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34" r:id="rId3"/>
    <p:sldId id="339" r:id="rId4"/>
    <p:sldId id="344" r:id="rId5"/>
    <p:sldId id="333" r:id="rId6"/>
    <p:sldId id="349" r:id="rId7"/>
    <p:sldId id="355" r:id="rId8"/>
    <p:sldId id="347" r:id="rId9"/>
    <p:sldId id="340" r:id="rId10"/>
    <p:sldId id="350" r:id="rId11"/>
    <p:sldId id="351" r:id="rId12"/>
    <p:sldId id="343" r:id="rId13"/>
    <p:sldId id="354" r:id="rId14"/>
    <p:sldId id="352" r:id="rId15"/>
    <p:sldId id="353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98" d="100"/>
          <a:sy n="98" d="100"/>
        </p:scale>
        <p:origin x="3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7DD022-30E6-1C01-733E-86EC739A7A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89A0CF-F1E3-CEF7-2FC9-EE46477B5DA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168D72-AB78-4F5C-8D4B-96B4675977EA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7F894A2-B065-9EBB-519D-26C0D12294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3C2B0F9-3358-1B50-7407-5A70D3226B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6BD8C1-6715-AB80-DA6A-6957753918F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17D8D-1EEC-6249-2C8B-C58136DB13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7A2BC1-4F0E-425B-88CD-78036916B0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E899F95-06F1-AC86-F00B-ECE29A2A31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82D26DA-4DED-4CD8-8FD8-C12305A3A601}" type="slidenum">
              <a:rPr lang="en-US" altLang="en-US" b="1">
                <a:latin typeface="Comic Sans MS" panose="030F0702030302020204" pitchFamily="66" charset="0"/>
              </a:rPr>
              <a:pPr>
                <a:spcBef>
                  <a:spcPct val="0"/>
                </a:spcBef>
              </a:pPr>
              <a:t>2</a:t>
            </a:fld>
            <a:endParaRPr lang="en-US" altLang="en-US" b="1">
              <a:latin typeface="Comic Sans MS" panose="030F0702030302020204" pitchFamily="66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4234A376-029B-CEE7-19C2-25FA1DFDA3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D542549-D750-312C-D748-5D699A506C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0ABC7A6-295F-8EAF-414D-A742E22438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C393E90-D444-48D5-BA93-84D282FDE2E7}" type="slidenum">
              <a:rPr lang="en-US" altLang="en-US" b="1">
                <a:latin typeface="Comic Sans MS" panose="030F0702030302020204" pitchFamily="66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b="1">
              <a:latin typeface="Comic Sans MS" panose="030F0702030302020204" pitchFamily="66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BF2BF55-DF3C-785B-1631-122E5D9227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3D6A43C-CDF7-C4A9-AC34-C9A463EFCA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D7CB9D0-28C5-EA61-ABA7-066774E390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DA7E2A5-EE9F-47DC-A41A-4D273B1B9778}" type="slidenum">
              <a:rPr lang="en-US" altLang="en-US" b="1">
                <a:latin typeface="Comic Sans MS" panose="030F0702030302020204" pitchFamily="66" charset="0"/>
              </a:rPr>
              <a:pPr>
                <a:spcBef>
                  <a:spcPct val="0"/>
                </a:spcBef>
              </a:pPr>
              <a:t>4</a:t>
            </a:fld>
            <a:endParaRPr lang="en-US" altLang="en-US" b="1">
              <a:latin typeface="Comic Sans MS" panose="030F0702030302020204" pitchFamily="66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A86752A8-5C91-8F85-1AC9-CE74F73F86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70917236-CB05-0AE3-A98E-28643E2DC9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92DAA6D0-6E82-E34A-CEA2-025EEAE881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F558D8-3CC3-4D57-89A6-1C14A102EE31}" type="slidenum">
              <a:rPr lang="en-US" altLang="en-US" b="1">
                <a:latin typeface="Comic Sans MS" panose="030F0702030302020204" pitchFamily="66" charset="0"/>
              </a:rPr>
              <a:pPr>
                <a:spcBef>
                  <a:spcPct val="0"/>
                </a:spcBef>
              </a:pPr>
              <a:t>5</a:t>
            </a:fld>
            <a:endParaRPr lang="en-US" altLang="en-US" b="1">
              <a:latin typeface="Comic Sans MS" panose="030F0702030302020204" pitchFamily="66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1A1893F3-4212-34C9-6520-C421A15187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21D90167-C51D-8E13-AA06-67CEFC4468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09793-18E6-CC2B-7F85-60F0A77EB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BDF5F-A4CB-4FF8-BE5D-2C6E9816D14B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7941A-D594-614C-1D83-677140BA5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243C5-EDB5-9DD7-2E25-E07B551A5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674EE-315D-48DF-B82C-B17344CD19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02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0F98A-211F-FF82-04A3-25BDCB71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6EE9-6091-4112-B136-7B8F9DD627FD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11C29-5B62-AD2C-9405-89B3F0EA5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594D8-3F53-5D34-EC2D-B7C1D3F1C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224EE-811D-4217-AA32-7D751D054B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706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E3D40-1C43-7119-8524-C3443D51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D186A-248A-4495-BA0F-1DF9F1403567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C92EA-0FF4-1621-626B-C1005AAAD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A8F4A-5D24-B865-96D5-30331D89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D6AE3-FC7D-4A78-B62C-603FF40BEF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82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727F6-A3D4-4E89-EC01-CFFBD32C2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5FE2C-375A-4861-9D7C-C2D3CFF1DBA2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CFFED-1144-5499-B4CF-B93308954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B4556-D78F-B96B-4A29-7411E1930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74187-8496-4576-9572-CBA4F459CA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589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358E8-3C7B-9382-46E6-7D02500DD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A18AE-E144-4534-92EC-DD93FE970135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A79B1-C6CD-FFEC-DE6C-D86577C17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E5AAD-A5A6-AD61-CC8F-8C5B27FCC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B5DFC-637E-4FAD-915B-72D5A00EA9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5417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014DDB-62FA-E5F0-ED42-9A955C645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E3DAB-6664-473B-91D8-0DB0E4291D73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0844E60-CAB6-0B8E-DDB0-37FB5E310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6E84E5-398F-F4B4-31ED-E4C21E423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FB1CB-B759-411F-8D39-0F3CA95862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48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ACBEB01-1FB3-1276-2EC4-B0E21D4CC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C3BD3-4CED-4DD0-A777-2219A202DD12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4A93E19-2CE5-38F3-1D85-6408A471F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15C72AC-AC43-4256-0B77-C4284CAC4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3FFBEB-0DA1-4973-B923-B401A002A9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11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594239B-2DB6-5800-BEDF-DE3DE38A1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6C486-A482-4B8C-B055-94A167405F88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2B3F510-8838-1BB5-8F27-2AB8EF42D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E7ED97A-39F7-DB94-14F5-8F91A8743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C48F2-5BAA-4EC1-A9BF-0F18D098C3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594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9F0170E-9BB0-0B8C-1705-AFD0E10DF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AAD9-6379-46A9-B9F0-97E2D0C776C2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96AD8AE-BF85-B19B-F770-7F2C5B5C9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6E665C-E36B-96F5-B116-83CE069AB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751D47-3186-490F-B0DE-9831715855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60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F6F630-A79A-8EE1-6E1C-B82F9A9BA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B9DC0-CB9D-4CDE-AB37-A07720AF5831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BF7294-C16F-55AC-94A2-466D832EC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1B3E6A-90EE-0D87-51C8-D99666A5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88A90-91FB-4E36-8CFB-B5FE280C5B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912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4338BB5-D9FF-A54E-9F11-FE1BA0B8C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E6B3B-E040-461D-9702-14EC49E61711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BA7C91-427E-74CB-964E-E2EE8C20F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C664149-4AA1-3D73-D30A-238D7C10B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F4941-8CB8-47E4-A083-F88BDFA879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47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ABBF6A4-6FC1-A351-26B4-E3504645A21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88ED188-3FEE-C28E-5B50-F5A1640A33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6A78F-1617-2406-671D-C94BA2AE6C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5B6373-738F-4BAA-B9F2-CD20D7A19DA0}" type="datetimeFigureOut">
              <a:rPr lang="en-US"/>
              <a:pPr>
                <a:defRPr/>
              </a:pPr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DE82C-A909-7521-798E-DD77124AE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B4AE3-5DA0-BA59-80E2-9C0FE2E08F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</a:defRPr>
            </a:lvl1pPr>
          </a:lstStyle>
          <a:p>
            <a:fld id="{39878377-2D33-41F5-B878-BB203F1CFC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B5DC0D0-59D8-C663-3BCD-5E362C8E5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1676400"/>
            <a:ext cx="5867400" cy="2590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5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Atomic Structure and Isotopes</a:t>
            </a:r>
            <a:br>
              <a:rPr 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9B501434-211C-A053-F293-40B466F62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152400"/>
            <a:ext cx="7467600" cy="1782763"/>
          </a:xfrm>
        </p:spPr>
        <p:txBody>
          <a:bodyPr/>
          <a:lstStyle/>
          <a:p>
            <a:r>
              <a:rPr lang="en-US" altLang="en-US" sz="4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isotopic symbols (carbon is used as example)</a:t>
            </a:r>
          </a:p>
        </p:txBody>
      </p:sp>
      <p:pic>
        <p:nvPicPr>
          <p:cNvPr id="15363" name="Picture 4" descr="Honors Biology Chapter 2 - ppt download">
            <a:extLst>
              <a:ext uri="{FF2B5EF4-FFF2-40B4-BE49-F238E27FC236}">
                <a16:creationId xmlns:a16="http://schemas.microsoft.com/office/drawing/2014/main" id="{0976EDB5-50FB-9D1E-E3CB-C22AD156B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96"/>
          <a:stretch>
            <a:fillRect/>
          </a:stretch>
        </p:blipFill>
        <p:spPr bwMode="auto">
          <a:xfrm>
            <a:off x="457200" y="1905000"/>
            <a:ext cx="819785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404474A6-6C2C-B63C-D2BB-999859F19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47650"/>
            <a:ext cx="6324600" cy="1782763"/>
          </a:xfrm>
        </p:spPr>
        <p:txBody>
          <a:bodyPr/>
          <a:lstStyle/>
          <a:p>
            <a:r>
              <a:rPr lang="en-US" altLang="en-US" sz="4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name isotopes (carbon used as example)</a:t>
            </a:r>
          </a:p>
        </p:txBody>
      </p:sp>
      <p:pic>
        <p:nvPicPr>
          <p:cNvPr id="16387" name="Picture 4" descr="Honors Biology Chapter 2 - ppt download">
            <a:extLst>
              <a:ext uri="{FF2B5EF4-FFF2-40B4-BE49-F238E27FC236}">
                <a16:creationId xmlns:a16="http://schemas.microsoft.com/office/drawing/2014/main" id="{E08492C1-CF0E-916A-4573-17BBC291E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90" t="24696" b="6703"/>
          <a:stretch>
            <a:fillRect/>
          </a:stretch>
        </p:blipFill>
        <p:spPr bwMode="auto">
          <a:xfrm>
            <a:off x="1447800" y="2030413"/>
            <a:ext cx="2559050" cy="421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Box 2">
            <a:extLst>
              <a:ext uri="{FF2B5EF4-FFF2-40B4-BE49-F238E27FC236}">
                <a16:creationId xmlns:a16="http://schemas.microsoft.com/office/drawing/2014/main" id="{7CED3E74-79E7-2C2E-A3C9-981D7834C849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344863" y="2047875"/>
            <a:ext cx="4960937" cy="42164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 b="1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2060"/>
                </a:solidFill>
              </a:rPr>
              <a:t>Carbon-12  or  C-12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4400" b="1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2060"/>
                </a:solidFill>
              </a:rPr>
              <a:t>Carbon-13  or  C-13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4400" b="1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2060"/>
                </a:solidFill>
              </a:rPr>
              <a:t>Carbon-14  or  C-14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30005743-9808-85AD-28F3-2E19EE29A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52400"/>
            <a:ext cx="8534400" cy="2133600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Use Isotopes to Find an Element’s Average Atomic Mass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1324E6E1-85FD-4856-C1FE-C597D05F2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325" y="2286000"/>
            <a:ext cx="8458200" cy="41148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Multiply each isotope's mass by its abundance (convert % abundance into decimal form first; for example, 82% would be 0.82 in decimal form). Do this for each isotope of the element.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Add together the products of the isotope masses and their abundances that you obtained in step 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BD32325F-F346-ECB6-B2AD-E1095671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Do We Use Isotopes to Find the Average Atomic Mass of an Element?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5F2D0D9B-C632-0CCD-0A82-0F2CB7D79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458200" cy="2895600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equation looks like this: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(mass of isotope 1)  (decimal abundance)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(mass of isotope 1)  (decimal abundance)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(mass of each additional isotope)  (decimal abundance)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endParaRPr lang="en-US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4DE7EAE5-3502-C490-FC07-76041E21D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 Problem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0D30CCB8-B6E3-581E-683D-279E6227B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Vanadium is an element with two isotopes: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Vanadium-50 (mass = 49.9472 amu, 0.250%)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Vanadium-51 (mass = 50.9440 amu, 99.750%)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 the average atomic mass of vanadium.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C7DBC90A-7AAD-F47A-042A-8755CB34C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 Problem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96D12155-F41A-DDCF-C803-71A3D4948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6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atomic mass =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		   (49.9472 amu)( 0.00250)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en-US" u="sng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(50.9440 amu)(0.99750)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		   </a:t>
            </a:r>
            <a:r>
              <a:rPr lang="en-US" altLang="en-US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50.9415 amu</a:t>
            </a:r>
            <a:endParaRPr lang="en-US" altLang="en-US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CF520D-0B5C-56A7-4BE9-781CFE72A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9937"/>
          </a:xfrm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altLang="en-US" b="1" dirty="0">
                <a:solidFill>
                  <a:srgbClr val="FF9900"/>
                </a:solidFill>
              </a:rPr>
              <a:t>The size of an atom</a:t>
            </a:r>
          </a:p>
        </p:txBody>
      </p:sp>
      <p:sp>
        <p:nvSpPr>
          <p:cNvPr id="484355" name="Rectangle 3">
            <a:extLst>
              <a:ext uri="{FF2B5EF4-FFF2-40B4-BE49-F238E27FC236}">
                <a16:creationId xmlns:a16="http://schemas.microsoft.com/office/drawing/2014/main" id="{C0600290-8702-0D1B-6674-6D6143FF19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31875"/>
            <a:ext cx="8534400" cy="4648200"/>
          </a:xfrm>
        </p:spPr>
        <p:txBody>
          <a:bodyPr lIns="92075" tIns="46038" rIns="92075" bIns="46038"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3600" dirty="0">
                <a:solidFill>
                  <a:srgbClr val="FF9900"/>
                </a:solidFill>
              </a:rPr>
              <a:t>Atoms are VERY small. They are measured in picometers </a:t>
            </a:r>
            <a:r>
              <a:rPr lang="en-US" altLang="en-US" sz="3600" dirty="0">
                <a:solidFill>
                  <a:srgbClr val="FFFF00"/>
                </a:solidFill>
              </a:rPr>
              <a:t>(1 picometer = 1 x 10</a:t>
            </a:r>
            <a:r>
              <a:rPr lang="en-US" altLang="en-US" sz="3600" baseline="30000" dirty="0">
                <a:solidFill>
                  <a:srgbClr val="FFFF00"/>
                </a:solidFill>
              </a:rPr>
              <a:t>-12</a:t>
            </a:r>
            <a:r>
              <a:rPr lang="en-US" altLang="en-US" sz="3600" dirty="0">
                <a:solidFill>
                  <a:srgbClr val="FFFF00"/>
                </a:solidFill>
              </a:rPr>
              <a:t> meters)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3600" dirty="0">
                <a:solidFill>
                  <a:srgbClr val="FF9900"/>
                </a:solidFill>
              </a:rPr>
              <a:t>The nucleus of an atom is TINY compared to the whole atom.</a:t>
            </a:r>
            <a:endParaRPr lang="en-US" altLang="en-US" sz="2800" dirty="0">
              <a:solidFill>
                <a:srgbClr val="FF9900"/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3600" dirty="0">
                <a:solidFill>
                  <a:srgbClr val="FF9900"/>
                </a:solidFill>
              </a:rPr>
              <a:t>IF an atom were the size of 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3600" dirty="0">
                <a:solidFill>
                  <a:srgbClr val="FF9900"/>
                </a:solidFill>
              </a:rPr>
              <a:t>a football stadium, its 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3600" dirty="0">
                <a:solidFill>
                  <a:srgbClr val="FF9900"/>
                </a:solidFill>
              </a:rPr>
              <a:t>nucleus would be the size 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3600" dirty="0">
                <a:solidFill>
                  <a:srgbClr val="FF9900"/>
                </a:solidFill>
              </a:rPr>
              <a:t>of a marble.</a:t>
            </a:r>
          </a:p>
        </p:txBody>
      </p:sp>
      <p:sp>
        <p:nvSpPr>
          <p:cNvPr id="4100" name="AutoShape 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464884E-0832-0865-EF9E-2F86C1E69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609600" cy="357188"/>
          </a:xfrm>
          <a:prstGeom prst="actionButtonBeginning">
            <a:avLst/>
          </a:prstGeom>
          <a:solidFill>
            <a:schemeClr val="bg1">
              <a:alpha val="50195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484360" name="Picture 8" descr="stadium-450w">
            <a:extLst>
              <a:ext uri="{FF2B5EF4-FFF2-40B4-BE49-F238E27FC236}">
                <a16:creationId xmlns:a16="http://schemas.microsoft.com/office/drawing/2014/main" id="{3BA527F2-5188-CBEE-F615-7D232857A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4014788"/>
            <a:ext cx="3637319" cy="2514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44CE916-A284-FB3B-433B-3EF9F094A02F}"/>
              </a:ext>
            </a:extLst>
          </p:cNvPr>
          <p:cNvCxnSpPr/>
          <p:nvPr/>
        </p:nvCxnSpPr>
        <p:spPr>
          <a:xfrm flipV="1">
            <a:off x="2667000" y="5334000"/>
            <a:ext cx="4495800" cy="41910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8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84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4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84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48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5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5DDBF99-E167-E435-B176-C647333853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5175" y="228600"/>
            <a:ext cx="7391400" cy="1828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000" dirty="0">
                <a:solidFill>
                  <a:srgbClr val="FF99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Size of Subatomic Particles</a:t>
            </a: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4881B27B-7A19-10D3-4488-39B1357FB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75" y="1828800"/>
            <a:ext cx="7818438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Protons and neutrons 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a mass of 1 amu (atomic mass unit) each. </a:t>
            </a:r>
          </a:p>
          <a:p>
            <a:pPr algn="ctr" eaLnBrk="1" hangingPunct="1">
              <a:spcBef>
                <a:spcPct val="0"/>
              </a:spcBef>
              <a:buClr>
                <a:schemeClr val="accent6"/>
              </a:buClr>
              <a:buNone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amu = 1.66054 x 10</a:t>
            </a:r>
            <a:r>
              <a:rPr lang="en-US" altLang="en-US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-24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grams</a:t>
            </a:r>
            <a:endParaRPr lang="en-US" altLang="en-US" baseline="30000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spcBef>
                <a:spcPct val="0"/>
              </a:spcBef>
              <a:buClr>
                <a:schemeClr val="accent6"/>
              </a:buClr>
              <a:buFont typeface="Wingdings" panose="05000000000000000000" pitchFamily="2" charset="2"/>
              <a:buChar char="Ø"/>
            </a:pPr>
            <a:endParaRPr lang="en-US" altLang="en-US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spcBef>
                <a:spcPct val="0"/>
              </a:spcBef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Electrons 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altLang="en-US" u="sng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smaller than protons and neutrons. An electron has a mass of 0.0005486 amu.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FontTx/>
              <a:buNone/>
            </a:pPr>
            <a:endParaRPr lang="en-US" altLang="en-US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FB4E71D-52A7-9117-060D-C323487D1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8397875" cy="914400"/>
          </a:xfrm>
        </p:spPr>
        <p:txBody>
          <a:bodyPr/>
          <a:lstStyle/>
          <a:p>
            <a:pPr eaLnBrk="1" hangingPunct="1"/>
            <a:r>
              <a:rPr lang="en-US" altLang="en-US" sz="50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Charges an Symbols of Subatomic Particles</a:t>
            </a: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2D83775E-FAF2-DD2D-573D-9AE03B95A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209800"/>
            <a:ext cx="8321675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Protons (p</a:t>
            </a:r>
            <a:r>
              <a:rPr lang="en-US" altLang="en-US" b="1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a positive electrical charge.</a:t>
            </a:r>
          </a:p>
          <a:p>
            <a:pPr marL="457200" indent="-457200" eaLnBrk="1" hangingPunct="1">
              <a:spcBef>
                <a:spcPct val="0"/>
              </a:spcBef>
              <a:buClr>
                <a:srgbClr val="FFC000"/>
              </a:buClr>
              <a:buFont typeface="Wingdings" panose="05000000000000000000" pitchFamily="2" charset="2"/>
              <a:buChar char="Ø"/>
            </a:pPr>
            <a:endParaRPr lang="en-US" altLang="en-US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spcBef>
                <a:spcPct val="0"/>
              </a:spcBef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Electrons (e</a:t>
            </a:r>
            <a:r>
              <a:rPr lang="en-US" altLang="en-US" b="1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a negative electrical charge.</a:t>
            </a:r>
          </a:p>
          <a:p>
            <a:pPr marL="457200" indent="-457200" eaLnBrk="1" hangingPunct="1">
              <a:spcBef>
                <a:spcPct val="0"/>
              </a:spcBef>
              <a:buClr>
                <a:srgbClr val="FFC000"/>
              </a:buClr>
              <a:buFont typeface="Wingdings" panose="05000000000000000000" pitchFamily="2" charset="2"/>
              <a:buChar char="Ø"/>
            </a:pPr>
            <a:endParaRPr lang="en-US" altLang="en-US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spcBef>
                <a:spcPct val="0"/>
              </a:spcBef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Neutrons (n</a:t>
            </a:r>
            <a:r>
              <a:rPr lang="en-US" altLang="en-US" b="1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no electrical charge.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885C42B-C47C-AAE4-2633-6B48702BB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" y="381000"/>
            <a:ext cx="8458200" cy="1003300"/>
          </a:xfrm>
        </p:spPr>
        <p:txBody>
          <a:bodyPr/>
          <a:lstStyle/>
          <a:p>
            <a:pPr eaLnBrk="1" hangingPunct="1"/>
            <a:r>
              <a:rPr lang="en-US" altLang="en-US" sz="3600">
                <a:solidFill>
                  <a:srgbClr val="FFFF00"/>
                </a:solidFill>
              </a:rPr>
              <a:t>A little trivia about quarks (this is not required learning)</a:t>
            </a:r>
          </a:p>
        </p:txBody>
      </p:sp>
      <p:pic>
        <p:nvPicPr>
          <p:cNvPr id="23555" name="Picture 3" descr="atom">
            <a:extLst>
              <a:ext uri="{FF2B5EF4-FFF2-40B4-BE49-F238E27FC236}">
                <a16:creationId xmlns:a16="http://schemas.microsoft.com/office/drawing/2014/main" id="{DDF9461A-A70D-439F-FA6D-BD35E2E08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2725" y="1524000"/>
            <a:ext cx="5189538" cy="515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Text Box 4">
            <a:extLst>
              <a:ext uri="{FF2B5EF4-FFF2-40B4-BE49-F238E27FC236}">
                <a16:creationId xmlns:a16="http://schemas.microsoft.com/office/drawing/2014/main" id="{47600D17-3C3B-0F19-B055-88D9091EE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" y="1447800"/>
            <a:ext cx="44354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Protons and neutrons are </a:t>
            </a:r>
            <a:r>
              <a:rPr lang="en-US" altLang="en-US" sz="2400" u="sng">
                <a:latin typeface="Arial" panose="020B0604020202020204" pitchFamily="34" charset="0"/>
              </a:rPr>
              <a:t>NOT</a:t>
            </a:r>
            <a:r>
              <a:rPr lang="en-US" altLang="en-US" sz="2400">
                <a:latin typeface="Arial" panose="020B0604020202020204" pitchFamily="34" charset="0"/>
              </a:rPr>
              <a:t> the fundamental particles of atoms.</a:t>
            </a:r>
          </a:p>
        </p:txBody>
      </p:sp>
      <p:sp>
        <p:nvSpPr>
          <p:cNvPr id="23557" name="Text Box 5">
            <a:extLst>
              <a:ext uri="{FF2B5EF4-FFF2-40B4-BE49-F238E27FC236}">
                <a16:creationId xmlns:a16="http://schemas.microsoft.com/office/drawing/2014/main" id="{F19ABE26-173E-5968-32C5-2D0B20D70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" y="2584450"/>
            <a:ext cx="35972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Protons are made of two “up” quarks and one “down” quark.</a:t>
            </a:r>
          </a:p>
        </p:txBody>
      </p:sp>
      <p:sp>
        <p:nvSpPr>
          <p:cNvPr id="23558" name="Text Box 6">
            <a:extLst>
              <a:ext uri="{FF2B5EF4-FFF2-40B4-BE49-F238E27FC236}">
                <a16:creationId xmlns:a16="http://schemas.microsoft.com/office/drawing/2014/main" id="{4AFFCF02-4498-19E1-0F57-110602615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" y="3784600"/>
            <a:ext cx="35972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Neutrons are made of one “up” quark and two “down” quarks.</a:t>
            </a:r>
          </a:p>
        </p:txBody>
      </p:sp>
      <p:sp>
        <p:nvSpPr>
          <p:cNvPr id="23559" name="Text Box 7">
            <a:extLst>
              <a:ext uri="{FF2B5EF4-FFF2-40B4-BE49-F238E27FC236}">
                <a16:creationId xmlns:a16="http://schemas.microsoft.com/office/drawing/2014/main" id="{B3A6792D-62C3-A8B0-895D-4970DE63D0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029200"/>
            <a:ext cx="359092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Quarks are held together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by “gluons”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utoUpdateAnimBg="0"/>
      <p:bldP spid="23557" grpId="0" autoUpdateAnimBg="0"/>
      <p:bldP spid="23558" grpId="0" autoUpdateAnimBg="0"/>
      <p:bldP spid="2355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AE31CBDD-1D54-B0AC-0A7A-AFE0263A6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find # of protons, neutrons, and electrons in an atom</a:t>
            </a: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32B8EA4F-84C2-F2D0-0C3B-3567A1223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569" y="4811713"/>
            <a:ext cx="7154862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chemeClr val="accent1"/>
              </a:buClr>
              <a:buFontTx/>
              <a:buNone/>
              <a:defRPr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Atomic number = # of protons</a:t>
            </a:r>
          </a:p>
          <a:p>
            <a:pPr algn="ctr" eaLnBrk="1" hangingPunct="1">
              <a:spcBef>
                <a:spcPct val="0"/>
              </a:spcBef>
              <a:buClr>
                <a:schemeClr val="accent1"/>
              </a:buClr>
              <a:buFontTx/>
              <a:buNone/>
              <a:defRPr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 number = # of protons + neutrons</a:t>
            </a:r>
          </a:p>
        </p:txBody>
      </p:sp>
      <p:pic>
        <p:nvPicPr>
          <p:cNvPr id="12292" name="Picture 2" descr="He also discovered parts of the atomic number . He... | Sutori">
            <a:extLst>
              <a:ext uri="{FF2B5EF4-FFF2-40B4-BE49-F238E27FC236}">
                <a16:creationId xmlns:a16="http://schemas.microsoft.com/office/drawing/2014/main" id="{D084B47C-479B-1E1D-988A-26ED62ECA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52600"/>
            <a:ext cx="5618163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6FF36BE3-773E-1F63-620E-EBD34CE50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 Number vs. Atomic Mass</a:t>
            </a: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DF10EA5F-BC25-340E-D443-90D75F708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00200"/>
            <a:ext cx="8678863" cy="30469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FontTx/>
              <a:buNone/>
              <a:defRPr/>
            </a:pP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atomic mass 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listed for an element on the periodic table is actually a weighted </a:t>
            </a:r>
            <a:r>
              <a:rPr lang="en-US" altLang="en-US" u="sng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of the masses of all the ISOTOPES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that element. (Isotopes are explained next.)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FontTx/>
              <a:buNone/>
              <a:defRPr/>
            </a:pPr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 number 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refers to the mass of a </a:t>
            </a:r>
            <a:r>
              <a:rPr lang="en-US" altLang="en-US" u="sng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isotope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an element.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4">
            <a:extLst>
              <a:ext uri="{FF2B5EF4-FFF2-40B4-BE49-F238E27FC236}">
                <a16:creationId xmlns:a16="http://schemas.microsoft.com/office/drawing/2014/main" id="{1740F0AE-88E2-A787-7979-4ADC57DB4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Atomic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54" y="1674437"/>
            <a:ext cx="3529545" cy="457583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Mass Number: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600" dirty="0">
              <a:solidFill>
                <a:srgbClr val="FF99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 of Protons: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 of Neutrons:</a:t>
            </a:r>
            <a:endParaRPr lang="en-US" dirty="0">
              <a:solidFill>
                <a:srgbClr val="FF99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rgbClr val="FF99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solidFill>
                <a:srgbClr val="FF99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 of  electrons: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Ions: Charged particles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# of p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9900"/>
                </a:solidFill>
              </a:rPr>
              <a:t>≠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# of e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2498" y="1678882"/>
            <a:ext cx="30524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of p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# of n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2774" y="2101235"/>
            <a:ext cx="6538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the mass # of Arsenic with 42 n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73833" y="2495491"/>
            <a:ext cx="2996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 p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+ 42 n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75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7123" y="2931451"/>
            <a:ext cx="32512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Equal to the atomic #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35084" y="3397210"/>
            <a:ext cx="3821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 # -  # p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# of n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2774" y="3787219"/>
            <a:ext cx="5195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many n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does Ni-60 have?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73833" y="4233650"/>
            <a:ext cx="3821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amu – 28 p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=32 n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800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4430E4-B8F4-905D-24AC-BF5A110C3A5A}"/>
              </a:ext>
            </a:extLst>
          </p:cNvPr>
          <p:cNvSpPr txBox="1"/>
          <p:nvPr/>
        </p:nvSpPr>
        <p:spPr>
          <a:xfrm>
            <a:off x="2731033" y="4718738"/>
            <a:ext cx="12695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of p</a:t>
            </a:r>
            <a:r>
              <a:rPr lang="en-US" sz="2800" baseline="30000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endParaRPr lang="en-US" sz="2800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90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/>
      <p:bldP spid="5" grpId="0" uiExpand="1"/>
      <p:bldP spid="6" grpId="0" uiExpand="1"/>
      <p:bldP spid="7" grpId="0" uiExpand="1"/>
      <p:bldP spid="8" grpId="0"/>
      <p:bldP spid="9" grpId="0"/>
      <p:bldP spid="10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5477B21A-82E5-4855-3C5C-5C324E5F1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Isotopes?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CB5FBD0F-4F2E-865A-76A2-D1448DEE1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2895600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ISOTOPES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atoms of the same element with different numbers of neutrons. </a:t>
            </a:r>
          </a:p>
          <a:p>
            <a:pPr eaLnBrk="1" hangingPunct="1"/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Isotopes of an element have the same atomic number </a:t>
            </a:r>
            <a:r>
              <a:rPr lang="en-US" altLang="en-US" u="sng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different atomic masses</a:t>
            </a:r>
            <a:r>
              <a:rPr lang="en-US" altLang="en-US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11918</TotalTime>
  <Words>647</Words>
  <Application>Microsoft Office PowerPoint</Application>
  <PresentationFormat>On-screen Show (4:3)</PresentationFormat>
  <Paragraphs>85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Comic Sans MS</vt:lpstr>
      <vt:lpstr>Times New Roman</vt:lpstr>
      <vt:lpstr>Wingdings</vt:lpstr>
      <vt:lpstr>Office Theme</vt:lpstr>
      <vt:lpstr>Atomic Structure and Isotopes </vt:lpstr>
      <vt:lpstr>The size of an atom</vt:lpstr>
      <vt:lpstr>The Size of Subatomic Particles</vt:lpstr>
      <vt:lpstr>The Charges an Symbols of Subatomic Particles</vt:lpstr>
      <vt:lpstr>A little trivia about quarks (this is not required learning)</vt:lpstr>
      <vt:lpstr>How to find # of protons, neutrons, and electrons in an atom</vt:lpstr>
      <vt:lpstr>Mass Number vs. Atomic Mass</vt:lpstr>
      <vt:lpstr>Atomic Structure</vt:lpstr>
      <vt:lpstr>What are Isotopes?</vt:lpstr>
      <vt:lpstr>How to write isotopic symbols (carbon is used as example)</vt:lpstr>
      <vt:lpstr>How to name isotopes (carbon used as example)</vt:lpstr>
      <vt:lpstr>How to Use Isotopes to Find an Element’s Average Atomic Mass</vt:lpstr>
      <vt:lpstr>How Do We Use Isotopes to Find the Average Atomic Mass of an Element?</vt:lpstr>
      <vt:lpstr>Practice Problem</vt:lpstr>
      <vt:lpstr>Practice Problem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Holland Jeff</cp:lastModifiedBy>
  <cp:revision>97</cp:revision>
  <dcterms:created xsi:type="dcterms:W3CDTF">2012-08-15T18:27:41Z</dcterms:created>
  <dcterms:modified xsi:type="dcterms:W3CDTF">2024-09-10T17:21:44Z</dcterms:modified>
</cp:coreProperties>
</file>