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4"/>
  </p:sldMasterIdLst>
  <p:handoutMasterIdLst>
    <p:handoutMasterId r:id="rId27"/>
  </p:handoutMasterIdLst>
  <p:sldIdLst>
    <p:sldId id="256" r:id="rId5"/>
    <p:sldId id="273" r:id="rId6"/>
    <p:sldId id="282" r:id="rId7"/>
    <p:sldId id="281" r:id="rId8"/>
    <p:sldId id="283" r:id="rId9"/>
    <p:sldId id="274" r:id="rId10"/>
    <p:sldId id="275" r:id="rId11"/>
    <p:sldId id="284" r:id="rId12"/>
    <p:sldId id="292" r:id="rId13"/>
    <p:sldId id="293" r:id="rId14"/>
    <p:sldId id="287" r:id="rId15"/>
    <p:sldId id="285" r:id="rId16"/>
    <p:sldId id="286" r:id="rId17"/>
    <p:sldId id="276" r:id="rId18"/>
    <p:sldId id="277" r:id="rId19"/>
    <p:sldId id="294" r:id="rId20"/>
    <p:sldId id="288" r:id="rId21"/>
    <p:sldId id="289" r:id="rId22"/>
    <p:sldId id="291" r:id="rId23"/>
    <p:sldId id="295" r:id="rId24"/>
    <p:sldId id="278" r:id="rId25"/>
    <p:sldId id="280" r:id="rId26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00FF00"/>
    <a:srgbClr val="00FFFF"/>
    <a:srgbClr val="008000"/>
    <a:srgbClr val="9900CC"/>
    <a:srgbClr val="0000FF"/>
    <a:srgbClr val="800000"/>
    <a:srgbClr val="CCFFFF"/>
    <a:srgbClr val="FF00FF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104" y="6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E9B1752-4399-4E03-B41C-20804A82299F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708395F-F4B5-433A-8C15-DD61A43B5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4614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6" title="Page Number Shape"/>
          <p:cNvSpPr/>
          <p:nvPr/>
        </p:nvSpPr>
        <p:spPr bwMode="auto">
          <a:xfrm>
            <a:off x="8736012" y="118920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6685" y="1143294"/>
            <a:ext cx="5275772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58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6685" y="5537926"/>
            <a:ext cx="5275772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1800" b="0" i="1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6685" y="6314441"/>
            <a:ext cx="1197467" cy="365125"/>
          </a:xfrm>
        </p:spPr>
        <p:txBody>
          <a:bodyPr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9212E3AE-DDFF-4A22-B70D-6F4B06ABF43A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50444" y="6314441"/>
            <a:ext cx="3842012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6012" y="1416217"/>
            <a:ext cx="407987" cy="365125"/>
          </a:xfrm>
        </p:spPr>
        <p:txBody>
          <a:bodyPr/>
          <a:lstStyle>
            <a:lvl1pPr algn="r"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fld id="{57A16949-2385-44DA-9B38-9CCBBB67F8F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580391" y="1257300"/>
            <a:ext cx="0" cy="56007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80391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21003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79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0" y="640080"/>
            <a:ext cx="4686299" cy="558414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E3AE-DDFF-4A22-B70D-6F4B06ABF43A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6949-2385-44DA-9B38-9CCBBB67F8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121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Page Number Shape"/>
          <p:cNvSpPr/>
          <p:nvPr/>
        </p:nvSpPr>
        <p:spPr bwMode="auto">
          <a:xfrm>
            <a:off x="8736012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93074" y="642931"/>
            <a:ext cx="1835003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42933"/>
            <a:ext cx="5303009" cy="467810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02140" y="5927132"/>
            <a:ext cx="2861142" cy="365125"/>
          </a:xfrm>
        </p:spPr>
        <p:txBody>
          <a:bodyPr/>
          <a:lstStyle/>
          <a:p>
            <a:fld id="{9212E3AE-DDFF-4A22-B70D-6F4B06ABF43A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2140" y="6315950"/>
            <a:ext cx="286114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6012" y="5607593"/>
            <a:ext cx="407987" cy="365125"/>
          </a:xfrm>
        </p:spPr>
        <p:txBody>
          <a:bodyPr/>
          <a:lstStyle/>
          <a:p>
            <a:fld id="{57A16949-2385-44DA-9B38-9CCBBB67F8F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1" y="6199730"/>
            <a:ext cx="7695008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" y="6199730"/>
            <a:ext cx="7695008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65735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4842">
          <p15:clr>
            <a:srgbClr val="FBAE40"/>
          </p15:clr>
        </p15:guide>
        <p15:guide id="1" pos="64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E3AE-DDFF-4A22-B70D-6F4B06ABF43A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6949-2385-44DA-9B38-9CCBBB67F8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440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 title="Page Number Shape"/>
          <p:cNvSpPr/>
          <p:nvPr/>
        </p:nvSpPr>
        <p:spPr bwMode="auto">
          <a:xfrm>
            <a:off x="8736012" y="1393748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755" y="2571723"/>
            <a:ext cx="6222491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5800" cap="all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0755" y="1393748"/>
            <a:ext cx="6301072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18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7216" y="6314440"/>
            <a:ext cx="1197467" cy="365125"/>
          </a:xfrm>
        </p:spPr>
        <p:txBody>
          <a:bodyPr/>
          <a:lstStyle>
            <a:lvl1pPr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9212E3AE-DDFF-4A22-B70D-6F4B06ABF43A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755" y="6314441"/>
            <a:ext cx="4860170" cy="365125"/>
          </a:xfrm>
        </p:spPr>
        <p:txBody>
          <a:bodyPr/>
          <a:lstStyle>
            <a:lvl1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6012" y="1620761"/>
            <a:ext cx="407987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7A16949-2385-44DA-9B38-9CCBBB67F8F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1" y="6178167"/>
            <a:ext cx="7683245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1" y="6178167"/>
            <a:ext cx="7683245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0256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4842">
          <p15:clr>
            <a:srgbClr val="FBAE40"/>
          </p15:clr>
        </p15:guide>
        <p15:guide id="1" pos="645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0" y="540628"/>
            <a:ext cx="4686300" cy="248894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3712467"/>
            <a:ext cx="4686300" cy="24822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E3AE-DDFF-4A22-B70D-6F4B06ABF43A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6949-2385-44DA-9B38-9CCBBB67F8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50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7784"/>
            <a:ext cx="2873502" cy="49560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558065"/>
            <a:ext cx="4690872" cy="913212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1526122"/>
            <a:ext cx="4690872" cy="17515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6200" y="3700828"/>
            <a:ext cx="4690872" cy="913759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86200" y="4669432"/>
            <a:ext cx="4690872" cy="1752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E3AE-DDFF-4A22-B70D-6F4B06ABF43A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6949-2385-44DA-9B38-9CCBBB67F8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172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E3AE-DDFF-4A22-B70D-6F4B06ABF43A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6949-2385-44DA-9B38-9CCBBB67F8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29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E3AE-DDFF-4A22-B70D-6F4B06ABF43A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6949-2385-44DA-9B38-9CCBBB67F8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49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5479"/>
            <a:ext cx="2879082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564147"/>
            <a:ext cx="4686300" cy="5622644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2621513"/>
            <a:ext cx="2879082" cy="3239537"/>
          </a:xfrm>
        </p:spPr>
        <p:txBody>
          <a:bodyPr>
            <a:normAutofit/>
          </a:bodyPr>
          <a:lstStyle>
            <a:lvl1pPr marL="0" indent="0" algn="r">
              <a:lnSpc>
                <a:spcPct val="125000"/>
              </a:lnSpc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E3AE-DDFF-4A22-B70D-6F4B06ABF43A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6949-2385-44DA-9B38-9CCBBB67F8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677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1" y="557262"/>
            <a:ext cx="2882528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30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43350" y="1"/>
            <a:ext cx="4629150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1" y="2621512"/>
            <a:ext cx="2882528" cy="3236976"/>
          </a:xfrm>
        </p:spPr>
        <p:txBody>
          <a:bodyPr>
            <a:normAutofit/>
          </a:bodyPr>
          <a:lstStyle>
            <a:lvl1pPr marL="0" indent="0" algn="r">
              <a:lnSpc>
                <a:spcPct val="125000"/>
              </a:lnSpc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E3AE-DDFF-4A22-B70D-6F4B06ABF43A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6949-2385-44DA-9B38-9CCBBB67F8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460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8736012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559678"/>
            <a:ext cx="2875430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569066"/>
            <a:ext cx="4686299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1" y="5930061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50" b="0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9212E3AE-DDFF-4A22-B70D-6F4B06ABF43A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1" y="6314441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 b="1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6012" y="5607593"/>
            <a:ext cx="4079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fld id="{57A16949-2385-44DA-9B38-9CCBBB67F8F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99730"/>
            <a:ext cx="337185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0" y="6199730"/>
            <a:ext cx="337185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489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r" defTabSz="685800" rtl="0" eaLnBrk="1" latinLnBrk="0" hangingPunct="1">
        <a:lnSpc>
          <a:spcPct val="90000"/>
        </a:lnSpc>
        <a:spcBef>
          <a:spcPct val="0"/>
        </a:spcBef>
        <a:buNone/>
        <a:defRPr sz="3800" b="0" i="1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6858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83464" algn="l" defTabSz="6858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83464" algn="l" defTabSz="6858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83464" algn="l" defTabSz="6858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83464" algn="l" defTabSz="6858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83464" algn="l" defTabSz="685800" rtl="0" eaLnBrk="1" latinLnBrk="0" hangingPunct="1">
        <a:lnSpc>
          <a:spcPct val="112000"/>
        </a:lnSpc>
        <a:spcBef>
          <a:spcPts val="975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800" indent="-283464" algn="l" defTabSz="685800" rtl="0" eaLnBrk="1" latinLnBrk="0" hangingPunct="1">
        <a:lnSpc>
          <a:spcPct val="112000"/>
        </a:lnSpc>
        <a:spcBef>
          <a:spcPts val="975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9000" indent="-283464" algn="l" defTabSz="685800" rtl="0" eaLnBrk="1" latinLnBrk="0" hangingPunct="1">
        <a:lnSpc>
          <a:spcPct val="112000"/>
        </a:lnSpc>
        <a:spcBef>
          <a:spcPts val="975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200" indent="-212598" algn="l" defTabSz="685800" rtl="0" eaLnBrk="1" latinLnBrk="0" hangingPunct="1">
        <a:lnSpc>
          <a:spcPct val="112000"/>
        </a:lnSpc>
        <a:spcBef>
          <a:spcPts val="975"/>
        </a:spcBef>
        <a:buFont typeface="Arial" panose="020B0604020202020204" pitchFamily="34" charset="0"/>
        <a:buChar char="•"/>
        <a:defRPr sz="105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2124">
          <p15:clr>
            <a:srgbClr val="F26B43"/>
          </p15:clr>
        </p15:guide>
        <p15:guide id="1" pos="2832">
          <p15:clr>
            <a:srgbClr val="F26B43"/>
          </p15:clr>
        </p15:guide>
        <p15:guide id="2" pos="480">
          <p15:clr>
            <a:srgbClr val="F26B43"/>
          </p15:clr>
        </p15:guide>
        <p15:guide id="3" pos="7200">
          <p15:clr>
            <a:srgbClr val="F26B43"/>
          </p15:clr>
        </p15:guide>
        <p15:guide id="4" pos="3264">
          <p15:clr>
            <a:srgbClr val="F26B43"/>
          </p15:clr>
        </p15:guide>
        <p15:guide id="5" pos="360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pos="5400">
          <p15:clr>
            <a:srgbClr val="F26B43"/>
          </p15:clr>
        </p15:guide>
        <p15:guide id="8" pos="24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143294"/>
            <a:ext cx="8686799" cy="4268965"/>
          </a:xfrm>
        </p:spPr>
        <p:txBody>
          <a:bodyPr>
            <a:normAutofit/>
          </a:bodyPr>
          <a:lstStyle/>
          <a:p>
            <a:pPr algn="ctr"/>
            <a:r>
              <a:rPr lang="en-US" sz="5400" i="0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Entropy and Spontaneity</a:t>
            </a:r>
            <a:br>
              <a:rPr lang="en-US" sz="5400" i="0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br>
              <a:rPr lang="en-US" sz="5400" i="0" dirty="0">
                <a:solidFill>
                  <a:schemeClr val="tx1"/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</a:br>
            <a:r>
              <a:rPr lang="en-US" sz="2800" i="0" dirty="0">
                <a:solidFill>
                  <a:srgbClr val="CC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8 (Goes with Chapter 16)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633012" cy="5715000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3600" dirty="0">
                <a:solidFill>
                  <a:prstClr val="white"/>
                </a:solidFill>
              </a:rPr>
              <a:t>Dissolving an </a:t>
            </a:r>
            <a:r>
              <a:rPr lang="en-US" sz="3600" dirty="0">
                <a:solidFill>
                  <a:srgbClr val="FFFF00"/>
                </a:solidFill>
              </a:rPr>
              <a:t>electrolyte</a:t>
            </a:r>
            <a:r>
              <a:rPr lang="en-US" sz="3600" dirty="0">
                <a:solidFill>
                  <a:prstClr val="white"/>
                </a:solidFill>
              </a:rPr>
              <a:t> also increases entropy by </a:t>
            </a:r>
            <a:r>
              <a:rPr lang="en-US" sz="3600" u="sng" dirty="0">
                <a:solidFill>
                  <a:prstClr val="white"/>
                </a:solidFill>
              </a:rPr>
              <a:t>increasing the number of individual particles when the ions separate</a:t>
            </a:r>
            <a:r>
              <a:rPr lang="en-US" sz="3600" dirty="0">
                <a:solidFill>
                  <a:prstClr val="white"/>
                </a:solidFill>
              </a:rPr>
              <a:t>.</a:t>
            </a:r>
          </a:p>
          <a:p>
            <a:pPr marL="0" lvl="0" indent="0">
              <a:buNone/>
            </a:pPr>
            <a:r>
              <a:rPr lang="en-US" sz="3200" b="1" dirty="0">
                <a:solidFill>
                  <a:schemeClr val="bg1"/>
                </a:solidFill>
              </a:rPr>
              <a:t>	</a:t>
            </a:r>
            <a:r>
              <a:rPr lang="en-US" sz="3600" dirty="0">
                <a:solidFill>
                  <a:schemeClr val="bg1"/>
                </a:solidFill>
              </a:rPr>
              <a:t>Example: 	</a:t>
            </a:r>
            <a:r>
              <a:rPr lang="en-US" sz="4000" dirty="0">
                <a:solidFill>
                  <a:srgbClr val="FFCCFF"/>
                </a:solidFill>
              </a:rPr>
              <a:t>KCl (s) </a:t>
            </a:r>
            <a:r>
              <a:rPr lang="en-US" sz="4000" dirty="0">
                <a:solidFill>
                  <a:srgbClr val="FFCCFF"/>
                </a:solidFill>
                <a:sym typeface="Wingdings"/>
              </a:rPr>
              <a:t></a:t>
            </a:r>
            <a:r>
              <a:rPr lang="en-US" sz="4000" dirty="0">
                <a:solidFill>
                  <a:srgbClr val="FFCCFF"/>
                </a:solidFill>
              </a:rPr>
              <a:t> K</a:t>
            </a:r>
            <a:r>
              <a:rPr lang="en-US" sz="4000" baseline="30000" dirty="0">
                <a:solidFill>
                  <a:srgbClr val="FFCCFF"/>
                </a:solidFill>
              </a:rPr>
              <a:t>+</a:t>
            </a:r>
            <a:r>
              <a:rPr lang="en-US" sz="4000" dirty="0">
                <a:solidFill>
                  <a:srgbClr val="FFCCFF"/>
                </a:solidFill>
              </a:rPr>
              <a:t>(aq) + Cl</a:t>
            </a:r>
            <a:r>
              <a:rPr lang="en-US" sz="4000" baseline="30000" dirty="0">
                <a:solidFill>
                  <a:srgbClr val="FFCCFF"/>
                </a:solidFill>
              </a:rPr>
              <a:t>- </a:t>
            </a:r>
            <a:r>
              <a:rPr lang="en-US" sz="4000" dirty="0">
                <a:solidFill>
                  <a:srgbClr val="FFCCFF"/>
                </a:solidFill>
              </a:rPr>
              <a:t>(aq) </a:t>
            </a:r>
          </a:p>
          <a:p>
            <a:pPr marL="27432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bg1"/>
                </a:solidFill>
              </a:rPr>
              <a:t>	</a:t>
            </a:r>
            <a:r>
              <a:rPr lang="en-US" sz="3600" dirty="0">
                <a:solidFill>
                  <a:schemeClr val="bg1"/>
                </a:solidFill>
              </a:rPr>
              <a:t>(One particle of KCl produces two 			particles of ions </a:t>
            </a:r>
          </a:p>
          <a:p>
            <a:pPr marL="27432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bg1"/>
                </a:solidFill>
              </a:rPr>
              <a:t>	in solution)</a:t>
            </a:r>
          </a:p>
        </p:txBody>
      </p:sp>
      <p:pic>
        <p:nvPicPr>
          <p:cNvPr id="3074" name="Picture 2" descr="Image result for dissolving an electroly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352800"/>
            <a:ext cx="3756212" cy="3274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5672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534400" cy="144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FFFF00"/>
                </a:solidFill>
              </a:rPr>
              <a:t>4.) </a:t>
            </a:r>
            <a:r>
              <a:rPr lang="en-US" sz="36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Creating a mixture using two or more pure substances  </a:t>
            </a:r>
          </a:p>
        </p:txBody>
      </p:sp>
      <p:pic>
        <p:nvPicPr>
          <p:cNvPr id="4098" name="Picture 2" descr="Image result for mixing two gase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90"/>
          <a:stretch/>
        </p:blipFill>
        <p:spPr bwMode="auto">
          <a:xfrm>
            <a:off x="1219200" y="1828800"/>
            <a:ext cx="7066006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524000" y="6172200"/>
            <a:ext cx="3265342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493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229600" cy="59436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3600" dirty="0">
                <a:solidFill>
                  <a:srgbClr val="FFFF00"/>
                </a:solidFill>
              </a:rPr>
              <a:t>5.) </a:t>
            </a:r>
            <a:r>
              <a:rPr 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Increasing the number of moles of gas.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For example, in this </a:t>
            </a:r>
            <a:r>
              <a:rPr lang="en-US" sz="3600" dirty="0" err="1">
                <a:solidFill>
                  <a:schemeClr val="bg1"/>
                </a:solidFill>
              </a:rPr>
              <a:t>rxn</a:t>
            </a:r>
            <a:r>
              <a:rPr lang="en-US" sz="3600" dirty="0">
                <a:solidFill>
                  <a:schemeClr val="bg1"/>
                </a:solidFill>
              </a:rPr>
              <a:t> the number of moles of gas increases from 3 moles to 5 moles.</a:t>
            </a:r>
          </a:p>
          <a:p>
            <a:pPr marL="0" lvl="0" indent="0" algn="ctr">
              <a:buNone/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2SO</a:t>
            </a:r>
            <a:r>
              <a:rPr lang="en-US" sz="4000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3(g)</a:t>
            </a: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CO</a:t>
            </a:r>
            <a:r>
              <a:rPr lang="en-US" sz="4000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2(g)</a:t>
            </a: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</a:t>
            </a: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CS</a:t>
            </a:r>
            <a:r>
              <a:rPr lang="en-US" sz="4000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2(g)</a:t>
            </a: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+ 4O</a:t>
            </a:r>
            <a:r>
              <a:rPr lang="en-US" sz="4000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2(g)</a:t>
            </a:r>
            <a:endParaRPr lang="en-US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>
              <a:spcBef>
                <a:spcPts val="1200"/>
              </a:spcBef>
              <a:buNone/>
            </a:pPr>
            <a:endParaRPr lang="en-US" sz="800" b="1" dirty="0">
              <a:solidFill>
                <a:schemeClr val="bg1"/>
              </a:solidFill>
            </a:endParaRPr>
          </a:p>
          <a:p>
            <a:pPr marL="0" lvl="0" indent="0">
              <a:spcBef>
                <a:spcPts val="1200"/>
              </a:spcBef>
              <a:buNone/>
            </a:pP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5" name="Right Brace 4"/>
          <p:cNvSpPr/>
          <p:nvPr/>
        </p:nvSpPr>
        <p:spPr>
          <a:xfrm rot="5400000">
            <a:off x="2514600" y="3429000"/>
            <a:ext cx="304800" cy="3505200"/>
          </a:xfrm>
          <a:prstGeom prst="rightBrace">
            <a:avLst>
              <a:gd name="adj1" fmla="val 0"/>
              <a:gd name="adj2" fmla="val 31849"/>
            </a:avLst>
          </a:prstGeom>
          <a:noFill/>
          <a:ln w="127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e 5"/>
          <p:cNvSpPr/>
          <p:nvPr/>
        </p:nvSpPr>
        <p:spPr>
          <a:xfrm rot="5400000">
            <a:off x="6633883" y="3576917"/>
            <a:ext cx="304799" cy="3209365"/>
          </a:xfrm>
          <a:prstGeom prst="rightBrace">
            <a:avLst>
              <a:gd name="adj1" fmla="val 0"/>
              <a:gd name="adj2" fmla="val 31849"/>
            </a:avLst>
          </a:prstGeom>
          <a:noFill/>
          <a:ln w="127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362200" y="5267750"/>
            <a:ext cx="1976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CCFF"/>
                </a:solidFill>
              </a:rPr>
              <a:t>3 moles of gas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35115" y="5267750"/>
            <a:ext cx="1976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CCFF"/>
                </a:solidFill>
              </a:rPr>
              <a:t>5 moles of gas</a:t>
            </a:r>
          </a:p>
        </p:txBody>
      </p:sp>
    </p:spTree>
    <p:extLst>
      <p:ext uri="{BB962C8B-B14F-4D97-AF65-F5344CB8AC3E}">
        <p14:creationId xmlns:p14="http://schemas.microsoft.com/office/powerpoint/2010/main" val="42738576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029200"/>
          </a:xfrm>
        </p:spPr>
        <p:txBody>
          <a:bodyPr>
            <a:noAutofit/>
          </a:bodyPr>
          <a:lstStyle/>
          <a:p>
            <a:pPr marL="0" lvl="0" indent="0">
              <a:lnSpc>
                <a:spcPct val="150000"/>
              </a:lnSpc>
              <a:buNone/>
            </a:pPr>
            <a:r>
              <a:rPr lang="en-US" sz="3600" dirty="0">
                <a:solidFill>
                  <a:srgbClr val="FFFF00"/>
                </a:solidFill>
              </a:rPr>
              <a:t>6.) </a:t>
            </a:r>
            <a:r>
              <a:rPr 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Increasing the temperature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</a:rPr>
              <a:t>When KE of particles increases, their rate of random motion increases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</a:rPr>
              <a:t>This may also lead to changes of state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3074" name="Picture 2" descr="http://www.kentchemistry.com/images/links/Kinetics/aim5.h1.gif"/>
          <p:cNvPicPr>
            <a:picLocks noChangeAspect="1" noChangeArrowheads="1"/>
          </p:cNvPicPr>
          <p:nvPr/>
        </p:nvPicPr>
        <p:blipFill rotWithShape="1">
          <a:blip r:embed="rId2">
            <a:biLevel thresh="7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1620" t="-9750" r="-3643"/>
          <a:stretch/>
        </p:blipFill>
        <p:spPr bwMode="auto">
          <a:xfrm>
            <a:off x="2209800" y="3733800"/>
            <a:ext cx="4953000" cy="257319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084535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9678"/>
            <a:ext cx="8382000" cy="4952492"/>
          </a:xfrm>
        </p:spPr>
        <p:txBody>
          <a:bodyPr>
            <a:normAutofit/>
          </a:bodyPr>
          <a:lstStyle/>
          <a:p>
            <a:pPr algn="l"/>
            <a:r>
              <a:rPr lang="en-US" sz="4400" i="0" dirty="0">
                <a:solidFill>
                  <a:srgbClr val="CC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interpret changes in entropy (</a:t>
            </a:r>
            <a:r>
              <a:rPr lang="en-US" sz="3200" i="0" dirty="0">
                <a:solidFill>
                  <a:srgbClr val="CC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4400" i="0" dirty="0">
                <a:solidFill>
                  <a:srgbClr val="CC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en-US" sz="4400" i="0" dirty="0">
                <a:solidFill>
                  <a:srgbClr val="CC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i="0" dirty="0">
                <a:solidFill>
                  <a:srgbClr val="CC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i="0" dirty="0">
                <a:solidFill>
                  <a:srgbClr val="CC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82000" cy="47244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4800" dirty="0">
                <a:solidFill>
                  <a:schemeClr val="bg1"/>
                </a:solidFill>
              </a:rPr>
              <a:t>+ </a:t>
            </a:r>
            <a:r>
              <a:rPr lang="en-US" sz="4800" dirty="0">
                <a:solidFill>
                  <a:schemeClr val="bg1"/>
                </a:solidFill>
                <a:sym typeface="Symbol"/>
              </a:rPr>
              <a:t></a:t>
            </a:r>
            <a:r>
              <a:rPr lang="en-US" sz="4800" dirty="0">
                <a:solidFill>
                  <a:schemeClr val="bg1"/>
                </a:solidFill>
              </a:rPr>
              <a:t>S = increase in entropy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4800" dirty="0">
                <a:solidFill>
                  <a:schemeClr val="bg1"/>
                </a:solidFill>
              </a:rPr>
              <a:t>- </a:t>
            </a:r>
            <a:r>
              <a:rPr lang="en-US" sz="4800" dirty="0">
                <a:solidFill>
                  <a:schemeClr val="bg1"/>
                </a:solidFill>
                <a:sym typeface="Symbol"/>
              </a:rPr>
              <a:t></a:t>
            </a:r>
            <a:r>
              <a:rPr lang="en-US" sz="4800" dirty="0">
                <a:solidFill>
                  <a:schemeClr val="bg1"/>
                </a:solidFill>
              </a:rPr>
              <a:t>S  = decrease in entropy</a:t>
            </a:r>
          </a:p>
          <a:p>
            <a:pPr marL="0" indent="0">
              <a:buNone/>
            </a:pP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304800"/>
            <a:ext cx="8343900" cy="5207370"/>
          </a:xfrm>
        </p:spPr>
        <p:txBody>
          <a:bodyPr>
            <a:normAutofit/>
          </a:bodyPr>
          <a:lstStyle/>
          <a:p>
            <a:pPr algn="l"/>
            <a:r>
              <a:rPr lang="en-US" b="1" i="0" dirty="0">
                <a:solidFill>
                  <a:srgbClr val="CCFFFF"/>
                </a:solidFill>
                <a:latin typeface="+mn-lt"/>
              </a:rPr>
              <a:t>Does entropy (S) increase or decrease?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5486400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bg1"/>
                </a:solidFill>
              </a:rPr>
              <a:t>a.  </a:t>
            </a:r>
            <a:r>
              <a:rPr lang="en-US" sz="3600" b="1" dirty="0" err="1">
                <a:solidFill>
                  <a:schemeClr val="bg1"/>
                </a:solidFill>
              </a:rPr>
              <a:t>ClF</a:t>
            </a:r>
            <a:r>
              <a:rPr lang="en-US" sz="3600" b="1" baseline="-25000" dirty="0">
                <a:solidFill>
                  <a:schemeClr val="bg1"/>
                </a:solidFill>
              </a:rPr>
              <a:t> (g)</a:t>
            </a:r>
            <a:r>
              <a:rPr lang="en-US" sz="3600" b="1" dirty="0">
                <a:solidFill>
                  <a:schemeClr val="bg1"/>
                </a:solidFill>
              </a:rPr>
              <a:t>  +  F</a:t>
            </a:r>
            <a:r>
              <a:rPr lang="en-US" sz="3600" b="1" baseline="-25000" dirty="0">
                <a:solidFill>
                  <a:schemeClr val="bg1"/>
                </a:solidFill>
              </a:rPr>
              <a:t>2 (g)</a:t>
            </a:r>
            <a:r>
              <a:rPr lang="en-US" sz="3600" b="1" dirty="0">
                <a:solidFill>
                  <a:schemeClr val="bg1"/>
                </a:solidFill>
              </a:rPr>
              <a:t>  </a:t>
            </a:r>
            <a:r>
              <a:rPr lang="en-US" sz="3600" b="1" dirty="0">
                <a:solidFill>
                  <a:schemeClr val="bg1"/>
                </a:solidFill>
                <a:sym typeface="Symbol"/>
              </a:rPr>
              <a:t></a:t>
            </a:r>
            <a:r>
              <a:rPr lang="en-US" sz="3600" b="1" dirty="0">
                <a:solidFill>
                  <a:schemeClr val="bg1"/>
                </a:solidFill>
              </a:rPr>
              <a:t>  ClF</a:t>
            </a:r>
            <a:r>
              <a:rPr lang="en-US" sz="3600" b="1" baseline="-25000" dirty="0">
                <a:solidFill>
                  <a:schemeClr val="bg1"/>
                </a:solidFill>
              </a:rPr>
              <a:t>3 (g)	</a:t>
            </a:r>
            <a:endParaRPr lang="en-US" sz="3600" b="1" dirty="0">
              <a:solidFill>
                <a:schemeClr val="bg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bg1"/>
                </a:solidFill>
              </a:rPr>
              <a:t>b.  NH</a:t>
            </a:r>
            <a:r>
              <a:rPr lang="en-US" sz="3600" b="1" baseline="-25000" dirty="0">
                <a:solidFill>
                  <a:schemeClr val="bg1"/>
                </a:solidFill>
              </a:rPr>
              <a:t>3 (g)</a:t>
            </a:r>
            <a:r>
              <a:rPr lang="en-US" sz="3600" b="1" dirty="0">
                <a:solidFill>
                  <a:schemeClr val="bg1"/>
                </a:solidFill>
              </a:rPr>
              <a:t>  </a:t>
            </a:r>
            <a:r>
              <a:rPr lang="en-US" sz="3600" b="1" dirty="0">
                <a:solidFill>
                  <a:schemeClr val="bg1"/>
                </a:solidFill>
                <a:sym typeface="Symbol"/>
              </a:rPr>
              <a:t></a:t>
            </a:r>
            <a:r>
              <a:rPr lang="en-US" sz="3600" b="1" dirty="0">
                <a:solidFill>
                  <a:schemeClr val="bg1"/>
                </a:solidFill>
              </a:rPr>
              <a:t>  NH</a:t>
            </a:r>
            <a:r>
              <a:rPr lang="en-US" sz="3600" b="1" baseline="-25000" dirty="0">
                <a:solidFill>
                  <a:schemeClr val="bg1"/>
                </a:solidFill>
              </a:rPr>
              <a:t>3 (</a:t>
            </a:r>
            <a:r>
              <a:rPr lang="en-US" sz="3600" b="1" baseline="-25000" dirty="0" err="1">
                <a:solidFill>
                  <a:schemeClr val="bg1"/>
                </a:solidFill>
              </a:rPr>
              <a:t>aq</a:t>
            </a:r>
            <a:r>
              <a:rPr lang="en-US" sz="3600" b="1" baseline="-25000" dirty="0">
                <a:solidFill>
                  <a:schemeClr val="bg1"/>
                </a:solidFill>
              </a:rPr>
              <a:t>)		</a:t>
            </a:r>
            <a:endParaRPr lang="en-US" sz="3600" b="1" dirty="0">
              <a:solidFill>
                <a:schemeClr val="bg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bg1"/>
                </a:solidFill>
              </a:rPr>
              <a:t>c.  CH</a:t>
            </a:r>
            <a:r>
              <a:rPr lang="en-US" sz="3600" b="1" baseline="-25000" dirty="0">
                <a:solidFill>
                  <a:schemeClr val="bg1"/>
                </a:solidFill>
              </a:rPr>
              <a:t>3</a:t>
            </a:r>
            <a:r>
              <a:rPr lang="en-US" sz="3600" b="1" dirty="0">
                <a:solidFill>
                  <a:schemeClr val="bg1"/>
                </a:solidFill>
              </a:rPr>
              <a:t>OH</a:t>
            </a:r>
            <a:r>
              <a:rPr lang="en-US" sz="3600" b="1" baseline="-25000" dirty="0">
                <a:solidFill>
                  <a:schemeClr val="bg1"/>
                </a:solidFill>
              </a:rPr>
              <a:t> (l)</a:t>
            </a:r>
            <a:r>
              <a:rPr lang="en-US" sz="3600" b="1" dirty="0">
                <a:solidFill>
                  <a:schemeClr val="bg1"/>
                </a:solidFill>
              </a:rPr>
              <a:t>  </a:t>
            </a:r>
            <a:r>
              <a:rPr lang="en-US" sz="3600" b="1" dirty="0">
                <a:solidFill>
                  <a:schemeClr val="bg1"/>
                </a:solidFill>
                <a:sym typeface="Symbol"/>
              </a:rPr>
              <a:t></a:t>
            </a:r>
            <a:r>
              <a:rPr lang="en-US" sz="3600" b="1" dirty="0">
                <a:solidFill>
                  <a:schemeClr val="bg1"/>
                </a:solidFill>
              </a:rPr>
              <a:t> CH</a:t>
            </a:r>
            <a:r>
              <a:rPr lang="en-US" sz="3600" b="1" baseline="-25000" dirty="0">
                <a:solidFill>
                  <a:schemeClr val="bg1"/>
                </a:solidFill>
              </a:rPr>
              <a:t>3</a:t>
            </a:r>
            <a:r>
              <a:rPr lang="en-US" sz="3600" b="1" dirty="0">
                <a:solidFill>
                  <a:schemeClr val="bg1"/>
                </a:solidFill>
              </a:rPr>
              <a:t>OH</a:t>
            </a:r>
            <a:r>
              <a:rPr lang="en-US" sz="3600" b="1" baseline="-25000" dirty="0">
                <a:solidFill>
                  <a:schemeClr val="bg1"/>
                </a:solidFill>
              </a:rPr>
              <a:t> (</a:t>
            </a:r>
            <a:r>
              <a:rPr lang="en-US" sz="3600" b="1" baseline="-25000" dirty="0" err="1">
                <a:solidFill>
                  <a:schemeClr val="bg1"/>
                </a:solidFill>
              </a:rPr>
              <a:t>aq</a:t>
            </a:r>
            <a:r>
              <a:rPr lang="en-US" sz="3600" b="1" baseline="-25000" dirty="0">
                <a:solidFill>
                  <a:schemeClr val="bg1"/>
                </a:solidFill>
              </a:rPr>
              <a:t>)	</a:t>
            </a:r>
            <a:endParaRPr lang="en-US" sz="3600" b="1" dirty="0">
              <a:solidFill>
                <a:schemeClr val="bg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bg1"/>
                </a:solidFill>
              </a:rPr>
              <a:t>d.  C</a:t>
            </a:r>
            <a:r>
              <a:rPr lang="en-US" sz="3600" b="1" baseline="-25000" dirty="0">
                <a:solidFill>
                  <a:schemeClr val="bg1"/>
                </a:solidFill>
              </a:rPr>
              <a:t>10</a:t>
            </a:r>
            <a:r>
              <a:rPr lang="en-US" sz="3600" b="1" dirty="0">
                <a:solidFill>
                  <a:schemeClr val="bg1"/>
                </a:solidFill>
              </a:rPr>
              <a:t>H</a:t>
            </a:r>
            <a:r>
              <a:rPr lang="en-US" sz="3600" b="1" baseline="-25000" dirty="0">
                <a:solidFill>
                  <a:schemeClr val="bg1"/>
                </a:solidFill>
              </a:rPr>
              <a:t>8 (l)</a:t>
            </a:r>
            <a:r>
              <a:rPr lang="en-US" sz="3600" b="1" dirty="0">
                <a:solidFill>
                  <a:schemeClr val="bg1"/>
                </a:solidFill>
              </a:rPr>
              <a:t>  </a:t>
            </a:r>
            <a:r>
              <a:rPr lang="en-US" sz="3600" b="1" dirty="0">
                <a:solidFill>
                  <a:schemeClr val="bg1"/>
                </a:solidFill>
                <a:sym typeface="Symbol"/>
              </a:rPr>
              <a:t></a:t>
            </a:r>
            <a:r>
              <a:rPr lang="en-US" sz="3600" b="1" dirty="0">
                <a:solidFill>
                  <a:schemeClr val="bg1"/>
                </a:solidFill>
              </a:rPr>
              <a:t>  C</a:t>
            </a:r>
            <a:r>
              <a:rPr lang="en-US" sz="3600" b="1" baseline="-25000" dirty="0">
                <a:solidFill>
                  <a:schemeClr val="bg1"/>
                </a:solidFill>
              </a:rPr>
              <a:t>10</a:t>
            </a:r>
            <a:r>
              <a:rPr lang="en-US" sz="3600" b="1" dirty="0">
                <a:solidFill>
                  <a:schemeClr val="bg1"/>
                </a:solidFill>
              </a:rPr>
              <a:t>H</a:t>
            </a:r>
            <a:r>
              <a:rPr lang="en-US" sz="3600" b="1" baseline="-25000" dirty="0">
                <a:solidFill>
                  <a:schemeClr val="bg1"/>
                </a:solidFill>
              </a:rPr>
              <a:t>8 (s)		</a:t>
            </a:r>
            <a:endParaRPr lang="en-US" sz="3600" b="1" dirty="0">
              <a:solidFill>
                <a:schemeClr val="bg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bg1"/>
                </a:solidFill>
              </a:rPr>
              <a:t>e.  </a:t>
            </a:r>
            <a:r>
              <a:rPr lang="en-US" sz="3600" b="1" dirty="0" err="1">
                <a:solidFill>
                  <a:schemeClr val="bg1"/>
                </a:solidFill>
              </a:rPr>
              <a:t>FeS</a:t>
            </a:r>
            <a:r>
              <a:rPr lang="en-US" sz="3600" b="1" baseline="-25000" dirty="0">
                <a:solidFill>
                  <a:schemeClr val="bg1"/>
                </a:solidFill>
              </a:rPr>
              <a:t> (s)</a:t>
            </a:r>
            <a:r>
              <a:rPr lang="en-US" sz="3600" b="1" dirty="0">
                <a:solidFill>
                  <a:schemeClr val="bg1"/>
                </a:solidFill>
              </a:rPr>
              <a:t>  </a:t>
            </a:r>
            <a:r>
              <a:rPr lang="en-US" sz="3600" b="1" dirty="0">
                <a:solidFill>
                  <a:schemeClr val="bg1"/>
                </a:solidFill>
                <a:sym typeface="Symbol"/>
              </a:rPr>
              <a:t></a:t>
            </a:r>
            <a:r>
              <a:rPr lang="en-US" sz="3600" b="1" dirty="0">
                <a:solidFill>
                  <a:schemeClr val="bg1"/>
                </a:solidFill>
              </a:rPr>
              <a:t>  Fe</a:t>
            </a:r>
            <a:r>
              <a:rPr lang="en-US" sz="3600" b="1" baseline="30000" dirty="0">
                <a:solidFill>
                  <a:schemeClr val="bg1"/>
                </a:solidFill>
              </a:rPr>
              <a:t>2+</a:t>
            </a:r>
            <a:r>
              <a:rPr lang="en-US" sz="3600" b="1" baseline="-25000" dirty="0">
                <a:solidFill>
                  <a:schemeClr val="bg1"/>
                </a:solidFill>
              </a:rPr>
              <a:t>(</a:t>
            </a:r>
            <a:r>
              <a:rPr lang="en-US" sz="3600" b="1" baseline="-25000" dirty="0" err="1">
                <a:solidFill>
                  <a:schemeClr val="bg1"/>
                </a:solidFill>
              </a:rPr>
              <a:t>aq</a:t>
            </a:r>
            <a:r>
              <a:rPr lang="en-US" sz="3600" b="1" baseline="-25000" dirty="0">
                <a:solidFill>
                  <a:schemeClr val="bg1"/>
                </a:solidFill>
              </a:rPr>
              <a:t>)</a:t>
            </a:r>
            <a:r>
              <a:rPr lang="en-US" sz="3600" b="1" dirty="0">
                <a:solidFill>
                  <a:schemeClr val="bg1"/>
                </a:solidFill>
              </a:rPr>
              <a:t>  +  S</a:t>
            </a:r>
            <a:r>
              <a:rPr lang="en-US" sz="3600" b="1" baseline="30000" dirty="0">
                <a:solidFill>
                  <a:schemeClr val="bg1"/>
                </a:solidFill>
              </a:rPr>
              <a:t>2-</a:t>
            </a:r>
            <a:r>
              <a:rPr lang="en-US" sz="3600" b="1" baseline="-25000" dirty="0">
                <a:solidFill>
                  <a:schemeClr val="bg1"/>
                </a:solidFill>
              </a:rPr>
              <a:t>(</a:t>
            </a:r>
            <a:r>
              <a:rPr lang="en-US" sz="3600" b="1" baseline="-25000" dirty="0" err="1">
                <a:solidFill>
                  <a:schemeClr val="bg1"/>
                </a:solidFill>
              </a:rPr>
              <a:t>aq</a:t>
            </a:r>
            <a:r>
              <a:rPr lang="en-US" sz="3600" b="1" baseline="-25000" dirty="0">
                <a:solidFill>
                  <a:schemeClr val="bg1"/>
                </a:solidFill>
              </a:rPr>
              <a:t>)	</a:t>
            </a:r>
            <a:endParaRPr lang="en-US" sz="3600" b="1" dirty="0">
              <a:solidFill>
                <a:schemeClr val="bg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bg1"/>
                </a:solidFill>
              </a:rPr>
              <a:t>f.  SO</a:t>
            </a:r>
            <a:r>
              <a:rPr lang="en-US" sz="3600" b="1" baseline="-25000" dirty="0">
                <a:solidFill>
                  <a:schemeClr val="bg1"/>
                </a:solidFill>
              </a:rPr>
              <a:t>2 (g)</a:t>
            </a:r>
            <a:r>
              <a:rPr lang="en-US" sz="3600" b="1" dirty="0">
                <a:solidFill>
                  <a:schemeClr val="bg1"/>
                </a:solidFill>
              </a:rPr>
              <a:t> +  H</a:t>
            </a:r>
            <a:r>
              <a:rPr lang="en-US" sz="3600" b="1" baseline="-25000" dirty="0">
                <a:solidFill>
                  <a:schemeClr val="bg1"/>
                </a:solidFill>
              </a:rPr>
              <a:t>2</a:t>
            </a:r>
            <a:r>
              <a:rPr lang="en-US" sz="3600" b="1" dirty="0">
                <a:solidFill>
                  <a:schemeClr val="bg1"/>
                </a:solidFill>
              </a:rPr>
              <a:t>O</a:t>
            </a:r>
            <a:r>
              <a:rPr lang="en-US" sz="3600" b="1" baseline="-25000" dirty="0">
                <a:solidFill>
                  <a:schemeClr val="bg1"/>
                </a:solidFill>
              </a:rPr>
              <a:t> (l)</a:t>
            </a:r>
            <a:r>
              <a:rPr lang="en-US" sz="3600" b="1" dirty="0">
                <a:solidFill>
                  <a:schemeClr val="bg1"/>
                </a:solidFill>
              </a:rPr>
              <a:t>  </a:t>
            </a:r>
            <a:r>
              <a:rPr lang="en-US" sz="3600" b="1" dirty="0">
                <a:solidFill>
                  <a:schemeClr val="bg1"/>
                </a:solidFill>
                <a:sym typeface="Symbol"/>
              </a:rPr>
              <a:t></a:t>
            </a:r>
            <a:r>
              <a:rPr lang="en-US" sz="3600" b="1" dirty="0">
                <a:solidFill>
                  <a:schemeClr val="bg1"/>
                </a:solidFill>
              </a:rPr>
              <a:t>  H</a:t>
            </a:r>
            <a:r>
              <a:rPr lang="en-US" sz="3600" b="1" baseline="-25000" dirty="0">
                <a:solidFill>
                  <a:schemeClr val="bg1"/>
                </a:solidFill>
              </a:rPr>
              <a:t>2</a:t>
            </a:r>
            <a:r>
              <a:rPr lang="en-US" sz="3600" b="1" dirty="0">
                <a:solidFill>
                  <a:schemeClr val="bg1"/>
                </a:solidFill>
              </a:rPr>
              <a:t>SO</a:t>
            </a:r>
            <a:r>
              <a:rPr lang="en-US" sz="3600" b="1" baseline="-25000" dirty="0">
                <a:solidFill>
                  <a:schemeClr val="bg1"/>
                </a:solidFill>
              </a:rPr>
              <a:t>3 (</a:t>
            </a:r>
            <a:r>
              <a:rPr lang="en-US" sz="3600" b="1" baseline="-25000" dirty="0" err="1">
                <a:solidFill>
                  <a:schemeClr val="bg1"/>
                </a:solidFill>
              </a:rPr>
              <a:t>aq</a:t>
            </a:r>
            <a:r>
              <a:rPr lang="en-US" sz="3600" b="1" baseline="-25000" dirty="0">
                <a:solidFill>
                  <a:schemeClr val="bg1"/>
                </a:solidFill>
              </a:rPr>
              <a:t>)</a:t>
            </a:r>
            <a:r>
              <a:rPr lang="en-US" sz="3600" b="1" baseline="-25000" dirty="0"/>
              <a:t>	</a:t>
            </a:r>
            <a:endParaRPr lang="en-US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705600" y="1385259"/>
            <a:ext cx="2324420" cy="464742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/>
              <a:t>Factors that increase entropy:</a:t>
            </a:r>
            <a:endParaRPr lang="en-US" sz="2800" b="1" dirty="0"/>
          </a:p>
          <a:p>
            <a:r>
              <a:rPr lang="en-US" sz="2800" b="1" dirty="0">
                <a:solidFill>
                  <a:srgbClr val="C00000"/>
                </a:solidFill>
              </a:rPr>
              <a:t>T increases</a:t>
            </a:r>
          </a:p>
          <a:p>
            <a:r>
              <a:rPr lang="en-US" sz="2800" b="1" dirty="0">
                <a:solidFill>
                  <a:srgbClr val="66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s </a:t>
            </a:r>
            <a:r>
              <a:rPr lang="en-US" sz="2800" b="1" dirty="0">
                <a:solidFill>
                  <a:srgbClr val="0000FF"/>
                </a:solidFill>
                <a:sym typeface="Wingdings" pitchFamily="2" charset="2"/>
              </a:rPr>
              <a:t> l  g  </a:t>
            </a:r>
          </a:p>
          <a:p>
            <a:r>
              <a:rPr lang="en-US" sz="2800" b="1" dirty="0">
                <a:solidFill>
                  <a:srgbClr val="9900CC"/>
                </a:solidFill>
                <a:sym typeface="Wingdings" pitchFamily="2" charset="2"/>
              </a:rPr>
              <a:t># of particles increases</a:t>
            </a:r>
          </a:p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Mixing pure substances </a:t>
            </a:r>
          </a:p>
          <a:p>
            <a:r>
              <a:rPr lang="en-US" sz="2800" b="1" dirty="0">
                <a:solidFill>
                  <a:srgbClr val="008000"/>
                </a:solidFill>
                <a:sym typeface="Wingdings" pitchFamily="2" charset="2"/>
              </a:rPr>
              <a:t># of moles of gas increases</a:t>
            </a:r>
            <a:endParaRPr lang="en-US" sz="2800" b="1" dirty="0">
              <a:solidFill>
                <a:srgbClr val="008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304800"/>
            <a:ext cx="8343900" cy="5207370"/>
          </a:xfrm>
        </p:spPr>
        <p:txBody>
          <a:bodyPr>
            <a:normAutofit/>
          </a:bodyPr>
          <a:lstStyle/>
          <a:p>
            <a:pPr algn="l"/>
            <a:r>
              <a:rPr lang="en-US" b="1" i="0" dirty="0">
                <a:solidFill>
                  <a:srgbClr val="CCFFFF"/>
                </a:solidFill>
                <a:latin typeface="+mn-lt"/>
              </a:rPr>
              <a:t>Does entropy (S) increase or decrease?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5486400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bg1"/>
                </a:solidFill>
              </a:rPr>
              <a:t>a.  </a:t>
            </a:r>
            <a:r>
              <a:rPr lang="en-US" sz="3600" b="1" dirty="0" err="1">
                <a:solidFill>
                  <a:schemeClr val="bg1"/>
                </a:solidFill>
              </a:rPr>
              <a:t>ClF</a:t>
            </a:r>
            <a:r>
              <a:rPr lang="en-US" sz="3600" b="1" baseline="-25000" dirty="0">
                <a:solidFill>
                  <a:schemeClr val="bg1"/>
                </a:solidFill>
              </a:rPr>
              <a:t> (g)</a:t>
            </a:r>
            <a:r>
              <a:rPr lang="en-US" sz="3600" b="1" dirty="0">
                <a:solidFill>
                  <a:schemeClr val="bg1"/>
                </a:solidFill>
              </a:rPr>
              <a:t>  +  F</a:t>
            </a:r>
            <a:r>
              <a:rPr lang="en-US" sz="3600" b="1" baseline="-25000" dirty="0">
                <a:solidFill>
                  <a:schemeClr val="bg1"/>
                </a:solidFill>
              </a:rPr>
              <a:t>2 (g)</a:t>
            </a:r>
            <a:r>
              <a:rPr lang="en-US" sz="3600" b="1" dirty="0">
                <a:solidFill>
                  <a:schemeClr val="bg1"/>
                </a:solidFill>
              </a:rPr>
              <a:t>  </a:t>
            </a:r>
            <a:r>
              <a:rPr lang="en-US" sz="3600" b="1" dirty="0">
                <a:solidFill>
                  <a:schemeClr val="bg1"/>
                </a:solidFill>
                <a:sym typeface="Symbol"/>
              </a:rPr>
              <a:t></a:t>
            </a:r>
            <a:r>
              <a:rPr lang="en-US" sz="3600" b="1" dirty="0">
                <a:solidFill>
                  <a:schemeClr val="bg1"/>
                </a:solidFill>
              </a:rPr>
              <a:t>  ClF</a:t>
            </a:r>
            <a:r>
              <a:rPr lang="en-US" sz="3600" b="1" baseline="-25000" dirty="0">
                <a:solidFill>
                  <a:schemeClr val="bg1"/>
                </a:solidFill>
              </a:rPr>
              <a:t>3 (g) </a:t>
            </a:r>
            <a:r>
              <a:rPr lang="en-US" sz="36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↓</a:t>
            </a:r>
            <a:r>
              <a:rPr lang="en-US" sz="3600" b="1" baseline="-25000" dirty="0">
                <a:solidFill>
                  <a:schemeClr val="bg1"/>
                </a:solidFill>
              </a:rPr>
              <a:t>	</a:t>
            </a:r>
            <a:endParaRPr lang="en-US" sz="3600" b="1" dirty="0">
              <a:solidFill>
                <a:schemeClr val="bg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bg1"/>
                </a:solidFill>
              </a:rPr>
              <a:t>b.  NH</a:t>
            </a:r>
            <a:r>
              <a:rPr lang="en-US" sz="3600" b="1" baseline="-25000" dirty="0">
                <a:solidFill>
                  <a:schemeClr val="bg1"/>
                </a:solidFill>
              </a:rPr>
              <a:t>3 (g)</a:t>
            </a:r>
            <a:r>
              <a:rPr lang="en-US" sz="3600" b="1" dirty="0">
                <a:solidFill>
                  <a:schemeClr val="bg1"/>
                </a:solidFill>
              </a:rPr>
              <a:t>  </a:t>
            </a:r>
            <a:r>
              <a:rPr lang="en-US" sz="3600" b="1" dirty="0">
                <a:solidFill>
                  <a:schemeClr val="bg1"/>
                </a:solidFill>
                <a:sym typeface="Symbol"/>
              </a:rPr>
              <a:t></a:t>
            </a:r>
            <a:r>
              <a:rPr lang="en-US" sz="3600" b="1" dirty="0">
                <a:solidFill>
                  <a:schemeClr val="bg1"/>
                </a:solidFill>
              </a:rPr>
              <a:t>  NH</a:t>
            </a:r>
            <a:r>
              <a:rPr lang="en-US" sz="3600" b="1" baseline="-25000" dirty="0">
                <a:solidFill>
                  <a:schemeClr val="bg1"/>
                </a:solidFill>
              </a:rPr>
              <a:t>3 (aq)	</a:t>
            </a:r>
            <a:r>
              <a:rPr lang="en-US" sz="36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↑ ↓ </a:t>
            </a:r>
            <a:r>
              <a:rPr lang="en-US" sz="3600" b="1" baseline="-25000" dirty="0">
                <a:solidFill>
                  <a:schemeClr val="bg1"/>
                </a:solidFill>
              </a:rPr>
              <a:t>	</a:t>
            </a:r>
            <a:endParaRPr lang="en-US" sz="3600" b="1" dirty="0">
              <a:solidFill>
                <a:schemeClr val="bg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bg1"/>
                </a:solidFill>
              </a:rPr>
              <a:t>c.  CH</a:t>
            </a:r>
            <a:r>
              <a:rPr lang="en-US" sz="3600" b="1" baseline="-25000" dirty="0">
                <a:solidFill>
                  <a:schemeClr val="bg1"/>
                </a:solidFill>
              </a:rPr>
              <a:t>3</a:t>
            </a:r>
            <a:r>
              <a:rPr lang="en-US" sz="3600" b="1" dirty="0">
                <a:solidFill>
                  <a:schemeClr val="bg1"/>
                </a:solidFill>
              </a:rPr>
              <a:t>OH</a:t>
            </a:r>
            <a:r>
              <a:rPr lang="en-US" sz="3600" b="1" baseline="-25000" dirty="0">
                <a:solidFill>
                  <a:schemeClr val="bg1"/>
                </a:solidFill>
              </a:rPr>
              <a:t> (l)</a:t>
            </a:r>
            <a:r>
              <a:rPr lang="en-US" sz="3600" b="1" dirty="0">
                <a:solidFill>
                  <a:schemeClr val="bg1"/>
                </a:solidFill>
              </a:rPr>
              <a:t>  </a:t>
            </a:r>
            <a:r>
              <a:rPr lang="en-US" sz="3600" b="1" dirty="0">
                <a:solidFill>
                  <a:schemeClr val="bg1"/>
                </a:solidFill>
                <a:sym typeface="Symbol"/>
              </a:rPr>
              <a:t></a:t>
            </a:r>
            <a:r>
              <a:rPr lang="en-US" sz="3600" b="1" dirty="0">
                <a:solidFill>
                  <a:schemeClr val="bg1"/>
                </a:solidFill>
              </a:rPr>
              <a:t> CH</a:t>
            </a:r>
            <a:r>
              <a:rPr lang="en-US" sz="3600" b="1" baseline="-25000" dirty="0">
                <a:solidFill>
                  <a:schemeClr val="bg1"/>
                </a:solidFill>
              </a:rPr>
              <a:t>3</a:t>
            </a:r>
            <a:r>
              <a:rPr lang="en-US" sz="3600" b="1" dirty="0">
                <a:solidFill>
                  <a:schemeClr val="bg1"/>
                </a:solidFill>
              </a:rPr>
              <a:t>OH</a:t>
            </a:r>
            <a:r>
              <a:rPr lang="en-US" sz="3600" b="1" baseline="-25000" dirty="0">
                <a:solidFill>
                  <a:schemeClr val="bg1"/>
                </a:solidFill>
              </a:rPr>
              <a:t> (aq) </a:t>
            </a:r>
            <a:r>
              <a:rPr lang="en-US" sz="36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↑</a:t>
            </a:r>
            <a:r>
              <a:rPr lang="en-US" sz="3600" b="1" baseline="-25000" dirty="0">
                <a:solidFill>
                  <a:schemeClr val="bg1"/>
                </a:solidFill>
              </a:rPr>
              <a:t>	</a:t>
            </a:r>
            <a:endParaRPr lang="en-US" sz="3600" b="1" dirty="0">
              <a:solidFill>
                <a:schemeClr val="bg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bg1"/>
                </a:solidFill>
              </a:rPr>
              <a:t>d.  C</a:t>
            </a:r>
            <a:r>
              <a:rPr lang="en-US" sz="3600" b="1" baseline="-25000" dirty="0">
                <a:solidFill>
                  <a:schemeClr val="bg1"/>
                </a:solidFill>
              </a:rPr>
              <a:t>10</a:t>
            </a:r>
            <a:r>
              <a:rPr lang="en-US" sz="3600" b="1" dirty="0">
                <a:solidFill>
                  <a:schemeClr val="bg1"/>
                </a:solidFill>
              </a:rPr>
              <a:t>H</a:t>
            </a:r>
            <a:r>
              <a:rPr lang="en-US" sz="3600" b="1" baseline="-25000" dirty="0">
                <a:solidFill>
                  <a:schemeClr val="bg1"/>
                </a:solidFill>
              </a:rPr>
              <a:t>8 (l)</a:t>
            </a:r>
            <a:r>
              <a:rPr lang="en-US" sz="3600" b="1" dirty="0">
                <a:solidFill>
                  <a:schemeClr val="bg1"/>
                </a:solidFill>
              </a:rPr>
              <a:t>  </a:t>
            </a:r>
            <a:r>
              <a:rPr lang="en-US" sz="3600" b="1" dirty="0">
                <a:solidFill>
                  <a:schemeClr val="bg1"/>
                </a:solidFill>
                <a:sym typeface="Symbol"/>
              </a:rPr>
              <a:t></a:t>
            </a:r>
            <a:r>
              <a:rPr lang="en-US" sz="3600" b="1" dirty="0">
                <a:solidFill>
                  <a:schemeClr val="bg1"/>
                </a:solidFill>
              </a:rPr>
              <a:t>  C</a:t>
            </a:r>
            <a:r>
              <a:rPr lang="en-US" sz="3600" b="1" baseline="-25000" dirty="0">
                <a:solidFill>
                  <a:schemeClr val="bg1"/>
                </a:solidFill>
              </a:rPr>
              <a:t>10</a:t>
            </a:r>
            <a:r>
              <a:rPr lang="en-US" sz="3600" b="1" dirty="0">
                <a:solidFill>
                  <a:schemeClr val="bg1"/>
                </a:solidFill>
              </a:rPr>
              <a:t>H</a:t>
            </a:r>
            <a:r>
              <a:rPr lang="en-US" sz="3600" b="1" baseline="-25000" dirty="0">
                <a:solidFill>
                  <a:schemeClr val="bg1"/>
                </a:solidFill>
              </a:rPr>
              <a:t>8 (s)</a:t>
            </a:r>
            <a:r>
              <a:rPr lang="en-US" sz="36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↓ </a:t>
            </a:r>
            <a:r>
              <a:rPr lang="en-US" sz="3600" b="1" baseline="-25000" dirty="0">
                <a:solidFill>
                  <a:schemeClr val="bg1"/>
                </a:solidFill>
              </a:rPr>
              <a:t>		</a:t>
            </a:r>
            <a:endParaRPr lang="en-US" sz="3600" b="1" dirty="0">
              <a:solidFill>
                <a:schemeClr val="bg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bg1"/>
                </a:solidFill>
              </a:rPr>
              <a:t>e.  </a:t>
            </a:r>
            <a:r>
              <a:rPr lang="en-US" sz="3600" b="1" dirty="0" err="1">
                <a:solidFill>
                  <a:schemeClr val="bg1"/>
                </a:solidFill>
              </a:rPr>
              <a:t>FeS</a:t>
            </a:r>
            <a:r>
              <a:rPr lang="en-US" sz="3600" b="1" baseline="-25000" dirty="0">
                <a:solidFill>
                  <a:schemeClr val="bg1"/>
                </a:solidFill>
              </a:rPr>
              <a:t> (s)</a:t>
            </a:r>
            <a:r>
              <a:rPr lang="en-US" sz="3600" b="1" dirty="0">
                <a:solidFill>
                  <a:schemeClr val="bg1"/>
                </a:solidFill>
              </a:rPr>
              <a:t>  </a:t>
            </a:r>
            <a:r>
              <a:rPr lang="en-US" sz="3600" b="1" dirty="0">
                <a:solidFill>
                  <a:schemeClr val="bg1"/>
                </a:solidFill>
                <a:sym typeface="Symbol"/>
              </a:rPr>
              <a:t></a:t>
            </a:r>
            <a:r>
              <a:rPr lang="en-US" sz="3600" b="1" dirty="0">
                <a:solidFill>
                  <a:schemeClr val="bg1"/>
                </a:solidFill>
              </a:rPr>
              <a:t>  Fe</a:t>
            </a:r>
            <a:r>
              <a:rPr lang="en-US" sz="3600" b="1" baseline="30000" dirty="0">
                <a:solidFill>
                  <a:schemeClr val="bg1"/>
                </a:solidFill>
              </a:rPr>
              <a:t>2+</a:t>
            </a:r>
            <a:r>
              <a:rPr lang="en-US" sz="3600" b="1" baseline="-25000" dirty="0">
                <a:solidFill>
                  <a:schemeClr val="bg1"/>
                </a:solidFill>
              </a:rPr>
              <a:t>(aq)</a:t>
            </a:r>
            <a:r>
              <a:rPr lang="en-US" sz="3600" b="1" dirty="0">
                <a:solidFill>
                  <a:schemeClr val="bg1"/>
                </a:solidFill>
              </a:rPr>
              <a:t>  +  S</a:t>
            </a:r>
            <a:r>
              <a:rPr lang="en-US" sz="3600" b="1" baseline="30000" dirty="0">
                <a:solidFill>
                  <a:schemeClr val="bg1"/>
                </a:solidFill>
              </a:rPr>
              <a:t>2-</a:t>
            </a:r>
            <a:r>
              <a:rPr lang="en-US" sz="3600" b="1" baseline="-25000" dirty="0">
                <a:solidFill>
                  <a:schemeClr val="bg1"/>
                </a:solidFill>
              </a:rPr>
              <a:t>(aq)	 </a:t>
            </a:r>
            <a:r>
              <a:rPr lang="en-US" sz="36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↑</a:t>
            </a:r>
            <a:endParaRPr lang="en-US" sz="3600" b="1" dirty="0">
              <a:solidFill>
                <a:schemeClr val="bg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bg1"/>
                </a:solidFill>
              </a:rPr>
              <a:t>f.  SO</a:t>
            </a:r>
            <a:r>
              <a:rPr lang="en-US" sz="3600" b="1" baseline="-25000" dirty="0">
                <a:solidFill>
                  <a:schemeClr val="bg1"/>
                </a:solidFill>
              </a:rPr>
              <a:t>2 (g)</a:t>
            </a:r>
            <a:r>
              <a:rPr lang="en-US" sz="3600" b="1" dirty="0">
                <a:solidFill>
                  <a:schemeClr val="bg1"/>
                </a:solidFill>
              </a:rPr>
              <a:t> +  H</a:t>
            </a:r>
            <a:r>
              <a:rPr lang="en-US" sz="3600" b="1" baseline="-25000" dirty="0">
                <a:solidFill>
                  <a:schemeClr val="bg1"/>
                </a:solidFill>
              </a:rPr>
              <a:t>2</a:t>
            </a:r>
            <a:r>
              <a:rPr lang="en-US" sz="3600" b="1" dirty="0">
                <a:solidFill>
                  <a:schemeClr val="bg1"/>
                </a:solidFill>
              </a:rPr>
              <a:t>O</a:t>
            </a:r>
            <a:r>
              <a:rPr lang="en-US" sz="3600" b="1" baseline="-25000" dirty="0">
                <a:solidFill>
                  <a:schemeClr val="bg1"/>
                </a:solidFill>
              </a:rPr>
              <a:t> (l)</a:t>
            </a:r>
            <a:r>
              <a:rPr lang="en-US" sz="3600" b="1" dirty="0">
                <a:solidFill>
                  <a:schemeClr val="bg1"/>
                </a:solidFill>
              </a:rPr>
              <a:t>  </a:t>
            </a:r>
            <a:r>
              <a:rPr lang="en-US" sz="3600" b="1" dirty="0">
                <a:solidFill>
                  <a:schemeClr val="bg1"/>
                </a:solidFill>
                <a:sym typeface="Symbol"/>
              </a:rPr>
              <a:t></a:t>
            </a:r>
            <a:r>
              <a:rPr lang="en-US" sz="3600" b="1" dirty="0">
                <a:solidFill>
                  <a:schemeClr val="bg1"/>
                </a:solidFill>
              </a:rPr>
              <a:t>  H</a:t>
            </a:r>
            <a:r>
              <a:rPr lang="en-US" sz="3600" b="1" baseline="-25000" dirty="0">
                <a:solidFill>
                  <a:schemeClr val="bg1"/>
                </a:solidFill>
              </a:rPr>
              <a:t>2</a:t>
            </a:r>
            <a:r>
              <a:rPr lang="en-US" sz="3600" b="1" dirty="0">
                <a:solidFill>
                  <a:schemeClr val="bg1"/>
                </a:solidFill>
              </a:rPr>
              <a:t>SO</a:t>
            </a:r>
            <a:r>
              <a:rPr lang="en-US" sz="3600" b="1" baseline="-25000" dirty="0">
                <a:solidFill>
                  <a:schemeClr val="bg1"/>
                </a:solidFill>
              </a:rPr>
              <a:t>3 (aq)</a:t>
            </a:r>
            <a:r>
              <a:rPr lang="en-US" sz="36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↓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5404015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676400"/>
          </a:xfrm>
        </p:spPr>
        <p:txBody>
          <a:bodyPr>
            <a:noAutofit/>
          </a:bodyPr>
          <a:lstStyle/>
          <a:p>
            <a:pPr algn="l"/>
            <a:r>
              <a:rPr lang="en-US" b="1" i="0" dirty="0">
                <a:solidFill>
                  <a:srgbClr val="CCFFFF"/>
                </a:solidFill>
                <a:latin typeface="+mn-lt"/>
              </a:rPr>
              <a:t>Comparing Entropy Values between Substances in the Same State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382000" cy="47244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sz="36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Entropy increases as freedom of motion within a substance increases.</a:t>
            </a:r>
          </a:p>
          <a:p>
            <a:pPr>
              <a:spcBef>
                <a:spcPts val="600"/>
              </a:spcBef>
            </a:pPr>
            <a:r>
              <a:rPr lang="en-US" sz="3600" dirty="0">
                <a:solidFill>
                  <a:schemeClr val="bg1"/>
                </a:solidFill>
              </a:rPr>
              <a:t> For two substances in the same state, the larger molecule has a greater # of possible rotations of its atoms, so it has a higher entropy value.</a:t>
            </a:r>
          </a:p>
        </p:txBody>
      </p:sp>
    </p:spTree>
    <p:extLst>
      <p:ext uri="{BB962C8B-B14F-4D97-AF65-F5344CB8AC3E}">
        <p14:creationId xmlns:p14="http://schemas.microsoft.com/office/powerpoint/2010/main" val="37533145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676400"/>
          </a:xfrm>
        </p:spPr>
        <p:txBody>
          <a:bodyPr>
            <a:noAutofit/>
          </a:bodyPr>
          <a:lstStyle/>
          <a:p>
            <a:pPr algn="l"/>
            <a:r>
              <a:rPr lang="en-US" b="1" i="0" dirty="0">
                <a:solidFill>
                  <a:srgbClr val="CCFFFF"/>
                </a:solidFill>
                <a:latin typeface="+mn-lt"/>
              </a:rPr>
              <a:t>Comparing Entropy Values between Substances in the Same State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630" y="1732691"/>
            <a:ext cx="8229600" cy="2133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Example: When comparing Cl</a:t>
            </a:r>
            <a:r>
              <a:rPr lang="en-US" sz="3600" baseline="-25000" dirty="0">
                <a:solidFill>
                  <a:schemeClr val="bg1"/>
                </a:solidFill>
              </a:rPr>
              <a:t>2</a:t>
            </a:r>
            <a:r>
              <a:rPr lang="en-US" sz="3600" dirty="0">
                <a:solidFill>
                  <a:schemeClr val="bg1"/>
                </a:solidFill>
              </a:rPr>
              <a:t> (g) and C</a:t>
            </a:r>
            <a:r>
              <a:rPr lang="en-US" sz="3600" baseline="-25000" dirty="0">
                <a:solidFill>
                  <a:schemeClr val="bg1"/>
                </a:solidFill>
              </a:rPr>
              <a:t>3</a:t>
            </a:r>
            <a:r>
              <a:rPr lang="en-US" sz="3600" dirty="0">
                <a:solidFill>
                  <a:schemeClr val="bg1"/>
                </a:solidFill>
              </a:rPr>
              <a:t>H</a:t>
            </a:r>
            <a:r>
              <a:rPr lang="en-US" sz="3600" baseline="-25000" dirty="0">
                <a:solidFill>
                  <a:schemeClr val="bg1"/>
                </a:solidFill>
              </a:rPr>
              <a:t>8</a:t>
            </a:r>
            <a:r>
              <a:rPr lang="en-US" sz="3600" dirty="0">
                <a:solidFill>
                  <a:schemeClr val="bg1"/>
                </a:solidFill>
              </a:rPr>
              <a:t> (g), propane has more atoms and thus more positional entropy. </a:t>
            </a:r>
          </a:p>
        </p:txBody>
      </p:sp>
      <p:pic>
        <p:nvPicPr>
          <p:cNvPr id="1026" name="Picture 2" descr="http://img-aws.ehowcdn.com/400x265p/s3.amazonaws.com/cme_public_images/www_ehow_com/i.ehow.com/images/a05/1u/5v/chemical-formula-propane-1.1-800x8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091049"/>
            <a:ext cx="3810000" cy="2524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cgalindo\Downloads\cl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358" y="4800600"/>
            <a:ext cx="2596057" cy="91440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5038281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229600" cy="16764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Which liquid has greater entropy, butanol or methanol?</a:t>
            </a:r>
          </a:p>
        </p:txBody>
      </p:sp>
      <p:pic>
        <p:nvPicPr>
          <p:cNvPr id="2050" name="Picture 2" descr="https://upload.wikimedia.org/wikipedia/commons/1/1b/1-butano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200400"/>
            <a:ext cx="5162550" cy="1341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www.decodedscience.org/wp-content/uploads/2014/08/xMethanol-structure-300x231.png.pagespeed.ic.aKpzPZSgO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3150" y="3197198"/>
            <a:ext cx="2457450" cy="1892237"/>
          </a:xfrm>
          <a:prstGeom prst="rect">
            <a:avLst/>
          </a:prstGeom>
          <a:solidFill>
            <a:schemeClr val="bg1"/>
          </a:solidFill>
        </p:spPr>
      </p:pic>
      <p:cxnSp>
        <p:nvCxnSpPr>
          <p:cNvPr id="5" name="Straight Arrow Connector 4"/>
          <p:cNvCxnSpPr/>
          <p:nvPr/>
        </p:nvCxnSpPr>
        <p:spPr>
          <a:xfrm>
            <a:off x="1648545" y="2133600"/>
            <a:ext cx="685800" cy="152400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800600" y="1981200"/>
            <a:ext cx="1752600" cy="152400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3427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43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b="1" dirty="0">
                <a:solidFill>
                  <a:srgbClr val="FFFF00"/>
                </a:solidFill>
              </a:rPr>
              <a:t>Entropy (symbol </a:t>
            </a:r>
            <a:r>
              <a:rPr lang="en-US" sz="4000" b="1" dirty="0">
                <a:solidFill>
                  <a:srgbClr val="FFFF00"/>
                </a:solidFill>
                <a:latin typeface="Century Gothic"/>
              </a:rPr>
              <a:t>S</a:t>
            </a:r>
            <a:r>
              <a:rPr lang="en-US" sz="4000" b="1" dirty="0">
                <a:solidFill>
                  <a:srgbClr val="FFFF00"/>
                </a:solidFill>
              </a:rPr>
              <a:t>)</a:t>
            </a:r>
            <a:r>
              <a:rPr lang="en-US" sz="4000" b="1" dirty="0">
                <a:solidFill>
                  <a:schemeClr val="bg1"/>
                </a:solidFill>
              </a:rPr>
              <a:t>: a measure of the disorder of a system.</a:t>
            </a:r>
          </a:p>
          <a:p>
            <a:r>
              <a:rPr lang="en-US" sz="3200" dirty="0">
                <a:solidFill>
                  <a:schemeClr val="bg1"/>
                </a:solidFill>
              </a:rPr>
              <a:t>For example, when a deck of playing cards is ordered by number and suit, they have a low entropy because they are highly organized.</a:t>
            </a:r>
          </a:p>
          <a:p>
            <a:r>
              <a:rPr lang="en-US" sz="3200" dirty="0">
                <a:solidFill>
                  <a:schemeClr val="bg1"/>
                </a:solidFill>
              </a:rPr>
              <a:t>When a deck of cards is thrown into the air and lands, it has a high entropy because it is now disorganized.</a:t>
            </a:r>
          </a:p>
          <a:p>
            <a:pPr>
              <a:buNone/>
            </a:pPr>
            <a:r>
              <a:rPr lang="en-US" sz="3200" dirty="0">
                <a:solidFill>
                  <a:schemeClr val="bg1"/>
                </a:solidFill>
              </a:rPr>
              <a:t>   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229600" cy="2362200"/>
          </a:xfrm>
        </p:spPr>
        <p:txBody>
          <a:bodyPr>
            <a:normAutofit fontScale="92500" lnSpcReduction="20000"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Which liquid has greater entropy, butanol (l) or methanol (l)?</a:t>
            </a:r>
            <a:r>
              <a:rPr lang="en-US" sz="4000" dirty="0">
                <a:solidFill>
                  <a:srgbClr val="FFFF00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4000" dirty="0">
                <a:solidFill>
                  <a:srgbClr val="FFFF00"/>
                </a:solidFill>
              </a:rPr>
              <a:t>Answer: butanol has more atoms, thus greater entropy.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2050" name="Picture 2" descr="https://upload.wikimedia.org/wikipedia/commons/1/1b/1-butano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200400"/>
            <a:ext cx="5162550" cy="1341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www.decodedscience.org/wp-content/uploads/2014/08/xMethanol-structure-300x231.png.pagespeed.ic.aKpzPZSgO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3150" y="3197198"/>
            <a:ext cx="2457450" cy="1892237"/>
          </a:xfrm>
          <a:prstGeom prst="rect">
            <a:avLst/>
          </a:prstGeom>
          <a:solidFill>
            <a:schemeClr val="bg1"/>
          </a:solidFill>
        </p:spPr>
      </p:pic>
      <p:cxnSp>
        <p:nvCxnSpPr>
          <p:cNvPr id="5" name="Straight Arrow Connector 4"/>
          <p:cNvCxnSpPr>
            <a:cxnSpLocks/>
          </p:cNvCxnSpPr>
          <p:nvPr/>
        </p:nvCxnSpPr>
        <p:spPr>
          <a:xfrm>
            <a:off x="1905000" y="2895600"/>
            <a:ext cx="76200" cy="533400"/>
          </a:xfrm>
          <a:prstGeom prst="straightConnector1">
            <a:avLst/>
          </a:prstGeom>
          <a:ln w="38100">
            <a:solidFill>
              <a:srgbClr val="00FF00"/>
            </a:solidFill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48376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721" y="228600"/>
            <a:ext cx="8420100" cy="659522"/>
          </a:xfrm>
        </p:spPr>
        <p:txBody>
          <a:bodyPr>
            <a:normAutofit/>
          </a:bodyPr>
          <a:lstStyle/>
          <a:p>
            <a:pPr algn="l"/>
            <a:r>
              <a:rPr lang="en-US" sz="4000" b="1" i="0" dirty="0">
                <a:solidFill>
                  <a:srgbClr val="CCFFFF"/>
                </a:solidFill>
                <a:latin typeface="+mn-lt"/>
              </a:rPr>
              <a:t>Spontaneous Processes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471" y="892604"/>
            <a:ext cx="8610600" cy="492882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spontaneous process is a change that occurs with no outside intervention.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l-G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for both a system AND its surroundings is positive (</a:t>
            </a:r>
            <a:r>
              <a:rPr lang="el-G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aseline="-25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universe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&gt; 0), the reaction will ALWAYS be spontaneous. For example, combustion reactions have positive </a:t>
            </a:r>
            <a:r>
              <a:rPr lang="el-G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values for both the system and surroundings.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l-G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aseline="-25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l-G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aseline="-25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surr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are NOT both positive, factors like </a:t>
            </a:r>
            <a:r>
              <a:rPr lang="el-G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and temperature will also affect spontaneity of a reaction.</a:t>
            </a:r>
          </a:p>
          <a:p>
            <a:endParaRPr lang="en-US" sz="3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8839200" cy="4826370"/>
          </a:xfrm>
        </p:spPr>
        <p:txBody>
          <a:bodyPr>
            <a:normAutofit/>
          </a:bodyPr>
          <a:lstStyle/>
          <a:p>
            <a:pPr algn="ctr"/>
            <a:r>
              <a:rPr lang="en-US" sz="4000" b="1" i="0" dirty="0">
                <a:solidFill>
                  <a:srgbClr val="CC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Predicting Spontaneity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3449042"/>
              </p:ext>
            </p:extLst>
          </p:nvPr>
        </p:nvGraphicFramePr>
        <p:xfrm>
          <a:off x="304800" y="1524000"/>
          <a:ext cx="8686802" cy="510137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28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42630">
                <a:tc>
                  <a:txBody>
                    <a:bodyPr/>
                    <a:lstStyle/>
                    <a:p>
                      <a:endParaRPr lang="en-US" sz="4000" dirty="0">
                        <a:latin typeface="+mn-l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6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-</a:t>
                      </a:r>
                      <a:r>
                        <a:rPr kumimoji="0" lang="en-US" sz="60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kumimoji="0" lang="en-US" sz="4800" b="1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</a:t>
                      </a:r>
                      <a:endParaRPr lang="en-US" sz="4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6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kumimoji="0" lang="en-US" sz="6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</a:t>
                      </a:r>
                      <a:r>
                        <a:rPr kumimoji="0" lang="en-US" sz="60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kumimoji="0" lang="en-US" sz="4800" b="1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</a:t>
                      </a:r>
                      <a:endParaRPr lang="en-US" sz="4800" dirty="0">
                        <a:latin typeface="+mn-l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9372">
                <a:tc>
                  <a:txBody>
                    <a:bodyPr/>
                    <a:lstStyle/>
                    <a:p>
                      <a:pPr algn="ctr"/>
                      <a:r>
                        <a:rPr kumimoji="0" lang="en-US" sz="6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kumimoji="0" lang="en-US" sz="6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</a:t>
                      </a:r>
                      <a:r>
                        <a:rPr kumimoji="0" lang="en-US" sz="60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kumimoji="0" lang="en-US" sz="6000" b="1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</a:t>
                      </a:r>
                      <a:endParaRPr lang="en-US" sz="6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4000" b="1" baseline="0" dirty="0">
                          <a:solidFill>
                            <a:srgbClr val="008000"/>
                          </a:solidFill>
                          <a:latin typeface="+mn-lt"/>
                        </a:rPr>
                        <a:t>always spontaneous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rgbClr val="0000FF"/>
                          </a:solidFill>
                          <a:latin typeface="+mn-lt"/>
                        </a:rPr>
                        <a:t>spontaneous</a:t>
                      </a:r>
                      <a:r>
                        <a:rPr lang="en-US" sz="4000" b="1" baseline="0" dirty="0">
                          <a:solidFill>
                            <a:srgbClr val="0000FF"/>
                          </a:solidFill>
                          <a:latin typeface="+mn-lt"/>
                        </a:rPr>
                        <a:t> at HIGH temps</a:t>
                      </a:r>
                      <a:endParaRPr lang="en-US" sz="4000" b="1" dirty="0">
                        <a:solidFill>
                          <a:srgbClr val="0000FF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79372">
                <a:tc>
                  <a:txBody>
                    <a:bodyPr/>
                    <a:lstStyle/>
                    <a:p>
                      <a:pPr algn="ctr"/>
                      <a:r>
                        <a:rPr kumimoji="0" lang="en-US" sz="6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6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</a:t>
                      </a:r>
                      <a:r>
                        <a:rPr kumimoji="0" lang="en-US" sz="60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kumimoji="0" lang="en-US" sz="6000" b="1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</a:t>
                      </a:r>
                      <a:endParaRPr lang="en-US" sz="6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rgbClr val="0000FF"/>
                          </a:solidFill>
                          <a:latin typeface="+mn-lt"/>
                        </a:rPr>
                        <a:t>spontaneous at LOW temps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rgbClr val="800000"/>
                          </a:solidFill>
                          <a:latin typeface="+mn-lt"/>
                        </a:rPr>
                        <a:t>never spontaneous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09600"/>
            <a:ext cx="7924800" cy="57912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Why do we need to study entropy?</a:t>
            </a:r>
          </a:p>
          <a:p>
            <a:endParaRPr lang="en-US" sz="1800" b="1" dirty="0"/>
          </a:p>
          <a:p>
            <a:r>
              <a:rPr lang="en-US" sz="3200" i="0" dirty="0">
                <a:solidFill>
                  <a:schemeClr val="tx1"/>
                </a:solidFill>
              </a:rPr>
              <a:t>There are 3 Laws of Thermodynamics. So far you learned about the </a:t>
            </a:r>
            <a:r>
              <a:rPr lang="en-US" sz="3200" b="1" i="0" dirty="0">
                <a:solidFill>
                  <a:srgbClr val="FFFF00"/>
                </a:solidFill>
              </a:rPr>
              <a:t>1</a:t>
            </a:r>
            <a:r>
              <a:rPr lang="en-US" sz="3200" b="1" i="0" baseline="30000" dirty="0">
                <a:solidFill>
                  <a:srgbClr val="FFFF00"/>
                </a:solidFill>
              </a:rPr>
              <a:t>st</a:t>
            </a:r>
            <a:r>
              <a:rPr lang="en-US" sz="3200" b="1" i="0" dirty="0">
                <a:solidFill>
                  <a:srgbClr val="FFFF00"/>
                </a:solidFill>
              </a:rPr>
              <a:t> Law</a:t>
            </a:r>
            <a:r>
              <a:rPr lang="en-US" sz="3200" i="0" dirty="0">
                <a:solidFill>
                  <a:schemeClr val="tx1"/>
                </a:solidFill>
              </a:rPr>
              <a:t>, also known as the </a:t>
            </a:r>
            <a:r>
              <a:rPr lang="en-US" sz="3200" b="1" i="0" u="sng" dirty="0">
                <a:solidFill>
                  <a:srgbClr val="FFFF00"/>
                </a:solidFill>
              </a:rPr>
              <a:t>Law of Conservation of Energy</a:t>
            </a:r>
            <a:r>
              <a:rPr lang="en-US" sz="3200" b="1" i="0" dirty="0"/>
              <a:t>, </a:t>
            </a:r>
            <a:r>
              <a:rPr lang="en-US" sz="3200" b="1" i="0" dirty="0">
                <a:solidFill>
                  <a:schemeClr val="tx1"/>
                </a:solidFill>
              </a:rPr>
              <a:t>which states that energy cannot be created or destroyed in an isolated system</a:t>
            </a:r>
            <a:r>
              <a:rPr lang="en-US" sz="3200" b="1" i="0" dirty="0"/>
              <a:t>. </a:t>
            </a:r>
          </a:p>
          <a:p>
            <a:r>
              <a:rPr lang="en-US" sz="3200" i="0" dirty="0">
                <a:solidFill>
                  <a:schemeClr val="tx1"/>
                </a:solidFill>
              </a:rPr>
              <a:t>This is the overarching idea behind our study of heat (q) and enthalpy (H) changes.</a:t>
            </a:r>
          </a:p>
        </p:txBody>
      </p:sp>
    </p:spTree>
    <p:extLst>
      <p:ext uri="{BB962C8B-B14F-4D97-AF65-F5344CB8AC3E}">
        <p14:creationId xmlns:p14="http://schemas.microsoft.com/office/powerpoint/2010/main" val="3335707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1000"/>
            <a:ext cx="7924800" cy="6019800"/>
          </a:xfrm>
        </p:spPr>
        <p:txBody>
          <a:bodyPr>
            <a:normAutofit/>
          </a:bodyPr>
          <a:lstStyle/>
          <a:p>
            <a:r>
              <a:rPr lang="en-US" sz="3600" b="1" i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other 2 Laws of Thermodynamics deal with </a:t>
            </a:r>
            <a:r>
              <a:rPr lang="en-US" sz="3600" b="1" i="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entropy</a:t>
            </a:r>
            <a:r>
              <a:rPr lang="en-US" sz="3600" b="1" i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n-US" sz="3600" b="1" dirty="0">
              <a:solidFill>
                <a:schemeClr val="tx1"/>
              </a:solidFill>
            </a:endParaRPr>
          </a:p>
          <a:p>
            <a:r>
              <a:rPr lang="en-US" sz="4400" b="1" i="0" dirty="0">
                <a:solidFill>
                  <a:schemeClr val="tx1"/>
                </a:solidFill>
              </a:rPr>
              <a:t>The </a:t>
            </a:r>
            <a:r>
              <a:rPr lang="en-US" sz="4400" b="1" i="0" u="sng" dirty="0">
                <a:solidFill>
                  <a:srgbClr val="FFFF00"/>
                </a:solidFill>
              </a:rPr>
              <a:t>2</a:t>
            </a:r>
            <a:r>
              <a:rPr lang="en-US" sz="4400" b="1" i="0" u="sng" baseline="30000" dirty="0">
                <a:solidFill>
                  <a:srgbClr val="FFFF00"/>
                </a:solidFill>
              </a:rPr>
              <a:t>nd</a:t>
            </a:r>
            <a:r>
              <a:rPr lang="en-US" sz="4400" b="1" i="0" u="sng" dirty="0">
                <a:solidFill>
                  <a:srgbClr val="FFFF00"/>
                </a:solidFill>
              </a:rPr>
              <a:t> Law of Thermodynamics</a:t>
            </a:r>
            <a:r>
              <a:rPr lang="en-US" sz="4400" b="1" i="0" u="sng" dirty="0">
                <a:solidFill>
                  <a:schemeClr val="tx1"/>
                </a:solidFill>
              </a:rPr>
              <a:t> </a:t>
            </a:r>
            <a:r>
              <a:rPr lang="en-US" sz="4400" b="1" i="0" dirty="0">
                <a:solidFill>
                  <a:schemeClr val="tx1"/>
                </a:solidFill>
              </a:rPr>
              <a:t>states that the entropy of the universe is always increasing.</a:t>
            </a:r>
          </a:p>
        </p:txBody>
      </p:sp>
    </p:spTree>
    <p:extLst>
      <p:ext uri="{BB962C8B-B14F-4D97-AF65-F5344CB8AC3E}">
        <p14:creationId xmlns:p14="http://schemas.microsoft.com/office/powerpoint/2010/main" val="1957470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1000"/>
            <a:ext cx="7924800" cy="60198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 </a:t>
            </a:r>
          </a:p>
          <a:p>
            <a:r>
              <a:rPr lang="en-US" sz="4400" b="1" i="0" dirty="0">
                <a:solidFill>
                  <a:schemeClr val="tx1"/>
                </a:solidFill>
              </a:rPr>
              <a:t>The </a:t>
            </a:r>
            <a:r>
              <a:rPr lang="en-US" sz="4400" b="1" i="0" u="sng" dirty="0">
                <a:solidFill>
                  <a:srgbClr val="FFFF00"/>
                </a:solidFill>
              </a:rPr>
              <a:t>3</a:t>
            </a:r>
            <a:r>
              <a:rPr lang="en-US" sz="4400" b="1" i="0" u="sng" baseline="30000" dirty="0">
                <a:solidFill>
                  <a:srgbClr val="FFFF00"/>
                </a:solidFill>
              </a:rPr>
              <a:t>rd</a:t>
            </a:r>
            <a:r>
              <a:rPr lang="en-US" sz="4400" b="1" i="0" u="sng" dirty="0">
                <a:solidFill>
                  <a:srgbClr val="FFFF00"/>
                </a:solidFill>
              </a:rPr>
              <a:t> Law of Thermodynamics </a:t>
            </a:r>
            <a:r>
              <a:rPr lang="en-US" sz="4400" b="1" i="0" dirty="0">
                <a:solidFill>
                  <a:schemeClr val="tx1"/>
                </a:solidFill>
              </a:rPr>
              <a:t>states that the entropy of a system approaches zero as temperature approaches absolute zero (zero kelvins)</a:t>
            </a:r>
            <a:r>
              <a:rPr lang="en-US" sz="4400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3297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04800"/>
            <a:ext cx="8229600" cy="6248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400" b="1" u="sng" dirty="0">
                <a:solidFill>
                  <a:srgbClr val="FFFF00"/>
                </a:solidFill>
              </a:rPr>
              <a:t>Law of Disorder</a:t>
            </a:r>
            <a:r>
              <a:rPr lang="en-US" sz="4400" b="1" dirty="0">
                <a:solidFill>
                  <a:srgbClr val="FFFF00"/>
                </a:solidFill>
              </a:rPr>
              <a:t>: </a:t>
            </a:r>
            <a:r>
              <a:rPr lang="en-US" sz="4400" dirty="0">
                <a:solidFill>
                  <a:schemeClr val="bg1"/>
                </a:solidFill>
              </a:rPr>
              <a:t>A system will spontaneously move in the direction of higher entropy (meaning increased disorder or randomness).</a:t>
            </a:r>
          </a:p>
          <a:p>
            <a:pPr>
              <a:buNone/>
            </a:pPr>
            <a:r>
              <a:rPr lang="en-US" sz="3200" dirty="0">
                <a:solidFill>
                  <a:schemeClr val="bg1"/>
                </a:solidFill>
              </a:rPr>
              <a:t>Thus, having a </a:t>
            </a:r>
          </a:p>
          <a:p>
            <a:pPr>
              <a:buNone/>
            </a:pPr>
            <a:r>
              <a:rPr lang="en-US" sz="3200" dirty="0">
                <a:solidFill>
                  <a:schemeClr val="bg1"/>
                </a:solidFill>
              </a:rPr>
              <a:t>messy bedroom </a:t>
            </a:r>
          </a:p>
          <a:p>
            <a:pPr>
              <a:buNone/>
            </a:pPr>
            <a:r>
              <a:rPr lang="en-US" sz="3200" dirty="0">
                <a:solidFill>
                  <a:schemeClr val="bg1"/>
                </a:solidFill>
              </a:rPr>
              <a:t>means that not </a:t>
            </a:r>
          </a:p>
          <a:p>
            <a:pPr>
              <a:buNone/>
            </a:pPr>
            <a:r>
              <a:rPr lang="en-US" sz="3200" dirty="0">
                <a:solidFill>
                  <a:schemeClr val="bg1"/>
                </a:solidFill>
              </a:rPr>
              <a:t>only are you a slob, </a:t>
            </a:r>
          </a:p>
          <a:p>
            <a:pPr>
              <a:buNone/>
            </a:pPr>
            <a:r>
              <a:rPr lang="en-US" sz="3200" dirty="0">
                <a:solidFill>
                  <a:schemeClr val="bg1"/>
                </a:solidFill>
              </a:rPr>
              <a:t>you are also a law-</a:t>
            </a:r>
          </a:p>
          <a:p>
            <a:pPr>
              <a:buNone/>
            </a:pPr>
            <a:r>
              <a:rPr lang="en-US" sz="3200" dirty="0">
                <a:solidFill>
                  <a:schemeClr val="bg1"/>
                </a:solidFill>
              </a:rPr>
              <a:t>abiding citizen. </a:t>
            </a:r>
            <a:r>
              <a:rPr lang="en-US" sz="3200" dirty="0">
                <a:solidFill>
                  <a:schemeClr val="bg1"/>
                </a:solidFill>
                <a:sym typeface="Wingdings" panose="05000000000000000000" pitchFamily="2" charset="2"/>
              </a:rPr>
              <a:t>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messy girls bedroo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67"/>
          <a:stretch/>
        </p:blipFill>
        <p:spPr bwMode="auto">
          <a:xfrm>
            <a:off x="3705073" y="3088981"/>
            <a:ext cx="5422919" cy="3474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95400"/>
          </a:xfrm>
        </p:spPr>
        <p:txBody>
          <a:bodyPr>
            <a:noAutofit/>
          </a:bodyPr>
          <a:lstStyle/>
          <a:p>
            <a:pPr algn="l"/>
            <a:r>
              <a:rPr lang="en-US" b="1" i="0" dirty="0">
                <a:solidFill>
                  <a:srgbClr val="CCFFFF"/>
                </a:solidFill>
                <a:latin typeface="+mn-lt"/>
              </a:rPr>
              <a:t>Here are 6 changes to a system that result in increased entropy: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3733800"/>
          </a:xfrm>
        </p:spPr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US" sz="3600" dirty="0">
                <a:solidFill>
                  <a:srgbClr val="FFFF00"/>
                </a:solidFill>
              </a:rPr>
              <a:t>1.) </a:t>
            </a:r>
            <a:r>
              <a:rPr lang="en-US" sz="36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Endothermic phase changes</a:t>
            </a:r>
            <a:endParaRPr lang="en-US" sz="3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0"/>
              </a:spcBef>
            </a:pPr>
            <a:r>
              <a:rPr lang="en-US" sz="3200" b="1" dirty="0">
                <a:solidFill>
                  <a:schemeClr val="bg1"/>
                </a:solidFill>
              </a:rPr>
              <a:t>	</a:t>
            </a:r>
            <a:r>
              <a:rPr lang="en-US" sz="3200" dirty="0">
                <a:solidFill>
                  <a:schemeClr val="bg1"/>
                </a:solidFill>
              </a:rPr>
              <a:t>solid to liquid </a:t>
            </a:r>
          </a:p>
          <a:p>
            <a:pPr lvl="0">
              <a:spcBef>
                <a:spcPts val="0"/>
              </a:spcBef>
            </a:pPr>
            <a:r>
              <a:rPr lang="en-US" sz="3200" dirty="0">
                <a:solidFill>
                  <a:schemeClr val="bg1"/>
                </a:solidFill>
              </a:rPr>
              <a:t>	liquid to gas </a:t>
            </a:r>
          </a:p>
          <a:p>
            <a:pPr lvl="0">
              <a:spcBef>
                <a:spcPts val="0"/>
              </a:spcBef>
            </a:pPr>
            <a:r>
              <a:rPr lang="en-US" sz="3200" dirty="0">
                <a:solidFill>
                  <a:schemeClr val="bg1"/>
                </a:solidFill>
              </a:rPr>
              <a:t>	solid to gas (this is called sublimation)  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</a:rPr>
              <a:t>Compare the relative kinetic energy and randomness of the particles before and after a change of state to predict </a:t>
            </a:r>
            <a:r>
              <a:rPr lang="el-GR" sz="2400" dirty="0">
                <a:solidFill>
                  <a:schemeClr val="bg1"/>
                </a:solidFill>
              </a:rPr>
              <a:t>Δ</a:t>
            </a:r>
            <a:r>
              <a:rPr lang="en-US" sz="2400" dirty="0">
                <a:solidFill>
                  <a:schemeClr val="bg1"/>
                </a:solidFill>
              </a:rPr>
              <a:t> entropy.</a:t>
            </a:r>
          </a:p>
        </p:txBody>
      </p:sp>
      <p:pic>
        <p:nvPicPr>
          <p:cNvPr id="1026" name="Picture 2" descr="http://www.chemhume.co.uk/A2CHEM/Unit%202b/9%20Lattice%20enthalpy/increasing_entropy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1897" r="14036" b="53686"/>
          <a:stretch/>
        </p:blipFill>
        <p:spPr bwMode="auto">
          <a:xfrm>
            <a:off x="838200" y="4648200"/>
            <a:ext cx="7086600" cy="2062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534400" cy="5410200"/>
          </a:xfrm>
        </p:spPr>
        <p:txBody>
          <a:bodyPr>
            <a:normAutofit/>
          </a:bodyPr>
          <a:lstStyle/>
          <a:p>
            <a:pPr marL="0" lvl="0" indent="0">
              <a:lnSpc>
                <a:spcPct val="150000"/>
              </a:lnSpc>
              <a:buNone/>
            </a:pPr>
            <a:r>
              <a:rPr lang="en-US" sz="3600" dirty="0">
                <a:solidFill>
                  <a:srgbClr val="FFFF00"/>
                </a:solidFill>
              </a:rPr>
              <a:t>2.) </a:t>
            </a:r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 increase in number of particles</a:t>
            </a:r>
            <a:endParaRPr lang="en-US" sz="36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en-US" sz="3600" b="1" dirty="0">
                <a:solidFill>
                  <a:schemeClr val="bg1"/>
                </a:solidFill>
              </a:rPr>
              <a:t>	</a:t>
            </a:r>
            <a:r>
              <a:rPr lang="en-US" sz="3600" dirty="0">
                <a:solidFill>
                  <a:schemeClr val="bg1"/>
                </a:solidFill>
              </a:rPr>
              <a:t>Example: </a:t>
            </a:r>
          </a:p>
          <a:p>
            <a:pPr lvl="2"/>
            <a:r>
              <a:rPr lang="en-US" sz="3600" dirty="0">
                <a:solidFill>
                  <a:schemeClr val="bg1"/>
                </a:solidFill>
              </a:rPr>
              <a:t>Decomposition reactions, where one reactant forms 2 or more products.</a:t>
            </a:r>
          </a:p>
          <a:p>
            <a:pPr marL="859536" lvl="2" indent="0">
              <a:buNone/>
            </a:pPr>
            <a:r>
              <a:rPr lang="en-US" sz="3600" dirty="0">
                <a:solidFill>
                  <a:schemeClr val="bg1"/>
                </a:solidFill>
                <a:latin typeface="ProximaNova"/>
              </a:rPr>
              <a:t>	H</a:t>
            </a:r>
            <a:r>
              <a:rPr lang="en-US" sz="3600" baseline="-25000" dirty="0">
                <a:solidFill>
                  <a:schemeClr val="bg1"/>
                </a:solidFill>
                <a:latin typeface="ProximaNova"/>
              </a:rPr>
              <a:t>2</a:t>
            </a:r>
            <a:r>
              <a:rPr lang="en-US" sz="3600" dirty="0">
                <a:solidFill>
                  <a:schemeClr val="bg1"/>
                </a:solidFill>
                <a:latin typeface="ProximaNova"/>
              </a:rPr>
              <a:t>CO</a:t>
            </a:r>
            <a:r>
              <a:rPr lang="en-US" sz="3600" baseline="-25000" dirty="0">
                <a:solidFill>
                  <a:schemeClr val="bg1"/>
                </a:solidFill>
                <a:latin typeface="ProximaNova"/>
              </a:rPr>
              <a:t>3</a:t>
            </a:r>
            <a:r>
              <a:rPr lang="en-US" sz="3600" dirty="0">
                <a:solidFill>
                  <a:schemeClr val="bg1"/>
                </a:solidFill>
                <a:latin typeface="ProximaNova"/>
              </a:rPr>
              <a:t> → H</a:t>
            </a:r>
            <a:r>
              <a:rPr lang="en-US" sz="3600" baseline="-25000" dirty="0">
                <a:solidFill>
                  <a:schemeClr val="bg1"/>
                </a:solidFill>
                <a:latin typeface="ProximaNova"/>
              </a:rPr>
              <a:t>2</a:t>
            </a:r>
            <a:r>
              <a:rPr lang="en-US" sz="3600" dirty="0">
                <a:solidFill>
                  <a:schemeClr val="bg1"/>
                </a:solidFill>
                <a:latin typeface="ProximaNova"/>
              </a:rPr>
              <a:t>O + CO</a:t>
            </a:r>
            <a:r>
              <a:rPr lang="en-US" sz="3600" baseline="-25000" dirty="0">
                <a:solidFill>
                  <a:schemeClr val="bg1"/>
                </a:solidFill>
                <a:latin typeface="ProximaNova"/>
              </a:rPr>
              <a:t>2</a:t>
            </a:r>
            <a:endParaRPr lang="en-US" sz="3600" dirty="0">
              <a:solidFill>
                <a:schemeClr val="bg1"/>
              </a:solidFill>
            </a:endParaRPr>
          </a:p>
          <a:p>
            <a:pPr marL="859536" lvl="2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725884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534400" cy="3200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900" dirty="0">
                <a:solidFill>
                  <a:srgbClr val="FFFF00"/>
                </a:solidFill>
              </a:rPr>
              <a:t>3.) </a:t>
            </a:r>
            <a:r>
              <a:rPr lang="en-US" sz="39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Dissolving a pure substance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(This increases the positional entropy of the dissolved particles AND decreases the order of both the solvent and solute particles)</a:t>
            </a:r>
          </a:p>
          <a:p>
            <a:pPr marL="27432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3200" b="1" dirty="0">
              <a:solidFill>
                <a:schemeClr val="bg1"/>
              </a:solidFill>
            </a:endParaRPr>
          </a:p>
        </p:txBody>
      </p:sp>
      <p:pic>
        <p:nvPicPr>
          <p:cNvPr id="2050" name="Picture 2" descr="Image result for dissolving a solu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657600"/>
            <a:ext cx="5410200" cy="2506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1802910"/>
      </p:ext>
    </p:extLst>
  </p:cSld>
  <p:clrMapOvr>
    <a:masterClrMapping/>
  </p:clrMapOvr>
</p:sld>
</file>

<file path=ppt/theme/theme1.xml><?xml version="1.0" encoding="utf-8"?>
<a:theme xmlns:a="http://schemas.openxmlformats.org/drawingml/2006/main" name="Headlines">
  <a:themeElements>
    <a:clrScheme name="Headlines">
      <a:dk1>
        <a:sysClr val="windowText" lastClr="000000"/>
      </a:dk1>
      <a:lt1>
        <a:sysClr val="window" lastClr="FFFFFF"/>
      </a:lt1>
      <a:dk2>
        <a:srgbClr val="1D1A1D"/>
      </a:dk2>
      <a:lt2>
        <a:srgbClr val="F5F5F5"/>
      </a:lt2>
      <a:accent1>
        <a:srgbClr val="439EB7"/>
      </a:accent1>
      <a:accent2>
        <a:srgbClr val="E28B55"/>
      </a:accent2>
      <a:accent3>
        <a:srgbClr val="DCB64D"/>
      </a:accent3>
      <a:accent4>
        <a:srgbClr val="4CA198"/>
      </a:accent4>
      <a:accent5>
        <a:srgbClr val="835B82"/>
      </a:accent5>
      <a:accent6>
        <a:srgbClr val="645135"/>
      </a:accent6>
      <a:hlink>
        <a:srgbClr val="439EB7"/>
      </a:hlink>
      <a:folHlink>
        <a:srgbClr val="835B82"/>
      </a:folHlink>
    </a:clrScheme>
    <a:fontScheme name="Headlines">
      <a:majorFont>
        <a:latin typeface="Century Schoolbook" panose="020406040505050203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algn="ctr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" id="{3841520A-25F2-4EB8-BE4C-611DB5ABEED9}" vid="{ECD25A4C-D97E-4C12-84B1-63580BFFAEE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Resource_x0020_Type xmlns="3dad766c-9e36-455d-8d7c-234eca89fec7">
      <Value>Academic</Value>
    </Resource_x0020_Typ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E15530F9F60545B52DE8E9A53E995E" ma:contentTypeVersion="1" ma:contentTypeDescription="Create a new document." ma:contentTypeScope="" ma:versionID="1e94e28673f0d039f8c7f804c951847f">
  <xsd:schema xmlns:xsd="http://www.w3.org/2001/XMLSchema" xmlns:p="http://schemas.microsoft.com/office/2006/metadata/properties" xmlns:ns2="3dad766c-9e36-455d-8d7c-234eca89fec7" targetNamespace="http://schemas.microsoft.com/office/2006/metadata/properties" ma:root="true" ma:fieldsID="111b1d09fd174d8180c4ea5adcf5fafb" ns2:_="">
    <xsd:import namespace="3dad766c-9e36-455d-8d7c-234eca89fec7"/>
    <xsd:element name="properties">
      <xsd:complexType>
        <xsd:sequence>
          <xsd:element name="documentManagement">
            <xsd:complexType>
              <xsd:all>
                <xsd:element ref="ns2:Resource_x0020_Typ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3dad766c-9e36-455d-8d7c-234eca89fec7" elementFormDefault="qualified">
    <xsd:import namespace="http://schemas.microsoft.com/office/2006/documentManagement/types"/>
    <xsd:element name="Resource_x0020_Type" ma:index="8" nillable="true" ma:displayName="Resource Type" ma:default="" ma:internalName="Resource_x0020_Type" ma:requiredMultiChoice="true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Academic"/>
                        <xsd:enumeration value="AP"/>
                        <xsd:enumeration value="Pre AP"/>
                        <xsd:enumeration value="Parent Resource"/>
                        <xsd:enumeration value="Student Resource"/>
                        <xsd:enumeration value="Publications"/>
                        <xsd:enumeration value="Homework"/>
                        <xsd:enumeration value="Other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4CE5C74-B4EC-4BFF-A2BA-2873B0624735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3dad766c-9e36-455d-8d7c-234eca89fec7"/>
    <ds:schemaRef ds:uri="http://purl.org/dc/elements/1.1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1D7DCF6-C3E3-4DC4-8987-17B30CD2B9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ad766c-9e36-455d-8d7c-234eca89fec7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F23A5B23-184A-4053-B8FC-A95C7D6AA90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TM10001103[[fn=Headlines]]</Template>
  <TotalTime>17664</TotalTime>
  <Words>987</Words>
  <Application>Microsoft Office PowerPoint</Application>
  <PresentationFormat>On-screen Show (4:3)</PresentationFormat>
  <Paragraphs>91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Arial Black</vt:lpstr>
      <vt:lpstr>Arial Rounded MT Bold</vt:lpstr>
      <vt:lpstr>Calibri</vt:lpstr>
      <vt:lpstr>Century Gothic</vt:lpstr>
      <vt:lpstr>Century Schoolbook</vt:lpstr>
      <vt:lpstr>Corbel</vt:lpstr>
      <vt:lpstr>ProximaNova</vt:lpstr>
      <vt:lpstr>Headlines</vt:lpstr>
      <vt:lpstr>Entropy and Spontaneity  Unit 8 (Goes with Chapter 16)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Here are 6 changes to a system that result in increased entropy: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to interpret changes in entropy ( ΔS ):</vt:lpstr>
      <vt:lpstr>Does entropy (S) increase or decrease?</vt:lpstr>
      <vt:lpstr>Does entropy (S) increase or decrease?</vt:lpstr>
      <vt:lpstr>Comparing Entropy Values between Substances in the Same State</vt:lpstr>
      <vt:lpstr>Comparing Entropy Values between Substances in the Same State</vt:lpstr>
      <vt:lpstr>PowerPoint Presentation</vt:lpstr>
      <vt:lpstr>PowerPoint Presentation</vt:lpstr>
      <vt:lpstr>Spontaneous Processes</vt:lpstr>
      <vt:lpstr>Predicting Spontaneity</vt:lpstr>
    </vt:vector>
  </TitlesOfParts>
  <Company>Katy ISD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Thermochemistry powerpoint</dc:title>
  <dc:creator>Kristin Haase-Alvey</dc:creator>
  <cp:lastModifiedBy>Holland Jeff</cp:lastModifiedBy>
  <cp:revision>1492</cp:revision>
  <cp:lastPrinted>2018-04-12T15:06:51Z</cp:lastPrinted>
  <dcterms:created xsi:type="dcterms:W3CDTF">2010-04-06T17:13:41Z</dcterms:created>
  <dcterms:modified xsi:type="dcterms:W3CDTF">2024-03-26T21:23:53Z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0x0101008EE15530F9F60545B52DE8E9A53E995E</vt:lpwstr>
  </property>
</Properties>
</file>