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3"/>
  </p:notesMasterIdLst>
  <p:sldIdLst>
    <p:sldId id="299" r:id="rId2"/>
    <p:sldId id="257" r:id="rId3"/>
    <p:sldId id="258" r:id="rId4"/>
    <p:sldId id="259" r:id="rId5"/>
    <p:sldId id="271" r:id="rId6"/>
    <p:sldId id="272" r:id="rId7"/>
    <p:sldId id="275" r:id="rId8"/>
    <p:sldId id="276" r:id="rId9"/>
    <p:sldId id="260" r:id="rId10"/>
    <p:sldId id="261" r:id="rId11"/>
    <p:sldId id="262" r:id="rId12"/>
    <p:sldId id="266" r:id="rId13"/>
    <p:sldId id="286" r:id="rId14"/>
    <p:sldId id="263" r:id="rId15"/>
    <p:sldId id="298" r:id="rId16"/>
    <p:sldId id="277" r:id="rId17"/>
    <p:sldId id="288" r:id="rId18"/>
    <p:sldId id="287" r:id="rId19"/>
    <p:sldId id="264" r:id="rId20"/>
    <p:sldId id="265" r:id="rId21"/>
    <p:sldId id="273" r:id="rId22"/>
    <p:sldId id="267" r:id="rId23"/>
    <p:sldId id="268" r:id="rId24"/>
    <p:sldId id="269" r:id="rId25"/>
    <p:sldId id="270" r:id="rId26"/>
    <p:sldId id="274" r:id="rId27"/>
    <p:sldId id="280" r:id="rId28"/>
    <p:sldId id="278" r:id="rId29"/>
    <p:sldId id="279" r:id="rId30"/>
    <p:sldId id="282" r:id="rId31"/>
    <p:sldId id="281" r:id="rId32"/>
    <p:sldId id="283" r:id="rId33"/>
    <p:sldId id="284" r:id="rId34"/>
    <p:sldId id="285" r:id="rId35"/>
    <p:sldId id="289" r:id="rId36"/>
    <p:sldId id="290" r:id="rId37"/>
    <p:sldId id="291" r:id="rId38"/>
    <p:sldId id="292" r:id="rId39"/>
    <p:sldId id="295" r:id="rId40"/>
    <p:sldId id="294" r:id="rId41"/>
    <p:sldId id="293" r:id="rId4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322" autoAdjust="0"/>
  </p:normalViewPr>
  <p:slideViewPr>
    <p:cSldViewPr snapToGrid="0">
      <p:cViewPr varScale="1">
        <p:scale>
          <a:sx n="63" d="100"/>
          <a:sy n="63" d="100"/>
        </p:scale>
        <p:origin x="7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5D300-2C35-43AD-A907-F90C99388CF7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37018-7251-4051-9371-223C29433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3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Gilbert Lewis, UC Berkeley, gave us shared e- pairs (1916), covalent bond (1939), valence bond theory, and dot structures.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37018-7251-4051-9371-223C294335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29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10/16/2025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10/16/2025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10/16/2025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10/16/2025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10/16/2025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10/16/2025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10/16/2025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10/16/2025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10/16/2025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10/16/2025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10/16/2025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10/16/2025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10/16/2025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10/16/2025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10/16/2025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10/16/2025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10/16/2025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10/16/2025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embed/jIyIhTzA4xI" TargetMode="External"/><Relationship Id="rId2" Type="http://schemas.openxmlformats.org/officeDocument/2006/relationships/hyperlink" Target="https://www.youtube.com/watch?v=jIyIhTzA4x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embed/PU9rzTjLyb4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embed/Moj85zwdULg" TargetMode="External"/><Relationship Id="rId2" Type="http://schemas.openxmlformats.org/officeDocument/2006/relationships/hyperlink" Target="https://www.youtube.com/embed/N5T7NjgdC3I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E7EE4-11F8-3F4A-187D-D9A24F1A8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EA8A8-5382-F336-610A-C0BD6DFFDD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Chemical Naming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953DB5-641E-0BD9-5B14-0CC70BDB46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7</a:t>
            </a:r>
          </a:p>
        </p:txBody>
      </p:sp>
    </p:spTree>
    <p:extLst>
      <p:ext uri="{BB962C8B-B14F-4D97-AF65-F5344CB8AC3E}">
        <p14:creationId xmlns:p14="http://schemas.microsoft.com/office/powerpoint/2010/main" val="3892685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Naming Ionic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2262753" y="3037452"/>
            <a:ext cx="3564609" cy="2169979"/>
          </a:xfrm>
        </p:spPr>
        <p:txBody>
          <a:bodyPr>
            <a:noAutofit/>
          </a:bodyPr>
          <a:lstStyle/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3200" dirty="0"/>
              <a:t>	Na </a:t>
            </a:r>
            <a:r>
              <a:rPr lang="en-US" sz="3200" dirty="0" err="1"/>
              <a:t>Cl</a:t>
            </a:r>
            <a:r>
              <a:rPr lang="en-US" sz="3200" dirty="0"/>
              <a:t>		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3200" dirty="0"/>
              <a:t>	Na</a:t>
            </a:r>
            <a:r>
              <a:rPr lang="en-US" sz="3200" baseline="-25000" dirty="0"/>
              <a:t>2</a:t>
            </a:r>
            <a:r>
              <a:rPr lang="en-US" sz="3200" dirty="0"/>
              <a:t>O		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3200" dirty="0"/>
              <a:t>	Ca</a:t>
            </a:r>
            <a:r>
              <a:rPr lang="en-US" sz="3200" baseline="-25000" dirty="0"/>
              <a:t>3</a:t>
            </a:r>
            <a:r>
              <a:rPr lang="en-US" sz="3200" dirty="0"/>
              <a:t>P</a:t>
            </a:r>
            <a:r>
              <a:rPr lang="en-US" sz="3200" baseline="-25000" dirty="0"/>
              <a:t>2</a:t>
            </a:r>
            <a:r>
              <a:rPr lang="en-US" sz="2800" dirty="0"/>
              <a:t>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119594" y="3037452"/>
            <a:ext cx="4489356" cy="28581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Sodium chloride</a:t>
            </a:r>
          </a:p>
          <a:p>
            <a:pPr marL="0" indent="0">
              <a:buNone/>
            </a:pPr>
            <a:r>
              <a:rPr lang="en-US" sz="3200" dirty="0"/>
              <a:t>Sodium oxide</a:t>
            </a:r>
          </a:p>
          <a:p>
            <a:pPr marL="0" indent="0">
              <a:buNone/>
            </a:pPr>
            <a:r>
              <a:rPr lang="en-US" sz="3200" dirty="0"/>
              <a:t>Calcium phosphide</a:t>
            </a:r>
          </a:p>
        </p:txBody>
      </p:sp>
      <p:sp>
        <p:nvSpPr>
          <p:cNvPr id="8" name="Rectangle 7"/>
          <p:cNvSpPr/>
          <p:nvPr/>
        </p:nvSpPr>
        <p:spPr>
          <a:xfrm>
            <a:off x="2028191" y="2188848"/>
            <a:ext cx="8468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sz="3200" b="1" u="sng" dirty="0"/>
              <a:t>If Group I or Group II Metal &amp; Nonmetal</a:t>
            </a:r>
          </a:p>
        </p:txBody>
      </p:sp>
    </p:spTree>
    <p:extLst>
      <p:ext uri="{BB962C8B-B14F-4D97-AF65-F5344CB8AC3E}">
        <p14:creationId xmlns:p14="http://schemas.microsoft.com/office/powerpoint/2010/main" val="231501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6275" y="2357032"/>
            <a:ext cx="9226044" cy="4221567"/>
          </a:xfrm>
        </p:spPr>
        <p:txBody>
          <a:bodyPr>
            <a:normAutofit fontScale="70000" lnSpcReduction="20000"/>
          </a:bodyPr>
          <a:lstStyle/>
          <a:p>
            <a:pPr marL="742950" indent="-742950">
              <a:buClr>
                <a:schemeClr val="accent1">
                  <a:lumMod val="75000"/>
                </a:schemeClr>
              </a:buClr>
              <a:buFont typeface="+mj-lt"/>
              <a:buAutoNum type="arabicPeriod" startAt="2"/>
            </a:pPr>
            <a:r>
              <a:rPr lang="en-US" sz="4400" b="1" u="sng" dirty="0">
                <a:solidFill>
                  <a:schemeClr val="tx1"/>
                </a:solidFill>
              </a:rPr>
              <a:t>Non-Group I or Group II Metals &amp; Nonmetals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4400" dirty="0"/>
              <a:t>Most of these metals have more than 1 oxidation number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4400" dirty="0"/>
              <a:t>You need to indicate which one it is</a:t>
            </a:r>
          </a:p>
          <a:p>
            <a:pPr lvl="2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4200" dirty="0"/>
              <a:t>Use Roman Numerals to show the charge on the metal ion</a:t>
            </a:r>
            <a:r>
              <a:rPr lang="en-US" sz="3100" dirty="0"/>
              <a:t>	</a:t>
            </a:r>
          </a:p>
          <a:p>
            <a:pPr lvl="2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3100" dirty="0"/>
          </a:p>
          <a:p>
            <a:pPr lvl="2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4200" b="1" u="sng" dirty="0"/>
              <a:t>cation</a:t>
            </a:r>
            <a:r>
              <a:rPr lang="en-US" sz="4200" b="1" dirty="0"/>
              <a:t> (Roman Numeral) </a:t>
            </a:r>
            <a:r>
              <a:rPr lang="en-US" sz="4200" b="1" u="sng" dirty="0"/>
              <a:t>anion-”ide</a:t>
            </a:r>
            <a:r>
              <a:rPr lang="en-US" sz="4200" b="1" dirty="0"/>
              <a:t>”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Naming Ionic Compounds</a:t>
            </a:r>
          </a:p>
        </p:txBody>
      </p:sp>
    </p:spTree>
    <p:extLst>
      <p:ext uri="{BB962C8B-B14F-4D97-AF65-F5344CB8AC3E}">
        <p14:creationId xmlns:p14="http://schemas.microsoft.com/office/powerpoint/2010/main" val="321617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301830" y="2603500"/>
            <a:ext cx="2316666" cy="3416301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3200" dirty="0"/>
              <a:t>FeCl</a:t>
            </a:r>
            <a:r>
              <a:rPr lang="en-US" sz="3600" baseline="-25000" dirty="0"/>
              <a:t>3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3200" dirty="0"/>
              <a:t>FeCl</a:t>
            </a:r>
            <a:r>
              <a:rPr lang="en-US" sz="3600" baseline="-25000" dirty="0"/>
              <a:t>2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3200" dirty="0"/>
              <a:t>AuBr</a:t>
            </a:r>
            <a:r>
              <a:rPr lang="en-US" sz="3600" baseline="-25000" dirty="0"/>
              <a:t>3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3200" dirty="0"/>
              <a:t>Cr</a:t>
            </a:r>
            <a:r>
              <a:rPr lang="en-US" sz="3600" baseline="-25000" dirty="0"/>
              <a:t>2</a:t>
            </a:r>
            <a:r>
              <a:rPr lang="en-US" sz="3200" dirty="0"/>
              <a:t>O</a:t>
            </a:r>
            <a:r>
              <a:rPr lang="en-US" sz="3600" baseline="-25000" dirty="0"/>
              <a:t>3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3200" dirty="0"/>
              <a:t>V</a:t>
            </a:r>
            <a:r>
              <a:rPr lang="en-US" sz="3600" baseline="-25000" dirty="0"/>
              <a:t>3</a:t>
            </a:r>
            <a:r>
              <a:rPr lang="en-US" sz="3200" dirty="0"/>
              <a:t>P</a:t>
            </a:r>
            <a:r>
              <a:rPr lang="en-US" sz="3600" baseline="-25000" dirty="0"/>
              <a:t>2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92897" y="2603501"/>
            <a:ext cx="5678424" cy="3416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Iron(III) chloride</a:t>
            </a:r>
          </a:p>
          <a:p>
            <a:pPr marL="0" indent="0">
              <a:buNone/>
            </a:pPr>
            <a:r>
              <a:rPr lang="en-US" sz="3200" dirty="0"/>
              <a:t>Iron(II) chloride</a:t>
            </a:r>
          </a:p>
          <a:p>
            <a:pPr marL="0" indent="0">
              <a:buNone/>
            </a:pPr>
            <a:r>
              <a:rPr lang="en-US" sz="3200" dirty="0"/>
              <a:t>Gold(III) bromide</a:t>
            </a:r>
          </a:p>
          <a:p>
            <a:pPr marL="0" indent="0">
              <a:buNone/>
            </a:pPr>
            <a:r>
              <a:rPr lang="en-US" sz="3200" dirty="0"/>
              <a:t>Chromium(III) oxide</a:t>
            </a:r>
          </a:p>
          <a:p>
            <a:pPr marL="0" indent="0">
              <a:buNone/>
            </a:pPr>
            <a:r>
              <a:rPr lang="en-US" sz="3200" dirty="0"/>
              <a:t>Vanadium(II) phosphide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Naming Ionic Compounds</a:t>
            </a:r>
          </a:p>
        </p:txBody>
      </p:sp>
    </p:spTree>
    <p:extLst>
      <p:ext uri="{BB962C8B-B14F-4D97-AF65-F5344CB8AC3E}">
        <p14:creationId xmlns:p14="http://schemas.microsoft.com/office/powerpoint/2010/main" val="185231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02" y="2588002"/>
            <a:ext cx="5261493" cy="2495441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accent1">
                  <a:lumMod val="75000"/>
                </a:schemeClr>
              </a:buClr>
              <a:buFont typeface="+mj-lt"/>
              <a:buAutoNum type="alphaUcPeriod" startAt="2"/>
            </a:pPr>
            <a:r>
              <a:rPr lang="en-US" sz="3900" b="1" dirty="0"/>
              <a:t>   </a:t>
            </a:r>
            <a:r>
              <a:rPr lang="en-US" sz="3900" b="1" u="sng" dirty="0"/>
              <a:t>Compounds with 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sz="3900" b="1" dirty="0"/>
              <a:t>		</a:t>
            </a:r>
            <a:r>
              <a:rPr lang="en-US" sz="3900" b="1" u="sng" dirty="0"/>
              <a:t>Polyatomic Ions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Naming Ionic Compounds</a:t>
            </a:r>
          </a:p>
        </p:txBody>
      </p:sp>
      <p:pic>
        <p:nvPicPr>
          <p:cNvPr id="7" name="Picture 2" descr="Image result for polyatomic ion mode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2" t="32431" r="27535" b="5347"/>
          <a:stretch/>
        </p:blipFill>
        <p:spPr bwMode="auto">
          <a:xfrm>
            <a:off x="6989735" y="2306019"/>
            <a:ext cx="5202265" cy="455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58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02" y="2588002"/>
            <a:ext cx="11274835" cy="173602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Clr>
                <a:schemeClr val="accent1">
                  <a:lumMod val="75000"/>
                </a:schemeClr>
              </a:buClr>
              <a:buFont typeface="+mj-lt"/>
              <a:buAutoNum type="alphaUcPeriod" startAt="2"/>
            </a:pPr>
            <a:r>
              <a:rPr lang="en-US" sz="3900" b="1" dirty="0"/>
              <a:t>   </a:t>
            </a:r>
            <a:r>
              <a:rPr lang="en-US" sz="3900" b="1" u="sng" dirty="0"/>
              <a:t>Compounds with Polyatomic Ions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3000" dirty="0"/>
              <a:t>Polyatomic ion may be substituted for metal or nonmetal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3000" dirty="0"/>
              <a:t>Never ever change ending of polyatomic 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662544" y="4607396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71600" lvl="2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dirty="0"/>
              <a:t>Li</a:t>
            </a:r>
            <a:r>
              <a:rPr lang="en-US" sz="2800" baseline="-25000" dirty="0"/>
              <a:t>2</a:t>
            </a:r>
            <a:r>
              <a:rPr lang="en-US" sz="2800" dirty="0"/>
              <a:t>SO</a:t>
            </a:r>
            <a:r>
              <a:rPr lang="en-US" sz="2800" baseline="-25000" dirty="0"/>
              <a:t>4</a:t>
            </a:r>
          </a:p>
          <a:p>
            <a:pPr marL="1371600" lvl="2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dirty="0" err="1"/>
              <a:t>Sc</a:t>
            </a:r>
            <a:r>
              <a:rPr lang="en-US" sz="2800" dirty="0"/>
              <a:t>(NO</a:t>
            </a:r>
            <a:r>
              <a:rPr lang="en-US" sz="2800" baseline="-25000" dirty="0"/>
              <a:t>3</a:t>
            </a:r>
            <a:r>
              <a:rPr lang="en-US" sz="2800" dirty="0"/>
              <a:t>)</a:t>
            </a:r>
            <a:r>
              <a:rPr lang="en-US" sz="2800" baseline="-25000" dirty="0"/>
              <a:t>3</a:t>
            </a:r>
          </a:p>
          <a:p>
            <a:pPr marL="1371600" lvl="2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dirty="0"/>
              <a:t>(NH</a:t>
            </a:r>
            <a:r>
              <a:rPr lang="en-US" sz="2800" baseline="-25000" dirty="0"/>
              <a:t>4</a:t>
            </a:r>
            <a:r>
              <a:rPr lang="en-US" sz="2800" dirty="0"/>
              <a:t>)</a:t>
            </a:r>
            <a:r>
              <a:rPr lang="en-US" sz="2800" baseline="-25000" dirty="0"/>
              <a:t>2</a:t>
            </a:r>
            <a:r>
              <a:rPr lang="en-US" sz="2800" dirty="0"/>
              <a:t>S</a:t>
            </a:r>
          </a:p>
          <a:p>
            <a:pPr marL="1371600" lvl="2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dirty="0"/>
              <a:t>NH</a:t>
            </a:r>
            <a:r>
              <a:rPr lang="en-US" sz="2800" baseline="-25000" dirty="0"/>
              <a:t>4</a:t>
            </a:r>
            <a:r>
              <a:rPr lang="en-US" sz="2800" dirty="0"/>
              <a:t>(OH)</a:t>
            </a:r>
          </a:p>
        </p:txBody>
      </p:sp>
      <p:sp>
        <p:nvSpPr>
          <p:cNvPr id="5" name="Rectangle 4"/>
          <p:cNvSpPr/>
          <p:nvPr/>
        </p:nvSpPr>
        <p:spPr>
          <a:xfrm>
            <a:off x="3884613" y="4607396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2"/>
            <a:r>
              <a:rPr lang="en-US" sz="2800" dirty="0"/>
              <a:t>lithium sulfate</a:t>
            </a:r>
          </a:p>
          <a:p>
            <a:pPr lvl="2"/>
            <a:r>
              <a:rPr lang="en-US" sz="2800" dirty="0"/>
              <a:t>Scandium(III) nitrate</a:t>
            </a:r>
          </a:p>
          <a:p>
            <a:pPr lvl="2"/>
            <a:r>
              <a:rPr lang="en-US" sz="2800" dirty="0"/>
              <a:t>Ammonium sulfide</a:t>
            </a:r>
          </a:p>
          <a:p>
            <a:pPr lvl="2"/>
            <a:r>
              <a:rPr lang="en-US" sz="2800" dirty="0"/>
              <a:t>Ammonium hydroxide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Naming Ionic Compounds</a:t>
            </a:r>
          </a:p>
        </p:txBody>
      </p:sp>
    </p:spTree>
    <p:extLst>
      <p:ext uri="{BB962C8B-B14F-4D97-AF65-F5344CB8AC3E}">
        <p14:creationId xmlns:p14="http://schemas.microsoft.com/office/powerpoint/2010/main" val="168502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7C6BA-6B25-BD89-FE41-4D7D3D2D4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ED39B35-B7F4-13B7-2D53-BB599E84F947}"/>
              </a:ext>
            </a:extLst>
          </p:cNvPr>
          <p:cNvSpPr txBox="1"/>
          <p:nvPr/>
        </p:nvSpPr>
        <p:spPr>
          <a:xfrm>
            <a:off x="997527" y="678873"/>
            <a:ext cx="1029392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Morning.</a:t>
            </a:r>
          </a:p>
          <a:p>
            <a:pPr algn="ctr"/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Caddy your phones, take out your Ionic Naming Activity, and open your workbook to page 65.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the following: </a:t>
            </a:r>
          </a:p>
          <a:p>
            <a:pPr marL="2400300" lvl="4" indent="-571500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BaCl</a:t>
            </a:r>
            <a:r>
              <a:rPr lang="en-US" sz="40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400300" lvl="4" indent="-571500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MoBr</a:t>
            </a:r>
            <a:r>
              <a:rPr lang="en-US" sz="40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00300" lvl="4" indent="-571500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0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</a:t>
            </a:r>
            <a:r>
              <a:rPr lang="en-US" sz="40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40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 we learn how to name molecules.</a:t>
            </a:r>
          </a:p>
        </p:txBody>
      </p:sp>
    </p:spTree>
    <p:extLst>
      <p:ext uri="{BB962C8B-B14F-4D97-AF65-F5344CB8AC3E}">
        <p14:creationId xmlns:p14="http://schemas.microsoft.com/office/powerpoint/2010/main" val="626938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Naming Molecular Compounds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41374" y="2344738"/>
            <a:ext cx="10499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Two NONMETAL atoms will </a:t>
            </a:r>
            <a:r>
              <a:rPr lang="en-US" altLang="en-US" sz="40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electrons, a </a:t>
            </a:r>
            <a:r>
              <a:rPr lang="en-US" altLang="en-US" sz="40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COVALENT BOND</a:t>
            </a:r>
            <a:r>
              <a:rPr lang="en-US" altLang="en-US" sz="40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forms between them.</a:t>
            </a:r>
          </a:p>
        </p:txBody>
      </p:sp>
      <p:pic>
        <p:nvPicPr>
          <p:cNvPr id="6" name="Picture 13" descr="covalent_bon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451" y="3545067"/>
            <a:ext cx="5300663" cy="332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57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Naming Molecular Compounds</a:t>
            </a:r>
          </a:p>
        </p:txBody>
      </p:sp>
      <p:pic>
        <p:nvPicPr>
          <p:cNvPr id="7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218" y="2334684"/>
            <a:ext cx="5073129" cy="45233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076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55" y="2298700"/>
            <a:ext cx="6401546" cy="39497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Groups of atoms with no charge</a:t>
            </a:r>
          </a:p>
          <a:p>
            <a:pPr lvl="0">
              <a:buFont typeface="+mj-lt"/>
              <a:buAutoNum type="arabicPeriod"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</a:t>
            </a:r>
            <a:r>
              <a:rPr lang="en-US" sz="2400" u="sng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atomic –	“1” atom	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a molecule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know: He, Ne,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Kr,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Rn</a:t>
            </a:r>
          </a:p>
          <a:p>
            <a:pPr lvl="0">
              <a:buFont typeface="+mj-lt"/>
              <a:buAutoNum type="arabicPeriod" startAt="2"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atomic –  	"2” of same atom per molecule</a:t>
            </a:r>
          </a:p>
          <a:p>
            <a:pPr marL="457200" lvl="1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know: Br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Cl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(Br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+mj-lt"/>
              <a:buAutoNum type="arabicPeriod" startAt="3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atomic -  "many" atoms per molecule</a:t>
            </a:r>
          </a:p>
          <a:p>
            <a:pPr marL="400050" lvl="1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ex) 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 S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Naming Molecular Compounds</a:t>
            </a:r>
          </a:p>
        </p:txBody>
      </p:sp>
      <p:pic>
        <p:nvPicPr>
          <p:cNvPr id="5" name="Picture 2" descr="Image result for diatomic molecu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597150"/>
            <a:ext cx="430688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47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Naming Binary Molecular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402237"/>
            <a:ext cx="9771351" cy="4455763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400" dirty="0"/>
              <a:t>Nonmetal bonded to a Nonmetal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800" dirty="0"/>
              <a:t>Order of appearance – C, P, N, H, S, I, Br, Cl, O, F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element name ends in “ide”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400" dirty="0"/>
              <a:t>Three common nitrogen oxides – NO, NO</a:t>
            </a:r>
            <a:r>
              <a:rPr lang="en-US" sz="2400" baseline="-25000" dirty="0"/>
              <a:t>2</a:t>
            </a:r>
            <a:r>
              <a:rPr lang="en-US" sz="2400" dirty="0"/>
              <a:t>, N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400" dirty="0"/>
              <a:t>Use Greek prefixes to indicate the number of each element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400" dirty="0"/>
              <a:t>Drop the “a” or “o” at the end of a prefix when combined with oxygen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400" dirty="0"/>
              <a:t>Prefixes</a:t>
            </a:r>
          </a:p>
          <a:p>
            <a:pPr marL="914400" lvl="2" indent="0">
              <a:buNone/>
            </a:pPr>
            <a:r>
              <a:rPr lang="en-US" sz="2000" dirty="0"/>
              <a:t>1 – mono (</a:t>
            </a:r>
            <a:r>
              <a:rPr lang="en-US" sz="2000" b="1" i="1" dirty="0"/>
              <a:t>omit mono on 1</a:t>
            </a:r>
            <a:r>
              <a:rPr lang="en-US" sz="2000" b="1" i="1" baseline="30000" dirty="0"/>
              <a:t>st</a:t>
            </a:r>
            <a:r>
              <a:rPr lang="en-US" sz="2000" b="1" i="1" dirty="0"/>
              <a:t> element</a:t>
            </a:r>
            <a:r>
              <a:rPr lang="en-US" sz="2000" dirty="0"/>
              <a:t>)</a:t>
            </a:r>
          </a:p>
          <a:p>
            <a:pPr marL="914400" lvl="2" indent="0">
              <a:buNone/>
            </a:pPr>
            <a:r>
              <a:rPr lang="en-US" sz="2000" dirty="0"/>
              <a:t>2 – di								3 – tri</a:t>
            </a:r>
          </a:p>
          <a:p>
            <a:pPr marL="914400" lvl="2" indent="0">
              <a:buNone/>
            </a:pPr>
            <a:r>
              <a:rPr lang="en-US" sz="2000" dirty="0"/>
              <a:t>4 – tetra							5 – </a:t>
            </a:r>
            <a:r>
              <a:rPr lang="en-US" sz="2000" dirty="0" err="1"/>
              <a:t>penta</a:t>
            </a:r>
            <a:endParaRPr lang="en-US" sz="2000" dirty="0"/>
          </a:p>
          <a:p>
            <a:pPr marL="914400" lvl="2" indent="0">
              <a:buNone/>
            </a:pPr>
            <a:r>
              <a:rPr lang="en-US" sz="2000" dirty="0"/>
              <a:t>6 – </a:t>
            </a:r>
            <a:r>
              <a:rPr lang="en-US" sz="2000" dirty="0" err="1"/>
              <a:t>hexa</a:t>
            </a:r>
            <a:r>
              <a:rPr lang="en-US" sz="2000" dirty="0"/>
              <a:t>							7 – </a:t>
            </a:r>
            <a:r>
              <a:rPr lang="en-US" sz="2000" dirty="0" err="1"/>
              <a:t>hepta</a:t>
            </a:r>
            <a:endParaRPr lang="en-US" sz="2000" dirty="0"/>
          </a:p>
          <a:p>
            <a:pPr marL="914400" lvl="2" indent="0">
              <a:buNone/>
            </a:pPr>
            <a:r>
              <a:rPr lang="en-US" sz="2000" dirty="0"/>
              <a:t>8 – </a:t>
            </a:r>
            <a:r>
              <a:rPr lang="en-US" sz="2000" dirty="0" err="1"/>
              <a:t>octa</a:t>
            </a:r>
            <a:r>
              <a:rPr lang="en-US" sz="2000" dirty="0"/>
              <a:t>							9 – </a:t>
            </a:r>
            <a:r>
              <a:rPr lang="en-US" sz="2000" dirty="0" err="1"/>
              <a:t>nona</a:t>
            </a:r>
            <a:endParaRPr lang="en-US" sz="2000" dirty="0"/>
          </a:p>
          <a:p>
            <a:pPr marL="914400" lvl="2" indent="0">
              <a:buNone/>
            </a:pPr>
            <a:r>
              <a:rPr lang="en-US" sz="2000" dirty="0"/>
              <a:t>			  10 - </a:t>
            </a:r>
            <a:r>
              <a:rPr lang="en-US" sz="2000" dirty="0" err="1"/>
              <a:t>deca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2408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8940" y="2294021"/>
            <a:ext cx="8825659" cy="4219074"/>
          </a:xfrm>
        </p:spPr>
        <p:txBody>
          <a:bodyPr>
            <a:normAutofit fontScale="92500" lnSpcReduction="10000"/>
          </a:bodyPr>
          <a:lstStyle/>
          <a:p>
            <a:pPr>
              <a:buAutoNum type="alphaUcPeriod"/>
            </a:pPr>
            <a:r>
              <a:rPr lang="en-US" sz="3900" b="1" dirty="0"/>
              <a:t>    </a:t>
            </a:r>
            <a:r>
              <a:rPr lang="en-US" sz="3900" b="1" u="sng" dirty="0"/>
              <a:t>Metals: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600" dirty="0"/>
              <a:t>Left of the stair-step line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600" dirty="0" err="1"/>
              <a:t>Cations</a:t>
            </a:r>
            <a:endParaRPr lang="en-US" sz="26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600" dirty="0"/>
              <a:t>Properties: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600" dirty="0"/>
              <a:t>Shiny luster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600" dirty="0"/>
              <a:t>Conduct heat and electricity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600" dirty="0"/>
              <a:t>Ductile (forms wires) and malleable (can be flattened)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600" dirty="0"/>
              <a:t>Give away e- to become more stable</a:t>
            </a:r>
          </a:p>
          <a:p>
            <a:pPr lvl="2">
              <a:buAutoNum type="arabicPeriod"/>
            </a:pPr>
            <a:endParaRPr lang="en-US" sz="2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Metals and Nonmetals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99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Naming Molecular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10293835" cy="10081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u="sng" dirty="0"/>
              <a:t>Greek prefix-element</a:t>
            </a:r>
            <a:r>
              <a:rPr lang="en-US" sz="3200" dirty="0"/>
              <a:t>  </a:t>
            </a:r>
            <a:r>
              <a:rPr lang="en-US" sz="3200" b="1" u="sng" dirty="0"/>
              <a:t>Greek prefix-element-ide</a:t>
            </a:r>
            <a:r>
              <a:rPr lang="en-US" sz="3200" dirty="0"/>
              <a:t>		</a:t>
            </a:r>
          </a:p>
        </p:txBody>
      </p:sp>
      <p:sp>
        <p:nvSpPr>
          <p:cNvPr id="4" name="Rectangle 3"/>
          <p:cNvSpPr/>
          <p:nvPr/>
        </p:nvSpPr>
        <p:spPr>
          <a:xfrm>
            <a:off x="4230034" y="3344279"/>
            <a:ext cx="44085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3200" u="sng" dirty="0"/>
              <a:t>Di</a:t>
            </a:r>
            <a:r>
              <a:rPr lang="en-US" sz="3200" dirty="0"/>
              <a:t>nitrogen </a:t>
            </a:r>
            <a:r>
              <a:rPr lang="en-US" sz="3200" u="sng" dirty="0"/>
              <a:t>tri</a:t>
            </a:r>
            <a:r>
              <a:rPr lang="en-US" sz="3200" dirty="0"/>
              <a:t>iodide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4230034" y="3789928"/>
            <a:ext cx="5739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3200" strike="sngStrike" dirty="0" err="1"/>
              <a:t>mono</a:t>
            </a:r>
            <a:r>
              <a:rPr lang="en-US" sz="3200" dirty="0" err="1"/>
              <a:t>Carbon</a:t>
            </a:r>
            <a:r>
              <a:rPr lang="en-US" sz="3200" dirty="0"/>
              <a:t> </a:t>
            </a:r>
            <a:r>
              <a:rPr lang="en-US" sz="3200" u="sng" dirty="0" err="1"/>
              <a:t>mon</a:t>
            </a:r>
            <a:r>
              <a:rPr lang="en-US" sz="3200" u="sng" strike="sngStrike" dirty="0" err="1"/>
              <a:t>o</a:t>
            </a:r>
            <a:r>
              <a:rPr lang="en-US" sz="3200" dirty="0" err="1"/>
              <a:t>oxide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9632475" y="3929054"/>
            <a:ext cx="2157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(mono is omitted)</a:t>
            </a:r>
          </a:p>
        </p:txBody>
      </p:sp>
      <p:sp>
        <p:nvSpPr>
          <p:cNvPr id="7" name="Rectangle 6"/>
          <p:cNvSpPr/>
          <p:nvPr/>
        </p:nvSpPr>
        <p:spPr>
          <a:xfrm>
            <a:off x="4230034" y="4322402"/>
            <a:ext cx="5750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3200" u="sng" dirty="0" err="1"/>
              <a:t>Di</a:t>
            </a:r>
            <a:r>
              <a:rPr lang="en-US" sz="3200" dirty="0" err="1"/>
              <a:t>phosphorus</a:t>
            </a:r>
            <a:r>
              <a:rPr lang="en-US" sz="3200" dirty="0"/>
              <a:t> </a:t>
            </a:r>
            <a:r>
              <a:rPr lang="en-US" sz="3200" u="sng" dirty="0" err="1"/>
              <a:t>pent</a:t>
            </a:r>
            <a:r>
              <a:rPr lang="en-US" sz="3200" u="sng" strike="sngStrike" dirty="0" err="1"/>
              <a:t>a</a:t>
            </a:r>
            <a:r>
              <a:rPr lang="en-US" sz="3200" dirty="0" err="1"/>
              <a:t>oxide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4230034" y="4944718"/>
            <a:ext cx="48013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3200" dirty="0"/>
              <a:t>Oxygen </a:t>
            </a:r>
            <a:r>
              <a:rPr lang="en-US" sz="3200" u="sng" dirty="0"/>
              <a:t>hexa</a:t>
            </a:r>
            <a:r>
              <a:rPr lang="en-US" sz="3200" dirty="0"/>
              <a:t>fluoride</a:t>
            </a:r>
          </a:p>
        </p:txBody>
      </p:sp>
      <p:sp>
        <p:nvSpPr>
          <p:cNvPr id="9" name="Rectangle 8"/>
          <p:cNvSpPr/>
          <p:nvPr/>
        </p:nvSpPr>
        <p:spPr>
          <a:xfrm>
            <a:off x="2499425" y="3269911"/>
            <a:ext cx="351391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3200" dirty="0"/>
              <a:t>N</a:t>
            </a:r>
            <a:r>
              <a:rPr lang="en-US" sz="3600" baseline="-25000" dirty="0"/>
              <a:t>2</a:t>
            </a:r>
            <a:r>
              <a:rPr lang="en-US" sz="3200" dirty="0"/>
              <a:t>I</a:t>
            </a:r>
            <a:r>
              <a:rPr lang="en-US" sz="3600" baseline="-25000" dirty="0"/>
              <a:t>3</a:t>
            </a:r>
            <a:endParaRPr lang="en-US" sz="3200" dirty="0"/>
          </a:p>
          <a:p>
            <a:pPr marL="914400" lvl="1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3200" dirty="0"/>
              <a:t>CO	</a:t>
            </a:r>
          </a:p>
          <a:p>
            <a:pPr marL="914400" lvl="1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3200" dirty="0"/>
              <a:t>P</a:t>
            </a:r>
            <a:r>
              <a:rPr lang="en-US" sz="3600" baseline="-25000" dirty="0"/>
              <a:t>2</a:t>
            </a:r>
            <a:r>
              <a:rPr lang="en-US" sz="3200" dirty="0"/>
              <a:t>O</a:t>
            </a:r>
            <a:r>
              <a:rPr lang="en-US" sz="3600" baseline="-25000" dirty="0"/>
              <a:t>5</a:t>
            </a:r>
            <a:r>
              <a:rPr lang="en-US" sz="3200" dirty="0"/>
              <a:t>			</a:t>
            </a:r>
          </a:p>
          <a:p>
            <a:pPr marL="914400" lvl="1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3200" dirty="0"/>
              <a:t>OF</a:t>
            </a:r>
            <a:r>
              <a:rPr lang="en-US" sz="3600" baseline="-25000" dirty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49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Formulas to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5029" y="2327274"/>
            <a:ext cx="8225583" cy="4400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Acids - source of H</a:t>
            </a:r>
            <a:r>
              <a:rPr lang="en-US" baseline="30000" dirty="0"/>
              <a:t>+</a:t>
            </a:r>
            <a:r>
              <a:rPr lang="en-US" dirty="0"/>
              <a:t> ion in water.</a:t>
            </a:r>
          </a:p>
          <a:p>
            <a:pPr marL="0" indent="0">
              <a:buNone/>
            </a:pPr>
            <a:r>
              <a:rPr lang="en-US" dirty="0"/>
              <a:t> 	Know: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HCl</a:t>
            </a:r>
            <a:r>
              <a:rPr lang="en-US" dirty="0"/>
              <a:t>			Hydrochloric acid</a:t>
            </a:r>
          </a:p>
          <a:p>
            <a:pPr marL="0" indent="0">
              <a:buNone/>
            </a:pPr>
            <a:r>
              <a:rPr lang="en-US" dirty="0"/>
              <a:t>		HNO</a:t>
            </a:r>
            <a:r>
              <a:rPr lang="en-US" baseline="-25000" dirty="0"/>
              <a:t>3	</a:t>
            </a:r>
            <a:r>
              <a:rPr lang="en-US" dirty="0"/>
              <a:t>	Nitric acid</a:t>
            </a:r>
          </a:p>
          <a:p>
            <a:pPr marL="0" indent="0">
              <a:buNone/>
            </a:pPr>
            <a:r>
              <a:rPr lang="en-US" dirty="0"/>
              <a:t>		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/>
              <a:t>		Sulfuric acid</a:t>
            </a:r>
          </a:p>
          <a:p>
            <a:pPr marL="0" indent="0">
              <a:buNone/>
            </a:pPr>
            <a:r>
              <a:rPr lang="en-US" dirty="0"/>
              <a:t>		H</a:t>
            </a:r>
            <a:r>
              <a:rPr lang="en-US" baseline="-25000" dirty="0"/>
              <a:t>3</a:t>
            </a:r>
            <a:r>
              <a:rPr lang="en-US" dirty="0"/>
              <a:t>PO</a:t>
            </a:r>
            <a:r>
              <a:rPr lang="en-US" baseline="-25000" dirty="0"/>
              <a:t>4</a:t>
            </a:r>
            <a:r>
              <a:rPr lang="en-US" dirty="0"/>
              <a:t>		Phosphoric acid</a:t>
            </a:r>
          </a:p>
          <a:p>
            <a:pPr marL="0" indent="0">
              <a:buNone/>
            </a:pPr>
            <a:r>
              <a:rPr lang="en-US" dirty="0"/>
              <a:t>		H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r>
              <a:rPr lang="en-US" dirty="0"/>
              <a:t>		Carbonic acid</a:t>
            </a:r>
          </a:p>
          <a:p>
            <a:pPr marL="0" indent="0">
              <a:buNone/>
            </a:pPr>
            <a:r>
              <a:rPr lang="en-US" dirty="0"/>
              <a:t>		HC</a:t>
            </a:r>
            <a:r>
              <a:rPr lang="en-US" baseline="-25000" dirty="0"/>
              <a:t>2</a:t>
            </a:r>
            <a:r>
              <a:rPr lang="en-US" dirty="0"/>
              <a:t>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	Acetic acid</a:t>
            </a:r>
          </a:p>
          <a:p>
            <a:pPr marL="0" indent="0">
              <a:buNone/>
            </a:pPr>
            <a:r>
              <a:rPr lang="en-US" dirty="0"/>
              <a:t> 	Others to Know:</a:t>
            </a:r>
          </a:p>
          <a:p>
            <a:pPr marL="0" indent="0">
              <a:buNone/>
            </a:pPr>
            <a:r>
              <a:rPr lang="en-US" dirty="0"/>
              <a:t>		CH</a:t>
            </a:r>
            <a:r>
              <a:rPr lang="en-US" baseline="-25000" dirty="0"/>
              <a:t>4</a:t>
            </a:r>
            <a:r>
              <a:rPr lang="en-US" dirty="0"/>
              <a:t> 	Methane		S</a:t>
            </a:r>
            <a:r>
              <a:rPr lang="en-US" baseline="-25000" dirty="0"/>
              <a:t>8</a:t>
            </a:r>
            <a:r>
              <a:rPr lang="en-US" dirty="0"/>
              <a:t>		Sulfur</a:t>
            </a:r>
          </a:p>
          <a:p>
            <a:pPr marL="0" indent="0">
              <a:buNone/>
            </a:pPr>
            <a:r>
              <a:rPr lang="en-US" dirty="0"/>
              <a:t>		NH</a:t>
            </a:r>
            <a:r>
              <a:rPr lang="en-US" baseline="-25000" dirty="0"/>
              <a:t>3</a:t>
            </a:r>
            <a:r>
              <a:rPr lang="en-US" dirty="0"/>
              <a:t> 	Ammonia		P</a:t>
            </a:r>
            <a:r>
              <a:rPr lang="en-US" baseline="-25000" dirty="0"/>
              <a:t>4</a:t>
            </a:r>
            <a:r>
              <a:rPr lang="en-US" dirty="0"/>
              <a:t>		Phosphorus</a:t>
            </a:r>
          </a:p>
        </p:txBody>
      </p:sp>
    </p:spTree>
    <p:extLst>
      <p:ext uri="{BB962C8B-B14F-4D97-AF65-F5344CB8AC3E}">
        <p14:creationId xmlns:p14="http://schemas.microsoft.com/office/powerpoint/2010/main" val="277427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Lewis Dot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0" y="2425700"/>
            <a:ext cx="11315700" cy="34163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Can be used to show chemical bonding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Based on the Octet Rule—the rule of eight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Valence electrons are responsible for chemical bonding	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/>
              <a:t>The outer most energy level electrons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/>
              <a:t>Atoms want to be stable like the Noble Gases (have the same # of e-)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/>
              <a:t>Atoms will gain, lose, or share e- to make this happen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/>
              <a:t>Gaining/losing e- cause ions and thus ionic bonding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/>
              <a:t>Sharing e- cause molecules to form and thus covalent bonding</a:t>
            </a:r>
          </a:p>
        </p:txBody>
      </p:sp>
    </p:spTree>
    <p:extLst>
      <p:ext uri="{BB962C8B-B14F-4D97-AF65-F5344CB8AC3E}">
        <p14:creationId xmlns:p14="http://schemas.microsoft.com/office/powerpoint/2010/main" val="37591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Lewis Dot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B.	Elements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/>
              <a:t>The location of the elements in the Periodic Table indicates the atoms # of valence e-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Neon</a:t>
            </a:r>
            <a:r>
              <a:rPr lang="en-US" sz="2800" dirty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08901" y="4448572"/>
            <a:ext cx="149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81603" y="4448572"/>
            <a:ext cx="188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</a:p>
        </p:txBody>
      </p:sp>
    </p:spTree>
    <p:extLst>
      <p:ext uri="{BB962C8B-B14F-4D97-AF65-F5344CB8AC3E}">
        <p14:creationId xmlns:p14="http://schemas.microsoft.com/office/powerpoint/2010/main" val="49582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Lewis Dot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868646" cy="3416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C.	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Ionic Compounds (Salts)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Ionic bonds form when e- are gained or lost</a:t>
            </a:r>
          </a:p>
          <a:p>
            <a:pPr lvl="1"/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Sodium       +       Sulfur        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  Sodium sulfide</a:t>
            </a:r>
          </a:p>
          <a:p>
            <a:pPr marL="457200" lvl="1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Strontium   +   Phosphorous      Strontium phosphide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53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Lewis Dot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950" y="2309247"/>
            <a:ext cx="11375756" cy="437052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dirty="0"/>
              <a:t>D.	Molecules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/>
              <a:t>Covalent bonds form when e- pairs are shared between non-metals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/>
              <a:t>Coordinate covalent bond - when one atom provides both e- in the bond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Sulfur dichloride</a:t>
            </a:r>
            <a:r>
              <a:rPr lang="en-US" sz="3000" dirty="0"/>
              <a:t>	</a:t>
            </a:r>
            <a:r>
              <a:rPr lang="en-US" dirty="0"/>
              <a:t>							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5801" y="4678582"/>
            <a:ext cx="377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Ozone</a:t>
            </a:r>
          </a:p>
        </p:txBody>
      </p:sp>
    </p:spTree>
    <p:extLst>
      <p:ext uri="{BB962C8B-B14F-4D97-AF65-F5344CB8AC3E}">
        <p14:creationId xmlns:p14="http://schemas.microsoft.com/office/powerpoint/2010/main" val="216398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088404" y="706969"/>
            <a:ext cx="8825659" cy="7069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Ionic Compound Structure</a:t>
            </a:r>
          </a:p>
        </p:txBody>
      </p:sp>
      <p:sp>
        <p:nvSpPr>
          <p:cNvPr id="5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138955" y="2363880"/>
            <a:ext cx="8636745" cy="34163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dirty="0"/>
              <a:t>Ionic compounds do not exist as individual formula units --- </a:t>
            </a:r>
            <a:r>
              <a:rPr lang="en-US" dirty="0" err="1"/>
              <a:t>NaCl</a:t>
            </a:r>
            <a:endParaRPr lang="en-US" baseline="-25000" dirty="0"/>
          </a:p>
          <a:p>
            <a:pPr marL="0" indent="0">
              <a:spcAft>
                <a:spcPts val="1200"/>
              </a:spcAft>
              <a:buNone/>
            </a:pPr>
            <a:r>
              <a:rPr lang="en-US" u="sng" dirty="0"/>
              <a:t>MANY</a:t>
            </a:r>
            <a:r>
              <a:rPr lang="en-US" dirty="0"/>
              <a:t> formula units come together in a repeating pattern to minimizes repulsion between like-charged ions.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The result is a </a:t>
            </a:r>
            <a:r>
              <a:rPr lang="en-US" b="1" u="sng" dirty="0">
                <a:solidFill>
                  <a:srgbClr val="990033"/>
                </a:solidFill>
              </a:rPr>
              <a:t>CRYSTAL LATTICE </a:t>
            </a:r>
            <a:r>
              <a:rPr lang="en-US" dirty="0"/>
              <a:t>.</a:t>
            </a:r>
          </a:p>
        </p:txBody>
      </p:sp>
      <p:pic>
        <p:nvPicPr>
          <p:cNvPr id="7" name="Picture 2" descr="ionic structures">
            <a:extLst>
              <a:ext uri="{FF2B5EF4-FFF2-40B4-BE49-F238E27FC236}">
                <a16:creationId xmlns:a16="http://schemas.microsoft.com/office/drawing/2014/main" id="{F56566D5-DD2D-4111-8E41-6F1C5FEAB4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1" t="20386" b="20583"/>
          <a:stretch/>
        </p:blipFill>
        <p:spPr bwMode="auto">
          <a:xfrm>
            <a:off x="9625923" y="4816174"/>
            <a:ext cx="1132970" cy="204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onic structures">
            <a:extLst>
              <a:ext uri="{FF2B5EF4-FFF2-40B4-BE49-F238E27FC236}">
                <a16:creationId xmlns:a16="http://schemas.microsoft.com/office/drawing/2014/main" id="{ECD6CD06-03C0-4762-BB0E-97B62462BE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65"/>
          <a:stretch/>
        </p:blipFill>
        <p:spPr bwMode="auto">
          <a:xfrm>
            <a:off x="8963565" y="2363880"/>
            <a:ext cx="2991085" cy="267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45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Ionic Compound Structure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F25E34-2EFE-4586-B116-945C82599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237" y="2461126"/>
            <a:ext cx="3932464" cy="33111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39624" y="3824290"/>
            <a:ext cx="1279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MgCl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722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Ionic Compound Structure</a:t>
            </a:r>
            <a:endParaRPr lang="en-US" dirty="0"/>
          </a:p>
        </p:txBody>
      </p:sp>
      <p:pic>
        <p:nvPicPr>
          <p:cNvPr id="4" name="Picture 2" descr="Aluminum Chloride: Aluminum Chloride Structure">
            <a:extLst>
              <a:ext uri="{FF2B5EF4-FFF2-40B4-BE49-F238E27FC236}">
                <a16:creationId xmlns:a16="http://schemas.microsoft.com/office/drawing/2014/main" id="{FFEC4D12-C380-4759-AD71-6DFAFB68A1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603" y="2648466"/>
            <a:ext cx="3911307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22750" y="3987284"/>
            <a:ext cx="1119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AlCl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87559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Ionic Compound Structure</a:t>
            </a:r>
            <a:endParaRPr lang="en-US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1154953" y="2362200"/>
            <a:ext cx="9368396" cy="2436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Crystal lattices are held together by ionic bonds.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b="1" u="sng" dirty="0">
                <a:solidFill>
                  <a:srgbClr val="990033"/>
                </a:solidFill>
              </a:rPr>
              <a:t>Lattice energy</a:t>
            </a:r>
            <a:r>
              <a:rPr lang="en-US" sz="3600" b="1" dirty="0">
                <a:solidFill>
                  <a:srgbClr val="990033"/>
                </a:solidFill>
              </a:rPr>
              <a:t> </a:t>
            </a:r>
            <a:r>
              <a:rPr lang="en-US" sz="3600" dirty="0"/>
              <a:t>is the energy needed to break those bonds --- forming a gas</a:t>
            </a:r>
          </a:p>
        </p:txBody>
      </p:sp>
      <p:sp>
        <p:nvSpPr>
          <p:cNvPr id="6" name="Rectangle 5">
            <a:hlinkClick r:id="rId2"/>
          </p:cNvPr>
          <p:cNvSpPr/>
          <p:nvPr/>
        </p:nvSpPr>
        <p:spPr>
          <a:xfrm>
            <a:off x="9980612" y="5874031"/>
            <a:ext cx="1765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hlinkClick r:id="rId3"/>
              </a:rPr>
              <a:t>Video: </a:t>
            </a:r>
            <a:r>
              <a:rPr lang="en-US" dirty="0">
                <a:hlinkClick r:id="rId3"/>
              </a:rPr>
              <a:t>4 min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Metals and Nonmetals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77979"/>
            <a:ext cx="8825659" cy="4283241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lphaUcPeriod" startAt="2"/>
            </a:pPr>
            <a:r>
              <a:rPr lang="en-US" sz="3600" b="1" u="sng" dirty="0"/>
              <a:t>Nonmetals:</a:t>
            </a:r>
          </a:p>
          <a:p>
            <a:pPr lvl="1" indent="-342900">
              <a:buFont typeface="Wingdings" panose="05000000000000000000" pitchFamily="2" charset="2"/>
              <a:buChar char="v"/>
            </a:pPr>
            <a:r>
              <a:rPr lang="en-US" sz="2400" dirty="0"/>
              <a:t>Right of Stair-Step Line</a:t>
            </a:r>
          </a:p>
          <a:p>
            <a:pPr lvl="1" indent="-342900">
              <a:buFont typeface="Wingdings" panose="05000000000000000000" pitchFamily="2" charset="2"/>
              <a:buChar char="v"/>
            </a:pPr>
            <a:r>
              <a:rPr lang="en-US" sz="2400" dirty="0"/>
              <a:t>Anions</a:t>
            </a:r>
          </a:p>
          <a:p>
            <a:pPr lvl="1" indent="-342900">
              <a:buFont typeface="Wingdings" panose="05000000000000000000" pitchFamily="2" charset="2"/>
              <a:buChar char="v"/>
            </a:pPr>
            <a:r>
              <a:rPr lang="en-US" sz="2400" dirty="0"/>
              <a:t>Properties:</a:t>
            </a:r>
          </a:p>
          <a:p>
            <a:pPr lvl="2" indent="-342900">
              <a:buFont typeface="+mj-lt"/>
              <a:buAutoNum type="arabicPeriod"/>
            </a:pPr>
            <a:r>
              <a:rPr lang="en-US" sz="2400" dirty="0"/>
              <a:t>Dull Luster</a:t>
            </a:r>
          </a:p>
          <a:p>
            <a:pPr lvl="2" indent="-342900">
              <a:buFont typeface="+mj-lt"/>
              <a:buAutoNum type="arabicPeriod"/>
            </a:pPr>
            <a:r>
              <a:rPr lang="en-US" sz="2400" dirty="0"/>
              <a:t>Good Insulator / Poor conductors</a:t>
            </a:r>
          </a:p>
          <a:p>
            <a:pPr lvl="2" indent="-342900">
              <a:buFont typeface="+mj-lt"/>
              <a:buAutoNum type="arabicPeriod"/>
            </a:pPr>
            <a:r>
              <a:rPr lang="en-US" sz="2400" dirty="0"/>
              <a:t>Brittle</a:t>
            </a:r>
          </a:p>
          <a:p>
            <a:pPr lvl="2" indent="-342900">
              <a:buFont typeface="+mj-lt"/>
              <a:buAutoNum type="arabicPeriod"/>
            </a:pPr>
            <a:r>
              <a:rPr lang="en-US" sz="2400" dirty="0"/>
              <a:t>Tend to gain e- to become more stable</a:t>
            </a:r>
          </a:p>
        </p:txBody>
      </p:sp>
    </p:spTree>
    <p:extLst>
      <p:ext uri="{BB962C8B-B14F-4D97-AF65-F5344CB8AC3E}">
        <p14:creationId xmlns:p14="http://schemas.microsoft.com/office/powerpoint/2010/main" val="331757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Ionic Compound Structure</a:t>
            </a:r>
            <a:endParaRPr lang="en-US" dirty="0"/>
          </a:p>
        </p:txBody>
      </p:sp>
      <p:sp>
        <p:nvSpPr>
          <p:cNvPr id="10" name="Content Placeholder 9"/>
          <p:cNvSpPr txBox="1">
            <a:spLocks noGrp="1"/>
          </p:cNvSpPr>
          <p:nvPr>
            <p:ph idx="1"/>
          </p:nvPr>
        </p:nvSpPr>
        <p:spPr>
          <a:xfrm>
            <a:off x="546100" y="2603500"/>
            <a:ext cx="10782300" cy="3559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600" b="1" u="sng" dirty="0">
                <a:solidFill>
                  <a:srgbClr val="990033"/>
                </a:solidFill>
              </a:rPr>
              <a:t>Lattice energy</a:t>
            </a:r>
            <a:r>
              <a:rPr lang="en-US" sz="3600" b="1" dirty="0">
                <a:solidFill>
                  <a:srgbClr val="990033"/>
                </a:solidFill>
              </a:rPr>
              <a:t> </a:t>
            </a:r>
            <a:r>
              <a:rPr lang="en-US" sz="3600" dirty="0"/>
              <a:t>depends on the sizes of the ions and their charges.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600" dirty="0"/>
              <a:t>Lattice energy </a:t>
            </a:r>
            <a:r>
              <a:rPr lang="en-US" sz="3600" u="sng" dirty="0"/>
              <a:t>increases</a:t>
            </a:r>
            <a:r>
              <a:rPr lang="en-US" sz="3600" dirty="0"/>
              <a:t> with…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600" dirty="0"/>
              <a:t>Decreasing ion size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600" dirty="0"/>
              <a:t>Increasing + or - ionic charge </a:t>
            </a:r>
          </a:p>
        </p:txBody>
      </p:sp>
    </p:spTree>
    <p:extLst>
      <p:ext uri="{BB962C8B-B14F-4D97-AF65-F5344CB8AC3E}">
        <p14:creationId xmlns:p14="http://schemas.microsoft.com/office/powerpoint/2010/main" val="137339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Ionic Compound Structure</a:t>
            </a:r>
            <a:endParaRPr lang="en-US" dirty="0"/>
          </a:p>
        </p:txBody>
      </p:sp>
      <p:pic>
        <p:nvPicPr>
          <p:cNvPr id="7" name="Picture 2" descr="Solved: Find the lattice energy of LiBr(s) in Table 6.3, and ca... |  Chegg.com">
            <a:extLst>
              <a:ext uri="{FF2B5EF4-FFF2-40B4-BE49-F238E27FC236}">
                <a16:creationId xmlns:a16="http://schemas.microsoft.com/office/drawing/2014/main" id="{3F059DB5-D6E7-462F-B506-E29C6AC4A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794" y="2209808"/>
            <a:ext cx="9006878" cy="464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9689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Properties of Ionic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solids with very high MP and BP --- showing very strong bonds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rigid and brittle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Cannot conduct electricity until dissolved in water</a:t>
            </a:r>
          </a:p>
          <a:p>
            <a:pPr lvl="1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Solvating salts breaks them into ions</a:t>
            </a:r>
          </a:p>
          <a:p>
            <a:pPr lvl="1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Ions are free move and carry charges thru soln.</a:t>
            </a:r>
          </a:p>
        </p:txBody>
      </p:sp>
    </p:spTree>
    <p:extLst>
      <p:ext uri="{BB962C8B-B14F-4D97-AF65-F5344CB8AC3E}">
        <p14:creationId xmlns:p14="http://schemas.microsoft.com/office/powerpoint/2010/main" val="329312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Solvation of a Salt</a:t>
            </a:r>
          </a:p>
        </p:txBody>
      </p:sp>
      <p:pic>
        <p:nvPicPr>
          <p:cNvPr id="4" name="Picture 2" descr="Lewis Dot Structures on Board Ionic uses charges (NaCl) Covalent 1: Find  total # Valence e- 2: Each H gets 2, all others get 8 3: Line indicates  shared. - ppt video online download">
            <a:extLst>
              <a:ext uri="{FF2B5EF4-FFF2-40B4-BE49-F238E27FC236}">
                <a16:creationId xmlns:a16="http://schemas.microsoft.com/office/drawing/2014/main" id="{57E92378-641B-455E-A619-0ECC17353F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1"/>
          <a:stretch/>
        </p:blipFill>
        <p:spPr bwMode="auto">
          <a:xfrm>
            <a:off x="1681365" y="2603500"/>
            <a:ext cx="7773582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7930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Properties of Molecular Compounds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55700" y="2603500"/>
            <a:ext cx="8824913" cy="390525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solids, liquids, and gases with low MP and BP --- showing weak intermolecular forces</a:t>
            </a: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poor conductors of heat and electricity</a:t>
            </a:r>
          </a:p>
          <a:p>
            <a:pPr lvl="1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Do not form ions	</a:t>
            </a:r>
          </a:p>
        </p:txBody>
      </p:sp>
    </p:spTree>
    <p:extLst>
      <p:ext uri="{BB962C8B-B14F-4D97-AF65-F5344CB8AC3E}">
        <p14:creationId xmlns:p14="http://schemas.microsoft.com/office/powerpoint/2010/main" val="234081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Covalent Bond – Sigma Bond</a:t>
            </a:r>
          </a:p>
        </p:txBody>
      </p:sp>
      <p:pic>
        <p:nvPicPr>
          <p:cNvPr id="5122" name="Picture 2" descr="Visual search query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50" y="2482311"/>
            <a:ext cx="5630065" cy="424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8480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9"/>
            <a:ext cx="9135921" cy="706964"/>
          </a:xfrm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and Triple Covalent Bonds – Pi Bonds</a:t>
            </a:r>
          </a:p>
        </p:txBody>
      </p:sp>
      <p:pic>
        <p:nvPicPr>
          <p:cNvPr id="1026" name="Picture 2" descr="Pi Bond - Easy Science | Pi bond, Bond, Chemistry less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207" y="2358636"/>
            <a:ext cx="5999152" cy="449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0613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Covalent Network Solids</a:t>
            </a:r>
          </a:p>
        </p:txBody>
      </p:sp>
      <p:pic>
        <p:nvPicPr>
          <p:cNvPr id="6148" name="Picture 4" descr="How to Identify Covalent Network Solids | Chemistry | Study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4" y="2093359"/>
            <a:ext cx="10187553" cy="476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838189" y="6488668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7min video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1996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Molecular Shapes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4954" y="2402237"/>
            <a:ext cx="105307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shape of the molecule effects how it reacts with other molecules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VSEPR – Valence Shell Electron Pair Repulsion predicts shape of molecule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 pairs repel each other and result in fixed bond angles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Lone Pair e- occupy more space and push Shared Pairs a bit closer together</a:t>
            </a:r>
          </a:p>
        </p:txBody>
      </p:sp>
    </p:spTree>
    <p:extLst>
      <p:ext uri="{BB962C8B-B14F-4D97-AF65-F5344CB8AC3E}">
        <p14:creationId xmlns:p14="http://schemas.microsoft.com/office/powerpoint/2010/main" val="295800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Molecular Shapes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3130658"/>
            <a:ext cx="112765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Hybrid Orbitals form to account for molecular shapes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Valence orbitals blend to form new bonding and non-bonding sites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s and p-orbital forms 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hybrid-orbital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give 2 bond sites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s and 3 p-orbitals form 4 sp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hybrid-orbitals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give 4 bond sites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s, 3 p, and a d-orbital form 5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sz="3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 hybrid-orbitals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give 5 bond sites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83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lphaUcPeriod" startAt="3"/>
            </a:pPr>
            <a:r>
              <a:rPr lang="en-US" sz="3200" b="1" u="sng" dirty="0" err="1"/>
              <a:t>Metaloids</a:t>
            </a:r>
            <a:r>
              <a:rPr lang="en-US" sz="3200" b="1" u="sng" dirty="0"/>
              <a:t>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/>
              <a:t>Elements that touch the Stair-Step Line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/>
              <a:t>Have some metal and some nonmetal properties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/>
              <a:t>B, Si, </a:t>
            </a:r>
            <a:r>
              <a:rPr lang="en-US" sz="2400" dirty="0" err="1"/>
              <a:t>Ge</a:t>
            </a:r>
            <a:r>
              <a:rPr lang="en-US" sz="2400" dirty="0"/>
              <a:t>, As, </a:t>
            </a:r>
            <a:r>
              <a:rPr lang="en-US" sz="2400" dirty="0" err="1"/>
              <a:t>Sb</a:t>
            </a:r>
            <a:r>
              <a:rPr lang="en-US" sz="2400" dirty="0"/>
              <a:t>, </a:t>
            </a:r>
            <a:r>
              <a:rPr lang="en-US" sz="2400" dirty="0" err="1"/>
              <a:t>Te</a:t>
            </a:r>
            <a:r>
              <a:rPr lang="en-US" sz="2400" dirty="0"/>
              <a:t>, At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Metals and Nonmetals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60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Molecular Shapes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8759" y="2335817"/>
            <a:ext cx="110450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Atoms in the 3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period and above can have an expanded octet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d-orbital provides a space for 10 and 12 valence e-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80613" y="3705421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XeF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4</a:t>
            </a:r>
            <a:endParaRPr lang="en-US" sz="3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54954" y="3705422"/>
            <a:ext cx="23599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VSEPR Intro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60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Molecular Shapes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1688"/>
            <a:ext cx="12152485" cy="3866312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107051" y="199021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944678" y="196075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944678" y="20072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110186"/>
              </p:ext>
            </p:extLst>
          </p:nvPr>
        </p:nvGraphicFramePr>
        <p:xfrm>
          <a:off x="2980617" y="2376935"/>
          <a:ext cx="61912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772319" imgH="609690" progId="Excel.Sheet.12">
                  <p:embed/>
                </p:oleObj>
              </mc:Choice>
              <mc:Fallback>
                <p:oleObj name="Worksheet" r:id="rId3" imgW="5772319" imgH="609690" progId="Excel.Sheet.12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0617" y="2376935"/>
                        <a:ext cx="619125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0689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872" y="925544"/>
            <a:ext cx="8825659" cy="706964"/>
          </a:xfrm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 Formulas</a:t>
            </a:r>
            <a:br>
              <a:rPr lang="en-US" b="1" u="sng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826" y="2805563"/>
            <a:ext cx="6415749" cy="4448577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to indicate the composition of a compound or ion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7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48167"/>
            <a:ext cx="8825659" cy="440457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/>
              <a:t>Made from groups of atoms with a charge called an “oxidation number”</a:t>
            </a:r>
          </a:p>
          <a:p>
            <a:pPr marL="0" indent="0">
              <a:buNone/>
            </a:pPr>
            <a:r>
              <a:rPr lang="en-US" dirty="0"/>
              <a:t>			1. </a:t>
            </a:r>
            <a:r>
              <a:rPr lang="en-US" u="sng" dirty="0"/>
              <a:t>mon</a:t>
            </a:r>
            <a:r>
              <a:rPr lang="en-US" u="sng" strike="sngStrike" dirty="0"/>
              <a:t>o</a:t>
            </a:r>
            <a:r>
              <a:rPr lang="en-US" dirty="0"/>
              <a:t>atomic ions-	one atom with a charge</a:t>
            </a:r>
          </a:p>
          <a:p>
            <a:pPr marL="0" indent="0">
              <a:buNone/>
            </a:pPr>
            <a:r>
              <a:rPr lang="en-US" dirty="0"/>
              <a:t>				H</a:t>
            </a:r>
            <a:r>
              <a:rPr lang="en-US" baseline="30000" dirty="0"/>
              <a:t>+</a:t>
            </a:r>
            <a:r>
              <a:rPr lang="en-US" dirty="0"/>
              <a:t>, Cl</a:t>
            </a:r>
            <a:r>
              <a:rPr lang="en-US" baseline="30000" dirty="0"/>
              <a:t>-</a:t>
            </a:r>
            <a:r>
              <a:rPr lang="en-US" dirty="0"/>
              <a:t>, Na</a:t>
            </a:r>
            <a:r>
              <a:rPr lang="en-US" baseline="30000" dirty="0"/>
              <a:t>+</a:t>
            </a:r>
            <a:r>
              <a:rPr lang="en-US" dirty="0"/>
              <a:t>, Sr</a:t>
            </a:r>
            <a:r>
              <a:rPr lang="en-US" baseline="30000" dirty="0"/>
              <a:t>+2</a:t>
            </a:r>
            <a:r>
              <a:rPr lang="en-US" dirty="0"/>
              <a:t>, S</a:t>
            </a:r>
            <a:r>
              <a:rPr lang="en-US" baseline="30000" dirty="0"/>
              <a:t>-2 </a:t>
            </a:r>
            <a:endParaRPr lang="en-US" dirty="0"/>
          </a:p>
          <a:p>
            <a:pPr marL="0" indent="0">
              <a:buNone/>
            </a:pPr>
            <a:r>
              <a:rPr lang="en-US" baseline="30000" dirty="0"/>
              <a:t> 			</a:t>
            </a:r>
            <a:r>
              <a:rPr lang="en-US" dirty="0"/>
              <a:t>2. </a:t>
            </a:r>
            <a:r>
              <a:rPr lang="en-US" u="sng" dirty="0"/>
              <a:t>poly</a:t>
            </a:r>
            <a:r>
              <a:rPr lang="en-US" dirty="0"/>
              <a:t>atomic ions-(see back of Periodic Table)</a:t>
            </a:r>
          </a:p>
          <a:p>
            <a:pPr marL="0" indent="0">
              <a:buNone/>
            </a:pPr>
            <a:r>
              <a:rPr lang="en-US" dirty="0"/>
              <a:t>					Ammonium (NH</a:t>
            </a:r>
            <a:r>
              <a:rPr lang="en-US" baseline="-25000" dirty="0"/>
              <a:t>4</a:t>
            </a:r>
            <a:r>
              <a:rPr lang="en-US" dirty="0"/>
              <a:t>)</a:t>
            </a:r>
            <a:r>
              <a:rPr lang="en-US" baseline="30000" dirty="0"/>
              <a:t>+1</a:t>
            </a:r>
            <a:endParaRPr lang="en-US" dirty="0"/>
          </a:p>
          <a:p>
            <a:pPr marL="0" indent="0">
              <a:buNone/>
            </a:pPr>
            <a:r>
              <a:rPr lang="en-US" baseline="30000" dirty="0"/>
              <a:t>					</a:t>
            </a:r>
            <a:r>
              <a:rPr lang="en-US" dirty="0"/>
              <a:t>Hydroxide   (OH)</a:t>
            </a:r>
            <a:r>
              <a:rPr lang="en-US" baseline="30000" dirty="0"/>
              <a:t>-1</a:t>
            </a:r>
            <a:endParaRPr lang="en-US" dirty="0"/>
          </a:p>
          <a:p>
            <a:pPr marL="0" indent="0">
              <a:buNone/>
            </a:pPr>
            <a:r>
              <a:rPr lang="en-US" baseline="30000" dirty="0"/>
              <a:t>					</a:t>
            </a:r>
            <a:r>
              <a:rPr lang="en-US" dirty="0"/>
              <a:t>Carbonate   (CO</a:t>
            </a:r>
            <a:r>
              <a:rPr lang="en-US" baseline="-25000" dirty="0"/>
              <a:t>3</a:t>
            </a:r>
            <a:r>
              <a:rPr lang="en-US" dirty="0"/>
              <a:t>)</a:t>
            </a:r>
            <a:r>
              <a:rPr lang="en-US" baseline="30000" dirty="0"/>
              <a:t>-2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			Sulfate		(SO</a:t>
            </a:r>
            <a:r>
              <a:rPr lang="en-US" baseline="-25000" dirty="0"/>
              <a:t>4</a:t>
            </a:r>
            <a:r>
              <a:rPr lang="en-US" dirty="0"/>
              <a:t>)</a:t>
            </a:r>
            <a:r>
              <a:rPr lang="en-US" baseline="30000" dirty="0"/>
              <a:t>-2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			Phosphate	(PO</a:t>
            </a:r>
            <a:r>
              <a:rPr lang="en-US" baseline="-25000" dirty="0"/>
              <a:t>4</a:t>
            </a:r>
            <a:r>
              <a:rPr lang="en-US" dirty="0"/>
              <a:t>)</a:t>
            </a:r>
            <a:r>
              <a:rPr lang="en-US" baseline="30000" dirty="0"/>
              <a:t>-3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			Nitrate		(NO</a:t>
            </a:r>
            <a:r>
              <a:rPr lang="en-US" baseline="-25000" dirty="0"/>
              <a:t>3</a:t>
            </a:r>
            <a:r>
              <a:rPr lang="en-US" dirty="0"/>
              <a:t>)</a:t>
            </a:r>
            <a:r>
              <a:rPr lang="en-US" baseline="30000" dirty="0"/>
              <a:t>-1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			Nitrite		(NO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n-US" baseline="30000" dirty="0"/>
              <a:t>-1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Naming Ionic Compounds</a:t>
            </a:r>
          </a:p>
        </p:txBody>
      </p:sp>
    </p:spTree>
    <p:extLst>
      <p:ext uri="{BB962C8B-B14F-4D97-AF65-F5344CB8AC3E}">
        <p14:creationId xmlns:p14="http://schemas.microsoft.com/office/powerpoint/2010/main" val="116128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Do Ionic Bonds Form?  Na &amp; Cl</a:t>
            </a:r>
          </a:p>
        </p:txBody>
      </p:sp>
      <p:pic>
        <p:nvPicPr>
          <p:cNvPr id="5" name="Picture 6" descr="02_07aIonicBondSalt_2-U">
            <a:extLst>
              <a:ext uri="{FF2B5EF4-FFF2-40B4-BE49-F238E27FC236}">
                <a16:creationId xmlns:a16="http://schemas.microsoft.com/office/drawing/2014/main" id="{5460B064-FD31-4DF4-AD25-9A8DBA8B8B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4546" b="34943"/>
          <a:stretch/>
        </p:blipFill>
        <p:spPr bwMode="auto">
          <a:xfrm>
            <a:off x="1839438" y="3134484"/>
            <a:ext cx="8546592" cy="208783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055124" y="3504864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33415" y="3504864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-1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147620-3B58-7E0F-CC38-CE54340E04B1}"/>
              </a:ext>
            </a:extLst>
          </p:cNvPr>
          <p:cNvSpPr/>
          <p:nvPr/>
        </p:nvSpPr>
        <p:spPr>
          <a:xfrm>
            <a:off x="5989320" y="3175201"/>
            <a:ext cx="4783025" cy="20878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6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12 topic 4.1 bonding - ionic">
            <a:extLst>
              <a:ext uri="{FF2B5EF4-FFF2-40B4-BE49-F238E27FC236}">
                <a16:creationId xmlns:a16="http://schemas.microsoft.com/office/drawing/2014/main" id="{0999F083-D321-403A-B400-CDF11B5DE6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" t="22449" r="4836" b="28754"/>
          <a:stretch/>
        </p:blipFill>
        <p:spPr bwMode="auto">
          <a:xfrm>
            <a:off x="1844099" y="2911642"/>
            <a:ext cx="7447368" cy="300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of Ionic Bonding: Mg &amp; Cl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384629-AB0E-8CD2-3584-8CF4040C54C0}"/>
              </a:ext>
            </a:extLst>
          </p:cNvPr>
          <p:cNvSpPr/>
          <p:nvPr/>
        </p:nvSpPr>
        <p:spPr>
          <a:xfrm>
            <a:off x="5074920" y="2911642"/>
            <a:ext cx="5806440" cy="29726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2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(+) metal ion attracts (-) nonmetal ion</a:t>
            </a:r>
          </a:p>
          <a:p>
            <a:pPr marL="0" indent="0">
              <a:buNone/>
            </a:pPr>
            <a:r>
              <a:rPr lang="en-US" sz="2800" dirty="0"/>
              <a:t>			</a:t>
            </a:r>
            <a:r>
              <a:rPr lang="en-US" sz="2800" b="1" dirty="0"/>
              <a:t>Cation</a:t>
            </a:r>
            <a:r>
              <a:rPr lang="en-US" sz="2800" dirty="0"/>
              <a:t>						</a:t>
            </a:r>
            <a:r>
              <a:rPr lang="en-US" sz="2800" b="1" dirty="0"/>
              <a:t>Anion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Compounds are formed which have no charge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800" dirty="0"/>
          </a:p>
          <a:p>
            <a:pPr marL="971550" lvl="1" indent="-514350">
              <a:buFont typeface="+mj-lt"/>
              <a:buAutoNum type="alphaUcPeriod"/>
            </a:pPr>
            <a:r>
              <a:rPr lang="en-US" sz="3600" b="1" dirty="0"/>
              <a:t>Naming Binary Compounds</a:t>
            </a:r>
            <a:r>
              <a:rPr lang="en-US" sz="2600" dirty="0"/>
              <a:t>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800" b="1" i="1" u="sng" dirty="0"/>
              <a:t>cation</a:t>
            </a:r>
            <a:r>
              <a:rPr lang="en-US" sz="2800" i="1" dirty="0"/>
              <a:t> </a:t>
            </a:r>
            <a:r>
              <a:rPr lang="en-US" sz="2800" b="1" i="1" u="sng" dirty="0"/>
              <a:t>anion</a:t>
            </a:r>
            <a:r>
              <a:rPr lang="en-US" sz="2800" i="1" u="sng" dirty="0"/>
              <a:t>-”</a:t>
            </a:r>
            <a:r>
              <a:rPr lang="en-US" sz="2800" b="1" i="1" u="sng" dirty="0"/>
              <a:t>ide</a:t>
            </a:r>
            <a:r>
              <a:rPr lang="en-US" sz="2800" i="1" u="sng" dirty="0"/>
              <a:t>”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1323396" y="933564"/>
            <a:ext cx="8825659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Naming Ionic Compounds</a:t>
            </a:r>
          </a:p>
        </p:txBody>
      </p:sp>
    </p:spTree>
    <p:extLst>
      <p:ext uri="{BB962C8B-B14F-4D97-AF65-F5344CB8AC3E}">
        <p14:creationId xmlns:p14="http://schemas.microsoft.com/office/powerpoint/2010/main" val="64728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38438</TotalTime>
  <Words>1499</Words>
  <Application>Microsoft Office PowerPoint</Application>
  <PresentationFormat>Widescreen</PresentationFormat>
  <Paragraphs>236</Paragraphs>
  <Slides>41</Slides>
  <Notes>1</Notes>
  <HiddenSlides>2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Aptos</vt:lpstr>
      <vt:lpstr>Calibri</vt:lpstr>
      <vt:lpstr>Century Gothic</vt:lpstr>
      <vt:lpstr>Courier New</vt:lpstr>
      <vt:lpstr>Times New Roman</vt:lpstr>
      <vt:lpstr>Wingdings</vt:lpstr>
      <vt:lpstr>Wingdings 3</vt:lpstr>
      <vt:lpstr>Ion Boardroom</vt:lpstr>
      <vt:lpstr>Worksheet</vt:lpstr>
      <vt:lpstr>Chemical Naming Rules</vt:lpstr>
      <vt:lpstr>I. Metals and Nonmetals</vt:lpstr>
      <vt:lpstr>I. Metals and Nonmetals</vt:lpstr>
      <vt:lpstr>I. Metals and Nonmetals</vt:lpstr>
      <vt:lpstr>Chemical Formulas </vt:lpstr>
      <vt:lpstr>II. Naming Ionic Compounds</vt:lpstr>
      <vt:lpstr>How Do Ionic Bonds Form?  Na &amp; Cl</vt:lpstr>
      <vt:lpstr>Example of Ionic Bonding: Mg &amp; Cl</vt:lpstr>
      <vt:lpstr>II. Naming Ionic Compounds</vt:lpstr>
      <vt:lpstr>II. Naming Ionic Compounds</vt:lpstr>
      <vt:lpstr>II. Naming Ionic Compounds</vt:lpstr>
      <vt:lpstr>II. Naming Ionic Compounds</vt:lpstr>
      <vt:lpstr>II. Naming Ionic Compounds</vt:lpstr>
      <vt:lpstr>II. Naming Ionic Compounds</vt:lpstr>
      <vt:lpstr>PowerPoint Presentation</vt:lpstr>
      <vt:lpstr>III. Naming Molecular Compounds</vt:lpstr>
      <vt:lpstr>III. Naming Molecular Compounds</vt:lpstr>
      <vt:lpstr>III. Naming Molecular Compounds</vt:lpstr>
      <vt:lpstr>III. Naming Binary Molecular Compounds</vt:lpstr>
      <vt:lpstr>III. Naming Molecular Compounds</vt:lpstr>
      <vt:lpstr>Other Formulas to Know</vt:lpstr>
      <vt:lpstr>IV. Lewis Dot Structures</vt:lpstr>
      <vt:lpstr>IV. Lewis Dot Structures</vt:lpstr>
      <vt:lpstr>IV. Lewis Dot Structures</vt:lpstr>
      <vt:lpstr>IV. Lewis Dot Structures</vt:lpstr>
      <vt:lpstr>Ionic Compound Structure</vt:lpstr>
      <vt:lpstr>Ionic Compound Structure</vt:lpstr>
      <vt:lpstr>Ionic Compound Structure</vt:lpstr>
      <vt:lpstr>Ionic Compound Structure</vt:lpstr>
      <vt:lpstr>Ionic Compound Structure</vt:lpstr>
      <vt:lpstr>Ionic Compound Structure</vt:lpstr>
      <vt:lpstr>Properties of Ionic Compounds</vt:lpstr>
      <vt:lpstr>Solvation of a Salt</vt:lpstr>
      <vt:lpstr>Properties of Molecular Compounds</vt:lpstr>
      <vt:lpstr>Single Covalent Bond – Sigma Bond</vt:lpstr>
      <vt:lpstr>Double and Triple Covalent Bonds – Pi Bonds</vt:lpstr>
      <vt:lpstr>Covalent Network Solids</vt:lpstr>
      <vt:lpstr>Molecular Shapes</vt:lpstr>
      <vt:lpstr>Molecular Shapes</vt:lpstr>
      <vt:lpstr>Molecular Shapes</vt:lpstr>
      <vt:lpstr>Molecular Shapes</vt:lpstr>
    </vt:vector>
  </TitlesOfParts>
  <Company>Jefferson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Formulas</dc:title>
  <dc:creator>Holland Jeffrey P</dc:creator>
  <cp:lastModifiedBy>Holland Jeff</cp:lastModifiedBy>
  <cp:revision>106</cp:revision>
  <cp:lastPrinted>2015-11-18T16:26:17Z</cp:lastPrinted>
  <dcterms:created xsi:type="dcterms:W3CDTF">2015-11-16T17:27:16Z</dcterms:created>
  <dcterms:modified xsi:type="dcterms:W3CDTF">2025-10-17T13:01:33Z</dcterms:modified>
</cp:coreProperties>
</file>