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8" r:id="rId2"/>
    <p:sldId id="409" r:id="rId3"/>
    <p:sldId id="410" r:id="rId4"/>
    <p:sldId id="411" r:id="rId5"/>
    <p:sldId id="414" r:id="rId6"/>
    <p:sldId id="412" r:id="rId7"/>
    <p:sldId id="413" r:id="rId8"/>
    <p:sldId id="256" r:id="rId9"/>
    <p:sldId id="363" r:id="rId10"/>
    <p:sldId id="372" r:id="rId11"/>
    <p:sldId id="407" r:id="rId12"/>
    <p:sldId id="406" r:id="rId13"/>
    <p:sldId id="380" r:id="rId14"/>
    <p:sldId id="381" r:id="rId15"/>
    <p:sldId id="382" r:id="rId16"/>
    <p:sldId id="383" r:id="rId17"/>
    <p:sldId id="387" r:id="rId18"/>
    <p:sldId id="386" r:id="rId19"/>
    <p:sldId id="371" r:id="rId20"/>
    <p:sldId id="417" r:id="rId21"/>
    <p:sldId id="419" r:id="rId22"/>
    <p:sldId id="416" r:id="rId23"/>
    <p:sldId id="418" r:id="rId24"/>
    <p:sldId id="369" r:id="rId25"/>
    <p:sldId id="415" r:id="rId26"/>
    <p:sldId id="385" r:id="rId27"/>
    <p:sldId id="384" r:id="rId28"/>
    <p:sldId id="395" r:id="rId29"/>
    <p:sldId id="405" r:id="rId30"/>
    <p:sldId id="400" r:id="rId31"/>
    <p:sldId id="401" r:id="rId32"/>
    <p:sldId id="420" r:id="rId33"/>
    <p:sldId id="421" r:id="rId34"/>
    <p:sldId id="422" r:id="rId35"/>
    <p:sldId id="423" r:id="rId36"/>
    <p:sldId id="389" r:id="rId37"/>
    <p:sldId id="388" r:id="rId38"/>
    <p:sldId id="399" r:id="rId39"/>
    <p:sldId id="396" r:id="rId40"/>
    <p:sldId id="398" r:id="rId41"/>
    <p:sldId id="402" r:id="rId42"/>
    <p:sldId id="424" r:id="rId43"/>
    <p:sldId id="425" r:id="rId44"/>
    <p:sldId id="426" r:id="rId45"/>
    <p:sldId id="427" r:id="rId46"/>
    <p:sldId id="390" r:id="rId47"/>
    <p:sldId id="397" r:id="rId48"/>
    <p:sldId id="403" r:id="rId49"/>
    <p:sldId id="404" r:id="rId50"/>
    <p:sldId id="358" r:id="rId51"/>
    <p:sldId id="428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057E-5FDC-412A-A7EE-07EA634CB7E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022-FDD2-4A29-BFD7-054FF14E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057E-5FDC-412A-A7EE-07EA634CB7E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022-FDD2-4A29-BFD7-054FF14E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9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057E-5FDC-412A-A7EE-07EA634CB7E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022-FDD2-4A29-BFD7-054FF14E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5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057E-5FDC-412A-A7EE-07EA634CB7E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022-FDD2-4A29-BFD7-054FF14E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8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057E-5FDC-412A-A7EE-07EA634CB7E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022-FDD2-4A29-BFD7-054FF14E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8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057E-5FDC-412A-A7EE-07EA634CB7E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022-FDD2-4A29-BFD7-054FF14E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3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057E-5FDC-412A-A7EE-07EA634CB7E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022-FDD2-4A29-BFD7-054FF14E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8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057E-5FDC-412A-A7EE-07EA634CB7E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022-FDD2-4A29-BFD7-054FF14E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057E-5FDC-412A-A7EE-07EA634CB7E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022-FDD2-4A29-BFD7-054FF14E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5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057E-5FDC-412A-A7EE-07EA634CB7E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022-FDD2-4A29-BFD7-054FF14E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057E-5FDC-412A-A7EE-07EA634CB7E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022-FDD2-4A29-BFD7-054FF14E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2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5057E-5FDC-412A-A7EE-07EA634CB7E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D8022-FDD2-4A29-BFD7-054FF14E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20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08C6FC-D11B-3434-F7B5-BC46364AE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85" y="277479"/>
            <a:ext cx="9646645" cy="1502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9F4B5-4892-8AE0-FC34-FD1EC2F3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85" y="1780031"/>
            <a:ext cx="8307612" cy="47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93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68923" y="1770185"/>
            <a:ext cx="112307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1/ How many sandwiches can you make with 20 Br, 40 Hm, and 15 Ch if you use the following equation to make a sandwich?  </a:t>
            </a:r>
          </a:p>
          <a:p>
            <a:pPr lvl="5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2Br + 3Hm + 1 Ch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 Br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</a:p>
          <a:p>
            <a:pPr lvl="1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=(20 Br) ( 1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/ 2 Br ) =10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</a:p>
          <a:p>
            <a:pPr lvl="1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=(40 Hm)(1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/ 3 Hm)=13.3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</a:p>
          <a:p>
            <a:pPr lvl="1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=(15 Ch )( 1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/ 1 Ch )= 15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 makes the fewest sandwiches and is the </a:t>
            </a:r>
            <a:r>
              <a:rPr lang="en-US" sz="3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Limiting Reactant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23495" y="1058644"/>
            <a:ext cx="113944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1/ How many sandwiches can you make with 20 Br, 40 Hm, and 10 Ch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you use the following equation to make a sandwich?  </a:t>
            </a:r>
          </a:p>
          <a:p>
            <a:pPr lvl="5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4Br + 6Hm + 1 Ch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 Br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</a:p>
          <a:p>
            <a:pPr lvl="1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=(20 Br) ( 2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/ 4 Br ) =10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</a:p>
          <a:p>
            <a:pPr lvl="1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=(40 Hm)(2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/ 6 Hm)=13.3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</a:p>
          <a:p>
            <a:pPr lvl="1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=(10 Ch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)( 2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/ 1 Ch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)= 20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 makes the fewest sandwiches and is the </a:t>
            </a:r>
            <a:r>
              <a:rPr lang="en-US" sz="3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Limiting Reactant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2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68923" y="1770185"/>
            <a:ext cx="112307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of the other reactants are left over?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Hm used = ( 20 Br ) ( 6 Hm / 4 Br ) = 30 Hm used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Hm to start – 30 Hm used = 10 Hm left over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used =(20Br) (1 Ch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4 Br) = 5 Ch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used 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start – 5 Ch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used = 5 Ch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left over</a:t>
            </a:r>
          </a:p>
        </p:txBody>
      </p:sp>
      <p:pic>
        <p:nvPicPr>
          <p:cNvPr id="2" name="Picture 2" descr="Chemistry - Mole Problems Square Sticker | Zazzle.com in 2021 | Science stickers, Mole day ...">
            <a:extLst>
              <a:ext uri="{FF2B5EF4-FFF2-40B4-BE49-F238E27FC236}">
                <a16:creationId xmlns:a16="http://schemas.microsoft.com/office/drawing/2014/main" id="{7E15D97E-9E95-D27E-6E05-88269706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8" y="4505897"/>
            <a:ext cx="2225493" cy="22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8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68923" y="1770185"/>
            <a:ext cx="112307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of the other reactants are left over?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Hm used = ( 20 Br ) ( 6 Hm / 4 Br ) = 30 Hm used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Hm to start – 30 Hm used = 10 Hm left over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 used=(20Br)(1 Ch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4 Br)( 2 Ch  /1 Ch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10 Ch used 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 to start – 10 Ch used = 5 Ch left over</a:t>
            </a:r>
          </a:p>
        </p:txBody>
      </p:sp>
      <p:pic>
        <p:nvPicPr>
          <p:cNvPr id="2" name="Picture 2" descr="Chemistry - Mole Problems Square Sticker | Zazzle.com in 2021 | Science stickers, Mole day ...">
            <a:extLst>
              <a:ext uri="{FF2B5EF4-FFF2-40B4-BE49-F238E27FC236}">
                <a16:creationId xmlns:a16="http://schemas.microsoft.com/office/drawing/2014/main" id="{7E15D97E-9E95-D27E-6E05-88269706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8" y="4505897"/>
            <a:ext cx="2225493" cy="22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0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68923" y="1770185"/>
            <a:ext cx="11230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Ex2/ Sand (silicon dioxide) is usually quite unreactive but reacts readily with hydrogen fluoride in a double replacement reaction.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(s)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 HF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 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SiF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 (g)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   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(l)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 5.0 moles of HF are exposed to 2.0 moles of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which is limiting?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SiF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( 5.0mol HF ) (1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SiF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4 HF ) = 1.25mol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SiF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SiF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( 2.0mol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) ( 1 SiF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/ 1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) = 2.0mol SiF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FFBD2D-5F73-6D3E-0720-76C90CD62748}"/>
              </a:ext>
            </a:extLst>
          </p:cNvPr>
          <p:cNvSpPr txBox="1"/>
          <p:nvPr/>
        </p:nvSpPr>
        <p:spPr>
          <a:xfrm>
            <a:off x="2133600" y="341620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3A098-1617-137A-5B64-860329D619EB}"/>
              </a:ext>
            </a:extLst>
          </p:cNvPr>
          <p:cNvSpPr txBox="1"/>
          <p:nvPr/>
        </p:nvSpPr>
        <p:spPr>
          <a:xfrm>
            <a:off x="8166376" y="341620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0563F-DD58-BA9D-F80D-14883298F195}"/>
              </a:ext>
            </a:extLst>
          </p:cNvPr>
          <p:cNvSpPr txBox="1"/>
          <p:nvPr/>
        </p:nvSpPr>
        <p:spPr>
          <a:xfrm>
            <a:off x="6176719" y="341620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BE46A-864C-D4E1-62A8-039042D196F2}"/>
              </a:ext>
            </a:extLst>
          </p:cNvPr>
          <p:cNvSpPr txBox="1"/>
          <p:nvPr/>
        </p:nvSpPr>
        <p:spPr>
          <a:xfrm>
            <a:off x="4213775" y="341620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286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  <p:bldP spid="2" grpId="0"/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234462" y="1896793"/>
            <a:ext cx="11610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is the 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Reactant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b/c it made the least amount of product.</a:t>
            </a:r>
          </a:p>
          <a:p>
            <a:pPr algn="ctr"/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excess 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there?</a:t>
            </a:r>
          </a:p>
          <a:p>
            <a:pPr algn="ctr"/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used =(5.0mol HF)(1SiO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/4 HF) = 1.25mol 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used</a:t>
            </a:r>
          </a:p>
          <a:p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2.0mol 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start–1.25mol 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used = .75mol 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excess </a:t>
            </a:r>
          </a:p>
        </p:txBody>
      </p:sp>
      <p:pic>
        <p:nvPicPr>
          <p:cNvPr id="8194" name="Picture 2" descr="Image result for Limiting Reactant Cartoon">
            <a:extLst>
              <a:ext uri="{FF2B5EF4-FFF2-40B4-BE49-F238E27FC236}">
                <a16:creationId xmlns:a16="http://schemas.microsoft.com/office/drawing/2014/main" id="{2764F8E3-9002-4071-BA2B-54ACF8E9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81" y="2726912"/>
            <a:ext cx="2634089" cy="170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5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80646" y="1800631"/>
            <a:ext cx="11230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3/ Sulfuric acid reacts with lithium hydroxide in a double replacement reaction.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 HOH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(l)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 Li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</a:p>
          <a:p>
            <a:pPr algn="ctr"/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 30.0g of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react with 25.0g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LiOH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what is the limiting reactant?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CF906-0A69-FE06-2070-C341139E3475}"/>
              </a:ext>
            </a:extLst>
          </p:cNvPr>
          <p:cNvSpPr txBox="1"/>
          <p:nvPr/>
        </p:nvSpPr>
        <p:spPr>
          <a:xfrm>
            <a:off x="3596640" y="288163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5F6B8C-D584-0E1A-D72D-E1B57789FD4F}"/>
              </a:ext>
            </a:extLst>
          </p:cNvPr>
          <p:cNvSpPr txBox="1"/>
          <p:nvPr/>
        </p:nvSpPr>
        <p:spPr>
          <a:xfrm>
            <a:off x="6253089" y="287860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146" name="Picture 2" descr="Limiting Reagents for Dummies! - Introduction">
            <a:extLst>
              <a:ext uri="{FF2B5EF4-FFF2-40B4-BE49-F238E27FC236}">
                <a16:creationId xmlns:a16="http://schemas.microsoft.com/office/drawing/2014/main" id="{C6C86D8F-6F25-9B33-B7FF-6D74076F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228600"/>
            <a:ext cx="1527443" cy="156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9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80646" y="1800631"/>
            <a:ext cx="11230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 HOH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(l)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 Li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</a:p>
          <a:p>
            <a:pPr algn="ctr"/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 30.0g of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react with 25.0g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LiOH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what is the limiting reactant?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mol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HOH=(30.0g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)(1mol/98.08g)(2 HOH/1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 </a:t>
            </a:r>
          </a:p>
          <a:p>
            <a:pPr algn="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.612mol HOH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HOH=(25.0g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)(1mol/23.95g)(2HOH/2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or… = 1.04mol HOH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CF906-0A69-FE06-2070-C341139E3475}"/>
              </a:ext>
            </a:extLst>
          </p:cNvPr>
          <p:cNvSpPr txBox="1"/>
          <p:nvPr/>
        </p:nvSpPr>
        <p:spPr>
          <a:xfrm>
            <a:off x="3609166" y="179438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5F6B8C-D584-0E1A-D72D-E1B57789FD4F}"/>
              </a:ext>
            </a:extLst>
          </p:cNvPr>
          <p:cNvSpPr txBox="1"/>
          <p:nvPr/>
        </p:nvSpPr>
        <p:spPr>
          <a:xfrm>
            <a:off x="6265615" y="179438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146" name="Picture 2" descr="Limiting Reagents for Dummies! - Introduction">
            <a:extLst>
              <a:ext uri="{FF2B5EF4-FFF2-40B4-BE49-F238E27FC236}">
                <a16:creationId xmlns:a16="http://schemas.microsoft.com/office/drawing/2014/main" id="{C6C86D8F-6F25-9B33-B7FF-6D74076F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228600"/>
            <a:ext cx="1527443" cy="156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7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80646" y="1800631"/>
            <a:ext cx="1123070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 HOH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(l)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 Li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</a:p>
          <a:p>
            <a:pPr algn="ctr"/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 30.0g of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react with 25.0g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LiOH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what is the limiting reactant?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What is the mass of the excess reactant remaining? 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used=(30.0g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)(1mol/98.08g)(2LiOH/1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)(23.95g/1mol)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14.</a:t>
            </a:r>
            <a:r>
              <a:rPr lang="en-US" sz="28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used from 25.0g at the start…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10.3g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excess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CF906-0A69-FE06-2070-C341139E3475}"/>
              </a:ext>
            </a:extLst>
          </p:cNvPr>
          <p:cNvSpPr txBox="1"/>
          <p:nvPr/>
        </p:nvSpPr>
        <p:spPr>
          <a:xfrm>
            <a:off x="3627120" y="179438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5F6B8C-D584-0E1A-D72D-E1B57789FD4F}"/>
              </a:ext>
            </a:extLst>
          </p:cNvPr>
          <p:cNvSpPr txBox="1"/>
          <p:nvPr/>
        </p:nvSpPr>
        <p:spPr>
          <a:xfrm>
            <a:off x="6314049" y="179438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146" name="Picture 2" descr="Limiting Reagents for Dummies! - Introduction">
            <a:extLst>
              <a:ext uri="{FF2B5EF4-FFF2-40B4-BE49-F238E27FC236}">
                <a16:creationId xmlns:a16="http://schemas.microsoft.com/office/drawing/2014/main" id="{C6C86D8F-6F25-9B33-B7FF-6D74076F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228600"/>
            <a:ext cx="1527443" cy="156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9D34F-4C2A-FFAA-CC42-DCD8B258C75A}"/>
              </a:ext>
            </a:extLst>
          </p:cNvPr>
          <p:cNvSpPr txBox="1"/>
          <p:nvPr/>
        </p:nvSpPr>
        <p:spPr>
          <a:xfrm>
            <a:off x="115056" y="342976"/>
            <a:ext cx="1196192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5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</a:t>
            </a:r>
          </a:p>
          <a:p>
            <a:pPr algn="ctr"/>
            <a:r>
              <a:rPr lang="en-US" sz="32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caddy your phones and get ready for our Limiting </a:t>
            </a:r>
            <a:r>
              <a:rPr lang="en-US" sz="320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ReactantsLab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 descr="A cartoon of a mole holding a book in front of a chalkboard&#10;&#10;AI-generated content may be incorrect.">
            <a:extLst>
              <a:ext uri="{FF2B5EF4-FFF2-40B4-BE49-F238E27FC236}">
                <a16:creationId xmlns:a16="http://schemas.microsoft.com/office/drawing/2014/main" id="{4411FBF4-F1CF-1F12-260A-62CE7041C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658" y="3187893"/>
            <a:ext cx="5176684" cy="33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266BB-7ACD-227F-B736-B8A7F4186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EFB0F-1481-9A81-CC9F-E8947E08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" y="544674"/>
            <a:ext cx="11416148" cy="57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0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59B69-B9EC-1ED9-4458-6E318C261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642AFC-2E03-344C-BF8C-8962F5819EAD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52EDA-23AB-8957-0B7A-DF4986203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131" y="1105539"/>
            <a:ext cx="8673737" cy="55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A8A41-E098-1148-FD58-FEFD314C2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E1D20E-94FA-48AA-CE27-586948313268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A16A8-EBEE-E353-AAAB-769C24A5F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82" y="990600"/>
            <a:ext cx="10253836" cy="5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46050-9FF4-D410-F735-3E341EC71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A292B0-37CF-9A74-143B-B6068CAFB16F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3E51E-2196-09AC-DE43-A5DF45367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57" y="990600"/>
            <a:ext cx="7249886" cy="57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C6EA9-EABE-6FDA-8576-E93571A76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3FF0EF-3629-32B7-2CB4-5B4F97151296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A8825-A5FF-2940-B11C-C7954898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47" y="990600"/>
            <a:ext cx="10277505" cy="486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</a:t>
            </a:r>
            <a:r>
              <a:rPr lang="en-US" altLang="en-US" sz="5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Excess Reactants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40" y="1417320"/>
            <a:ext cx="11094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Copper(II) chloride reacts with sodium nitrate: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NaNO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Cu(NO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 </a:t>
            </a:r>
            <a:r>
              <a:rPr lang="en-US" sz="36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NaCl</a:t>
            </a:r>
            <a:endParaRPr lang="en-US" sz="3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What is the theoretical yield, in grams, of sodium chloride when 15.0-g of copper (II) chloride reacts with 20.0-g of </a:t>
            </a:r>
          </a:p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sodium nitrate?</a:t>
            </a:r>
          </a:p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What is the limiting reactant?</a:t>
            </a:r>
          </a:p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 many grams of copper (II) nitrate could form?</a:t>
            </a:r>
          </a:p>
          <a:p>
            <a:endParaRPr lang="en-US" sz="3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 much mass of our excess reagent is left over?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57252" y="199191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7881" y="199191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E1B41-C12D-4B48-D114-680A586E8EBD}"/>
              </a:ext>
            </a:extLst>
          </p:cNvPr>
          <p:cNvSpPr txBox="1"/>
          <p:nvPr/>
        </p:nvSpPr>
        <p:spPr>
          <a:xfrm>
            <a:off x="3897881" y="3663993"/>
            <a:ext cx="3861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3-g  or </a:t>
            </a:r>
            <a:r>
              <a:rPr lang="en-US" sz="32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en-US" sz="3200" u="sng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5503CF-4FD8-06B9-FD12-8CA8BAC06F78}"/>
              </a:ext>
            </a:extLst>
          </p:cNvPr>
          <p:cNvSpPr txBox="1"/>
          <p:nvPr/>
        </p:nvSpPr>
        <p:spPr>
          <a:xfrm>
            <a:off x="6172200" y="4188798"/>
            <a:ext cx="48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 from 15.0-g CuCl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FE025-3E17-5881-FE50-6A01C41658DB}"/>
              </a:ext>
            </a:extLst>
          </p:cNvPr>
          <p:cNvSpPr txBox="1"/>
          <p:nvPr/>
        </p:nvSpPr>
        <p:spPr>
          <a:xfrm>
            <a:off x="3920970" y="6234436"/>
            <a:ext cx="7677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  -  18.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6-g = 1.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3-g excess NaNO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B32D22-3DD8-AB13-C944-94DAC968E4F6}"/>
              </a:ext>
            </a:extLst>
          </p:cNvPr>
          <p:cNvSpPr txBox="1"/>
          <p:nvPr/>
        </p:nvSpPr>
        <p:spPr>
          <a:xfrm>
            <a:off x="3897881" y="5263701"/>
            <a:ext cx="3861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2-g  or </a:t>
            </a:r>
            <a:r>
              <a:rPr lang="en-US" sz="32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</a:t>
            </a:r>
            <a:r>
              <a:rPr lang="en-US" sz="3200" u="sng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</a:t>
            </a:r>
          </a:p>
        </p:txBody>
      </p:sp>
    </p:spTree>
    <p:extLst>
      <p:ext uri="{BB962C8B-B14F-4D97-AF65-F5344CB8AC3E}">
        <p14:creationId xmlns:p14="http://schemas.microsoft.com/office/powerpoint/2010/main" val="39963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  <p:bldP spid="38915" grpId="1" autoUpdateAnimBg="0"/>
      <p:bldP spid="3" grpId="0"/>
      <p:bldP spid="6" grpId="0"/>
      <p:bldP spid="5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857C0-BF8A-FC51-5DC9-CAC6A6676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31CCB4-3588-6C1A-1702-67CF98575BAD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1C5E3-A309-8E3B-7264-E6DEFE1F1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" y="972132"/>
            <a:ext cx="10597853" cy="568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5DE21-7DB6-61AA-E182-5820DC905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4" y="1043342"/>
            <a:ext cx="10962768" cy="48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2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187" y="822961"/>
            <a:ext cx="8925325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38" y="228600"/>
            <a:ext cx="10314601" cy="63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9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5" grpId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87" y="228600"/>
            <a:ext cx="11125126" cy="58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7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5" grpId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7313D-DC48-1326-F0C6-24F261038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EC274-E8C5-0DE5-255B-FFC01F0BD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78" y="1645920"/>
            <a:ext cx="10984330" cy="35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29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0" y="228600"/>
            <a:ext cx="11840859" cy="569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8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5" grpId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10" y="228600"/>
            <a:ext cx="9815468" cy="63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5" grpId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6E6D3D-2BBA-E1B1-E10B-EB38B7F3D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430723"/>
            <a:ext cx="8412480" cy="617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02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56E9C-9F46-A680-63E1-BCCF8B85A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192923-A782-140D-0DBB-1B7CFCE4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62" y="248195"/>
            <a:ext cx="8992708" cy="404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DB108-347C-3037-FB0C-28F7AB801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61" y="4290789"/>
            <a:ext cx="8981202" cy="24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14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D5DF7-5C13-B71A-1861-B351BD104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D0E77-D812-576E-AFDE-9496BFE4F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351725"/>
            <a:ext cx="10195693" cy="617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83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6315F-AF25-9173-B2D4-C4709668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5FF0E-5628-B57D-E4F3-C48C2F4D8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0" y="1645921"/>
            <a:ext cx="10576440" cy="357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07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Hindenburg Disaster: 9 Surprising Facts - History in the Head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55" y="990600"/>
            <a:ext cx="7883387" cy="44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42109" y="5567411"/>
            <a:ext cx="8793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pt-BR" sz="3600" baseline="-25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36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O</a:t>
            </a:r>
            <a:r>
              <a:rPr lang="pt-BR" sz="3600" baseline="-25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36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2H</a:t>
            </a:r>
            <a:r>
              <a:rPr lang="pt-BR" sz="3600" baseline="-25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pt-BR" sz="36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energy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6269" y="5567411"/>
            <a:ext cx="1080516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study of heat change in chemical reactions.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build="p" autoUpdateAnimBg="0"/>
      <p:bldP spid="6" grpId="1" autoUpdateAnimBg="0"/>
      <p:bldP spid="7" grpId="0" build="p" autoUpdateAnimBg="0"/>
      <p:bldP spid="7" grpId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" y="990600"/>
            <a:ext cx="113233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Exothermic process</a:t>
            </a:r>
            <a:r>
              <a:rPr lang="en-US" sz="3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any process that gives off heat – transfers thermal energy from the system to the surroundings.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3080" y="2109132"/>
            <a:ext cx="8793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O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2H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(g) + energy</a:t>
            </a:r>
          </a:p>
        </p:txBody>
      </p:sp>
      <p:sp>
        <p:nvSpPr>
          <p:cNvPr id="4" name="Rectangle 3"/>
          <p:cNvSpPr/>
          <p:nvPr/>
        </p:nvSpPr>
        <p:spPr>
          <a:xfrm>
            <a:off x="2990850" y="27314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pt-BR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pt-BR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energy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990" y="4294256"/>
            <a:ext cx="1458468" cy="20517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70710" y="4673798"/>
            <a:ext cx="833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+ 2HgO (</a:t>
            </a:r>
            <a:r>
              <a:rPr lang="en-US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2Hg (</a:t>
            </a:r>
            <a:r>
              <a:rPr lang="en-US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O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160" y="3493710"/>
            <a:ext cx="11323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Endothermic process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any process in which heat has to be supplied to the system from the surroundings.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0850" y="54120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+ H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pt-BR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pt-BR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077" y="2254091"/>
            <a:ext cx="2002403" cy="11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  <p:bldP spid="38915" grpId="1" autoUpdateAnimBg="0"/>
      <p:bldP spid="2" grpId="0"/>
      <p:bldP spid="3" grpId="0"/>
      <p:bldP spid="4" grpId="0"/>
      <p:bldP spid="7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250" y="1277035"/>
            <a:ext cx="1112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Enthalpy (H)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used to quantify the heat flow into or out of a system in a process that occurs at constant pressure.</a:t>
            </a:r>
          </a:p>
        </p:txBody>
      </p:sp>
      <p:pic>
        <p:nvPicPr>
          <p:cNvPr id="3074" name="Picture 2" descr="https://lh7-us.googleusercontent.com/iNbqf9k4f7aOQZgEg1A4ZhpN64tVV8rTGuS67g-RN98CLvfETVrxgSKXQrRtXkWeC3TY1-Izd696JuG9IJaCyWc1lVqvSD2OnnrrBMd93CNTJtOC-FFgpLYUDV48OVBvadvWLfTkosXgrviz8m_cX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13" y="4888843"/>
            <a:ext cx="2171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89700" y="3943349"/>
            <a:ext cx="26885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kumimoji="0" lang="en-US" altLang="en-US" sz="3600" b="0" i="1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6.01 kJ</a:t>
            </a:r>
          </a:p>
        </p:txBody>
      </p:sp>
      <p:pic>
        <p:nvPicPr>
          <p:cNvPr id="3076" name="Picture 4" descr="https://lh7-us.googleusercontent.com/iNbqf9k4f7aOQZgEg1A4ZhpN64tVV8rTGuS67g-RN98CLvfETVrxgSKXQrRtXkWeC3TY1-Izd696JuG9IJaCyWc1lVqvSD2OnnrrBMd93CNTJtOC-FFgpLYUDV48OVBvadvWLfTkosXgrviz8m_cX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965137"/>
            <a:ext cx="217170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" y="2621086"/>
            <a:ext cx="940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3600" dirty="0">
                <a:solidFill>
                  <a:schemeClr val="accent4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en-US" altLang="en-US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is positive – heat is absorbed by the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" y="3168923"/>
            <a:ext cx="9362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3600" dirty="0">
                <a:solidFill>
                  <a:schemeClr val="accent4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en-US" altLang="en-US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is negative – heat is released by the system</a:t>
            </a:r>
            <a:endParaRPr lang="en-US" sz="3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0850" y="39050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+ H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pt-BR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pt-BR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2" descr="https://lh7-us.googleusercontent.com/iNbqf9k4f7aOQZgEg1A4ZhpN64tVV8rTGuS67g-RN98CLvfETVrxgSKXQrRtXkWeC3TY1-Izd696JuG9IJaCyWc1lVqvSD2OnnrrBMd93CNTJtOC-FFgpLYUDV48OVBvadvWLfTkosXgrviz8m_cX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550" y="3965137"/>
            <a:ext cx="2171700" cy="6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lh7-us.googleusercontent.com/iNbqf9k4f7aOQZgEg1A4ZhpN64tVV8rTGuS67g-RN98CLvfETVrxgSKXQrRtXkWeC3TY1-Izd696JuG9IJaCyWc1lVqvSD2OnnrrBMd93CNTJtOC-FFgpLYUDV48OVBvadvWLfTkosXgrviz8m_cX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865686"/>
            <a:ext cx="2171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775902" y="4805617"/>
            <a:ext cx="652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pt-BR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+ H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pt-BR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489700" y="4865686"/>
            <a:ext cx="28424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kumimoji="0" lang="en-US" altLang="en-US" sz="3600" b="0" i="1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-6.01 kJ</a:t>
            </a:r>
          </a:p>
        </p:txBody>
      </p:sp>
    </p:spTree>
    <p:extLst>
      <p:ext uri="{BB962C8B-B14F-4D97-AF65-F5344CB8AC3E}">
        <p14:creationId xmlns:p14="http://schemas.microsoft.com/office/powerpoint/2010/main" val="32365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5" grpId="1" autoUpdateAnimBg="0"/>
      <p:bldP spid="3" grpId="0"/>
      <p:bldP spid="4" grpId="0"/>
      <p:bldP spid="6" grpId="0"/>
      <p:bldP spid="10" grpId="0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547570" y="1556627"/>
            <a:ext cx="112312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Gatorade has 34.0 grams of sugar (we will assume a monosacharide, C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its 20 ounce drink.  How much energy would you expect to get from this sports drink?</a:t>
            </a:r>
          </a:p>
          <a:p>
            <a:pPr algn="ctr"/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   O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   H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pt-BR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pt-BR" sz="3600" dirty="0">
                <a:solidFill>
                  <a:schemeClr val="accent4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-2,801 kJ</a:t>
            </a:r>
          </a:p>
          <a:p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?kJ =(34.0g C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b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1Cal = 4.184KJ</a:t>
            </a:r>
            <a:endParaRPr lang="en-US" sz="3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5655" y="321862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22016" y="321862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59238" y="321862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3741" y="4326614"/>
            <a:ext cx="487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(-2,801kJ/1mol 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3814" y="4326614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(1mol/180.18g)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07437" y="4972945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(-529kJ)</a:t>
            </a:r>
          </a:p>
        </p:txBody>
      </p:sp>
    </p:spTree>
    <p:extLst>
      <p:ext uri="{BB962C8B-B14F-4D97-AF65-F5344CB8AC3E}">
        <p14:creationId xmlns:p14="http://schemas.microsoft.com/office/powerpoint/2010/main" val="40669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5" grpId="1" autoUpdateAnimBg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0A0A8-616E-A931-876B-24C63D8F5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B5936-33DA-96CE-9B71-B5DA144E5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688" y="461896"/>
            <a:ext cx="8881933" cy="598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716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225" y="2090171"/>
            <a:ext cx="110125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Methyhyldrazine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a liquid fuel that burns to give off the thermal energy needed to launch a rocket.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 O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 CO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  N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  H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 + 1,305kJ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 much energy could be produced if 12.5kg of 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are burned? </a:t>
            </a:r>
            <a:r>
              <a:rPr lang="pt-BR" sz="3600" dirty="0">
                <a:solidFill>
                  <a:schemeClr val="accent4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pt-BR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-1,305kJ</a:t>
            </a:r>
            <a:endParaRPr lang="en-US" sz="3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?kJ=(12.5kg 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 </a:t>
            </a:r>
            <a:endParaRPr lang="en-US" sz="3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523" y="316640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2969" y="319816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2540" y="319816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4015" y="319816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8644" y="319816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8927" y="4817918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(1,000g/1kg)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0179" y="4817917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(1mol/46.07g)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2021" y="5654888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(-1,305kJ/2mol CH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4754" y="5668869"/>
            <a:ext cx="262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-177,000kJ</a:t>
            </a:r>
          </a:p>
        </p:txBody>
      </p:sp>
    </p:spTree>
    <p:extLst>
      <p:ext uri="{BB962C8B-B14F-4D97-AF65-F5344CB8AC3E}">
        <p14:creationId xmlns:p14="http://schemas.microsoft.com/office/powerpoint/2010/main" val="11745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5" grpId="1" autoUpdateAnimBg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</a:t>
            </a:r>
          </a:p>
        </p:txBody>
      </p:sp>
      <p:pic>
        <p:nvPicPr>
          <p:cNvPr id="1026" name="Picture 2" descr="Devil Wallpaper (59+ imag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13" y="990600"/>
            <a:ext cx="9775273" cy="54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B71508-3FF8-B041-CFA0-D736042C2ACB}"/>
              </a:ext>
            </a:extLst>
          </p:cNvPr>
          <p:cNvSpPr txBox="1"/>
          <p:nvPr/>
        </p:nvSpPr>
        <p:spPr>
          <a:xfrm>
            <a:off x="2286060" y="2351782"/>
            <a:ext cx="75055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caddy your phones and take out your 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H.O.</a:t>
            </a:r>
          </a:p>
        </p:txBody>
      </p:sp>
    </p:spTree>
    <p:extLst>
      <p:ext uri="{BB962C8B-B14F-4D97-AF65-F5344CB8AC3E}">
        <p14:creationId xmlns:p14="http://schemas.microsoft.com/office/powerpoint/2010/main" val="123733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5" grpId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E9DFBE-F60C-99A0-5FF7-76B605370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97" y="1496291"/>
            <a:ext cx="11180806" cy="38654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01B894-726D-F2ED-15B3-77D18D57EE41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4BD14-DD8E-B9CA-CE66-5FEE64962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425BF-48F2-E02B-7E25-DBADABE0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1178169"/>
            <a:ext cx="11187281" cy="45437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B132FD-387B-8228-99C5-81155B670F0D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DC9D1-B979-F692-DB5C-AE4B4B81A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3F2BC8-9DF8-E5B1-C0B1-652025638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63" y="1565564"/>
            <a:ext cx="11162074" cy="37268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60E5F6-1BAA-0856-9787-77D101F14850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F7AD1-A70E-070D-D257-26F06F05E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8D4939-5D24-2EEF-FF2B-02CABCA8D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5" y="1745674"/>
            <a:ext cx="11102735" cy="32281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0E3480-E08F-309E-1300-68042612D2F9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2815" y="1183506"/>
            <a:ext cx="110920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 grams of methane can boil 4 cups of water for a box of mac-n-cheese.  How much heat can be provided by this combustion?</a:t>
            </a:r>
          </a:p>
          <a:p>
            <a:pPr algn="ctr"/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+ 2O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+ 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en-US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3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kJ=(15.0g CH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166403" y="3433683"/>
            <a:ext cx="30732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kumimoji="0" lang="en-US" altLang="en-US" sz="3600" b="0" i="1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-890.4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kJ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116" y="2652956"/>
            <a:ext cx="853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 the combustion reaction of methane: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8249" y="4752983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(1mol/16.05g)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1104" y="4768737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(-890.4kJ/1mol CH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21352" y="5446577"/>
            <a:ext cx="2162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-83</a:t>
            </a:r>
            <a:r>
              <a:rPr lang="en-US" sz="3600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.1kJ</a:t>
            </a:r>
          </a:p>
        </p:txBody>
      </p:sp>
    </p:spTree>
    <p:extLst>
      <p:ext uri="{BB962C8B-B14F-4D97-AF65-F5344CB8AC3E}">
        <p14:creationId xmlns:p14="http://schemas.microsoft.com/office/powerpoint/2010/main" val="2812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5" grpId="1" autoUpdateAnimBg="0"/>
      <p:bldP spid="4" grpId="0"/>
      <p:bldP spid="3" grpId="0"/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963" y="2182505"/>
            <a:ext cx="108137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heat is evolved when 266 g of white phosphorus burns in air?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(s) 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O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(g) 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 (s) 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+ 3013kJ </a:t>
            </a:r>
          </a:p>
          <a:p>
            <a:endParaRPr lang="en-US" sz="3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kJ =(266g 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endParaRPr lang="en-US" sz="3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2584" y="4353438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(-3013kJ/1mol P</a:t>
            </a:r>
            <a:r>
              <a:rPr lang="en-US" sz="3600" baseline="-25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9181" y="4378800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(1mol/123.88g)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25755" y="4400713"/>
            <a:ext cx="2162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-6,470kJ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5287" y="330256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051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5" grpId="1" autoUpdateAnimBg="0"/>
      <p:bldP spid="3" grpId="0"/>
      <p:bldP spid="7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770F97-B730-9379-9B06-BFA4573AA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46" y="332510"/>
            <a:ext cx="8901918" cy="620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164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1D41B5-A97A-5A3B-61C1-CDF2CCA5C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3" y="433212"/>
            <a:ext cx="9709958" cy="60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8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AF233-A055-06A2-9A96-91A040DFC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C94C2A-5617-3AFE-3638-5596ACE82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32" y="441327"/>
            <a:ext cx="10521696" cy="601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013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8C2E55-BA78-292B-0A3D-46CD8820F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1174849"/>
            <a:ext cx="10563050" cy="44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561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E34C9D1-3F9E-DE0F-BE7C-D60A3B657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68798-B13C-7FA5-9E58-FC4F517BA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1" y="485281"/>
            <a:ext cx="7647709" cy="61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6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2F034-42BC-C58E-DD4F-632EA4662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7A156B-BDC6-12FE-4230-58D6B5F33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548830"/>
            <a:ext cx="10841095" cy="57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9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0E7AA-6158-4E5A-96BB-FA90F38B4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AA9A5B-05A7-3FA2-8F30-B61FA88CF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56" y="435424"/>
            <a:ext cx="8900160" cy="612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8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68923" y="1770185"/>
            <a:ext cx="112307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have a chemical reaction of 2 or more reactants, you will have one all used up and the others with some left over.</a:t>
            </a:r>
          </a:p>
          <a:p>
            <a:pPr marL="3771900" lvl="7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one used up is called the Limiting Reactant.</a:t>
            </a:r>
          </a:p>
          <a:p>
            <a:pPr marL="3771900" lvl="7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ones left over are called Excess Reactants.</a:t>
            </a:r>
          </a:p>
        </p:txBody>
      </p:sp>
      <p:pic>
        <p:nvPicPr>
          <p:cNvPr id="2052" name="Picture 4" descr="Limiting Reactant Definition - Easy to Understand">
            <a:extLst>
              <a:ext uri="{FF2B5EF4-FFF2-40B4-BE49-F238E27FC236}">
                <a16:creationId xmlns:a16="http://schemas.microsoft.com/office/drawing/2014/main" id="{43735047-4562-4639-6E07-741E10A40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0" y="3784210"/>
            <a:ext cx="3427575" cy="256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3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68923" y="1770185"/>
            <a:ext cx="11230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limiting reactant you will need to calculate the amount of product each quantity of reactant can make.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one that makes the least is the limiting reactant.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rest are in excess.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the excess, find the amount used by the limiting reactant and subtract it from the starting amount. </a:t>
            </a:r>
          </a:p>
        </p:txBody>
      </p:sp>
      <p:pic>
        <p:nvPicPr>
          <p:cNvPr id="5122" name="Picture 2" descr="Image result for Limiting Reactant Cartoon">
            <a:extLst>
              <a:ext uri="{FF2B5EF4-FFF2-40B4-BE49-F238E27FC236}">
                <a16:creationId xmlns:a16="http://schemas.microsoft.com/office/drawing/2014/main" id="{8AE9FB42-62CE-12D1-B7E4-E77BFB3E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249297"/>
            <a:ext cx="1748057" cy="113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11102</TotalTime>
  <Words>1516</Words>
  <Application>Microsoft Office PowerPoint</Application>
  <PresentationFormat>Widescreen</PresentationFormat>
  <Paragraphs>182</Paragraphs>
  <Slides>51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chemer holland</dc:creator>
  <cp:lastModifiedBy>Holland Jeff</cp:lastModifiedBy>
  <cp:revision>73</cp:revision>
  <dcterms:created xsi:type="dcterms:W3CDTF">2023-11-11T17:42:13Z</dcterms:created>
  <dcterms:modified xsi:type="dcterms:W3CDTF">2025-12-09T15:53:18Z</dcterms:modified>
</cp:coreProperties>
</file>