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3" r:id="rId3"/>
    <p:sldId id="264" r:id="rId4"/>
    <p:sldId id="257" r:id="rId5"/>
    <p:sldId id="258" r:id="rId6"/>
    <p:sldId id="259" r:id="rId7"/>
    <p:sldId id="260" r:id="rId8"/>
    <p:sldId id="261" r:id="rId9"/>
    <p:sldId id="262" r:id="rId10"/>
    <p:sldId id="265" r:id="rId11"/>
    <p:sldId id="266" r:id="rId12"/>
    <p:sldId id="267" r:id="rId13"/>
    <p:sldId id="268" r:id="rId14"/>
    <p:sldId id="275" r:id="rId15"/>
    <p:sldId id="276" r:id="rId16"/>
    <p:sldId id="277" r:id="rId17"/>
    <p:sldId id="269" r:id="rId18"/>
    <p:sldId id="270" r:id="rId19"/>
    <p:sldId id="271" r:id="rId20"/>
    <p:sldId id="272" r:id="rId21"/>
    <p:sldId id="273" r:id="rId22"/>
    <p:sldId id="278" r:id="rId23"/>
    <p:sldId id="282" r:id="rId24"/>
    <p:sldId id="281"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67" d="100"/>
          <a:sy n="67"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B12F0-EDAA-4433-BD46-161E10AE154C}"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498D5-6EFA-4D7C-937B-EA2295130D50}" type="slidenum">
              <a:rPr lang="en-US" smtClean="0"/>
              <a:t>‹#›</a:t>
            </a:fld>
            <a:endParaRPr lang="en-US"/>
          </a:p>
        </p:txBody>
      </p:sp>
    </p:spTree>
    <p:extLst>
      <p:ext uri="{BB962C8B-B14F-4D97-AF65-F5344CB8AC3E}">
        <p14:creationId xmlns:p14="http://schemas.microsoft.com/office/powerpoint/2010/main" val="339407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Filled and half filled sub-levels are more stable…lower energy.</a:t>
            </a:r>
          </a:p>
        </p:txBody>
      </p:sp>
      <p:sp>
        <p:nvSpPr>
          <p:cNvPr id="4" name="Slide Number Placeholder 3"/>
          <p:cNvSpPr>
            <a:spLocks noGrp="1"/>
          </p:cNvSpPr>
          <p:nvPr>
            <p:ph type="sldNum" sz="quarter" idx="5"/>
          </p:nvPr>
        </p:nvSpPr>
        <p:spPr/>
        <p:txBody>
          <a:bodyPr/>
          <a:lstStyle/>
          <a:p>
            <a:fld id="{7CE498D5-6EFA-4D7C-937B-EA2295130D50}" type="slidenum">
              <a:rPr lang="en-US" smtClean="0"/>
              <a:t>15</a:t>
            </a:fld>
            <a:endParaRPr lang="en-US"/>
          </a:p>
        </p:txBody>
      </p:sp>
    </p:spTree>
    <p:extLst>
      <p:ext uri="{BB962C8B-B14F-4D97-AF65-F5344CB8AC3E}">
        <p14:creationId xmlns:p14="http://schemas.microsoft.com/office/powerpoint/2010/main" val="379594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Filled and half filled sub-levels are more stable…lower energy.</a:t>
            </a:r>
          </a:p>
        </p:txBody>
      </p:sp>
      <p:sp>
        <p:nvSpPr>
          <p:cNvPr id="4" name="Slide Number Placeholder 3"/>
          <p:cNvSpPr>
            <a:spLocks noGrp="1"/>
          </p:cNvSpPr>
          <p:nvPr>
            <p:ph type="sldNum" sz="quarter" idx="5"/>
          </p:nvPr>
        </p:nvSpPr>
        <p:spPr/>
        <p:txBody>
          <a:bodyPr/>
          <a:lstStyle/>
          <a:p>
            <a:fld id="{7CE498D5-6EFA-4D7C-937B-EA2295130D50}" type="slidenum">
              <a:rPr lang="en-US" smtClean="0"/>
              <a:t>16</a:t>
            </a:fld>
            <a:endParaRPr lang="en-US"/>
          </a:p>
        </p:txBody>
      </p:sp>
    </p:spTree>
    <p:extLst>
      <p:ext uri="{BB962C8B-B14F-4D97-AF65-F5344CB8AC3E}">
        <p14:creationId xmlns:p14="http://schemas.microsoft.com/office/powerpoint/2010/main" val="354002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5080C-2AB6-4A12-96E6-98966832D3C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369898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5080C-2AB6-4A12-96E6-98966832D3C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322308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5080C-2AB6-4A12-96E6-98966832D3C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118730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5080C-2AB6-4A12-96E6-98966832D3C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189273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5080C-2AB6-4A12-96E6-98966832D3C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2127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5080C-2AB6-4A12-96E6-98966832D3CF}"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372413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5080C-2AB6-4A12-96E6-98966832D3CF}"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377275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5080C-2AB6-4A12-96E6-98966832D3CF}"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3205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5080C-2AB6-4A12-96E6-98966832D3CF}"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218743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5080C-2AB6-4A12-96E6-98966832D3CF}"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52251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5080C-2AB6-4A12-96E6-98966832D3CF}"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5DFC-B61D-4143-9DAE-05BC13998B73}" type="slidenum">
              <a:rPr lang="en-US" smtClean="0"/>
              <a:t>‹#›</a:t>
            </a:fld>
            <a:endParaRPr lang="en-US"/>
          </a:p>
        </p:txBody>
      </p:sp>
    </p:spTree>
    <p:extLst>
      <p:ext uri="{BB962C8B-B14F-4D97-AF65-F5344CB8AC3E}">
        <p14:creationId xmlns:p14="http://schemas.microsoft.com/office/powerpoint/2010/main" val="41605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125080C-2AB6-4A12-96E6-98966832D3CF}"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ABC55DFC-B61D-4143-9DAE-05BC13998B73}" type="slidenum">
              <a:rPr lang="en-US" smtClean="0"/>
              <a:t>‹#›</a:t>
            </a:fld>
            <a:endParaRPr lang="en-US"/>
          </a:p>
        </p:txBody>
      </p:sp>
    </p:spTree>
    <p:extLst>
      <p:ext uri="{BB962C8B-B14F-4D97-AF65-F5344CB8AC3E}">
        <p14:creationId xmlns:p14="http://schemas.microsoft.com/office/powerpoint/2010/main" val="42606415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ientists Say: Periodic table | Science News for Students">
            <a:extLst>
              <a:ext uri="{FF2B5EF4-FFF2-40B4-BE49-F238E27FC236}">
                <a16:creationId xmlns:a16="http://schemas.microsoft.com/office/drawing/2014/main" id="{BCB28E12-9BCE-A681-0EF2-D7A952A09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533400"/>
            <a:ext cx="10287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6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C6B252E-9209-2157-465B-B976C6F38382}"/>
              </a:ext>
            </a:extLst>
          </p:cNvPr>
          <p:cNvPicPr>
            <a:picLocks noChangeAspect="1"/>
          </p:cNvPicPr>
          <p:nvPr/>
        </p:nvPicPr>
        <p:blipFill>
          <a:blip r:embed="rId2"/>
          <a:stretch>
            <a:fillRect/>
          </a:stretch>
        </p:blipFill>
        <p:spPr>
          <a:xfrm>
            <a:off x="5527721" y="784830"/>
            <a:ext cx="6402342" cy="5886450"/>
          </a:xfrm>
          <a:prstGeom prst="rect">
            <a:avLst/>
          </a:prstGeom>
        </p:spPr>
      </p:pic>
      <p:sp>
        <p:nvSpPr>
          <p:cNvPr id="8" name="TextBox 7">
            <a:extLst>
              <a:ext uri="{FF2B5EF4-FFF2-40B4-BE49-F238E27FC236}">
                <a16:creationId xmlns:a16="http://schemas.microsoft.com/office/drawing/2014/main" id="{583FE418-BEE5-479F-62DB-655A773F3194}"/>
              </a:ext>
            </a:extLst>
          </p:cNvPr>
          <p:cNvSpPr txBox="1"/>
          <p:nvPr/>
        </p:nvSpPr>
        <p:spPr>
          <a:xfrm>
            <a:off x="261937" y="1218068"/>
            <a:ext cx="4995863" cy="4755148"/>
          </a:xfrm>
          <a:prstGeom prst="rect">
            <a:avLst/>
          </a:prstGeom>
          <a:noFill/>
        </p:spPr>
        <p:txBody>
          <a:bodyPr wrap="square">
            <a:spAutoFit/>
          </a:bodyPr>
          <a:lstStyle/>
          <a:p>
            <a:pPr rtl="0">
              <a:spcBef>
                <a:spcPts val="0"/>
              </a:spcBef>
              <a:spcAft>
                <a:spcPts val="0"/>
              </a:spcAft>
            </a:pPr>
            <a:r>
              <a:rPr lang="en-US" sz="3200" b="1" i="0" u="sng" dirty="0">
                <a:solidFill>
                  <a:srgbClr val="FFC000"/>
                </a:solidFill>
                <a:effectLst/>
                <a:latin typeface="Times New Roman" panose="02020603050405020304" pitchFamily="18" charset="0"/>
                <a:cs typeface="Times New Roman" panose="02020603050405020304" pitchFamily="18" charset="0"/>
              </a:rPr>
              <a:t>Atomic Radius</a:t>
            </a:r>
            <a:endParaRPr lang="en-US" sz="3200" b="0" dirty="0">
              <a:solidFill>
                <a:srgbClr val="FFC000"/>
              </a:solidFill>
              <a:effectLst/>
              <a:latin typeface="Times New Roman" panose="02020603050405020304" pitchFamily="18" charset="0"/>
              <a:cs typeface="Times New Roman" panose="02020603050405020304" pitchFamily="18" charset="0"/>
            </a:endParaRPr>
          </a:p>
          <a:p>
            <a:pPr marL="457200" indent="-457200" rtl="0">
              <a:spcBef>
                <a:spcPts val="640"/>
              </a:spcBef>
              <a:spcAft>
                <a:spcPts val="0"/>
              </a:spcAft>
              <a:buFont typeface="Wingdings" panose="05000000000000000000" pitchFamily="2" charset="2"/>
              <a:buChar char="Ø"/>
            </a:pPr>
            <a:r>
              <a:rPr lang="en-US" sz="3200" b="1" i="0" u="none" strike="noStrike" dirty="0">
                <a:solidFill>
                  <a:srgbClr val="FFC000"/>
                </a:solidFill>
                <a:effectLst/>
                <a:latin typeface="Times New Roman" panose="02020603050405020304" pitchFamily="18" charset="0"/>
                <a:cs typeface="Times New Roman" panose="02020603050405020304" pitchFamily="18" charset="0"/>
              </a:rPr>
              <a:t>increases down a group.</a:t>
            </a:r>
            <a:endParaRPr lang="en-US" sz="3200" b="0" dirty="0">
              <a:solidFill>
                <a:srgbClr val="FFC000"/>
              </a:solidFill>
              <a:effectLst/>
              <a:latin typeface="Times New Roman" panose="02020603050405020304" pitchFamily="18" charset="0"/>
              <a:cs typeface="Times New Roman" panose="02020603050405020304" pitchFamily="18" charset="0"/>
            </a:endParaRPr>
          </a:p>
          <a:p>
            <a:pPr rtl="0">
              <a:spcBef>
                <a:spcPts val="640"/>
              </a:spcBef>
              <a:spcAft>
                <a:spcPts val="0"/>
              </a:spcAft>
            </a:pPr>
            <a:r>
              <a:rPr lang="en-US" sz="3200" b="0" i="0" u="sng" dirty="0">
                <a:solidFill>
                  <a:srgbClr val="FFC000"/>
                </a:solidFill>
                <a:effectLst/>
                <a:latin typeface="Times New Roman" panose="02020603050405020304" pitchFamily="18" charset="0"/>
                <a:cs typeface="Times New Roman" panose="02020603050405020304" pitchFamily="18" charset="0"/>
              </a:rPr>
              <a:t>Why?</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t>
            </a:r>
          </a:p>
          <a:p>
            <a:pPr rtl="0">
              <a:spcBef>
                <a:spcPts val="64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Electrons keep filling orbitals that are further away from the nucleus. Nuclear attraction weakens with increased distance &amp; e- shielding.</a:t>
            </a: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2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274FD1-2D26-2794-D3A6-D83B7062B54C}"/>
              </a:ext>
            </a:extLst>
          </p:cNvPr>
          <p:cNvPicPr>
            <a:picLocks noChangeAspect="1"/>
          </p:cNvPicPr>
          <p:nvPr/>
        </p:nvPicPr>
        <p:blipFill>
          <a:blip r:embed="rId2"/>
          <a:stretch>
            <a:fillRect/>
          </a:stretch>
        </p:blipFill>
        <p:spPr>
          <a:xfrm>
            <a:off x="5527721" y="784830"/>
            <a:ext cx="6402342" cy="5886450"/>
          </a:xfrm>
          <a:prstGeom prst="rect">
            <a:avLst/>
          </a:prstGeom>
        </p:spPr>
      </p:pic>
      <p:sp>
        <p:nvSpPr>
          <p:cNvPr id="5" name="TextBox 4">
            <a:extLst>
              <a:ext uri="{FF2B5EF4-FFF2-40B4-BE49-F238E27FC236}">
                <a16:creationId xmlns:a16="http://schemas.microsoft.com/office/drawing/2014/main" id="{B0940062-6720-FF7C-423D-364EE7AB0026}"/>
              </a:ext>
            </a:extLst>
          </p:cNvPr>
          <p:cNvSpPr txBox="1"/>
          <p:nvPr/>
        </p:nvSpPr>
        <p:spPr>
          <a:xfrm>
            <a:off x="261937" y="1111954"/>
            <a:ext cx="4967288" cy="6155531"/>
          </a:xfrm>
          <a:prstGeom prst="rect">
            <a:avLst/>
          </a:prstGeom>
          <a:noFill/>
        </p:spPr>
        <p:txBody>
          <a:bodyPr wrap="square">
            <a:spAutoFit/>
          </a:bodyPr>
          <a:lstStyle/>
          <a:p>
            <a:pPr rtl="0">
              <a:spcBef>
                <a:spcPts val="0"/>
              </a:spcBef>
              <a:spcAft>
                <a:spcPts val="0"/>
              </a:spcAft>
            </a:pPr>
            <a:r>
              <a:rPr lang="en-US" sz="3200" b="1" i="0" u="sng" dirty="0">
                <a:solidFill>
                  <a:srgbClr val="FFC000"/>
                </a:solidFill>
                <a:effectLst/>
                <a:latin typeface="Times New Roman" panose="02020603050405020304" pitchFamily="18" charset="0"/>
                <a:cs typeface="Times New Roman" panose="02020603050405020304" pitchFamily="18" charset="0"/>
              </a:rPr>
              <a:t>Atomic Radius</a:t>
            </a:r>
            <a:endParaRPr lang="en-US" sz="3200" dirty="0">
              <a:solidFill>
                <a:srgbClr val="FFC000"/>
              </a:solidFill>
              <a:latin typeface="Times New Roman" panose="02020603050405020304" pitchFamily="18" charset="0"/>
              <a:cs typeface="Times New Roman" panose="02020603050405020304" pitchFamily="18" charset="0"/>
            </a:endParaRPr>
          </a:p>
          <a:p>
            <a:pPr marL="457200" indent="-457200" rtl="0">
              <a:spcBef>
                <a:spcPts val="0"/>
              </a:spcBef>
              <a:spcAft>
                <a:spcPts val="0"/>
              </a:spcAft>
              <a:buFont typeface="Wingdings" panose="05000000000000000000" pitchFamily="2" charset="2"/>
              <a:buChar char="Ø"/>
            </a:pPr>
            <a:r>
              <a:rPr lang="en-US" sz="3200" b="1" i="0" u="none" strike="noStrike" dirty="0">
                <a:solidFill>
                  <a:srgbClr val="FFC000"/>
                </a:solidFill>
                <a:effectLst/>
                <a:latin typeface="Times New Roman" panose="02020603050405020304" pitchFamily="18" charset="0"/>
                <a:cs typeface="Times New Roman" panose="02020603050405020304" pitchFamily="18" charset="0"/>
              </a:rPr>
              <a:t>decreases from left to right across a period</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a:t>
            </a:r>
            <a:endParaRPr lang="en-US" sz="3200" b="0" dirty="0">
              <a:solidFill>
                <a:srgbClr val="FFC000"/>
              </a:solidFill>
              <a:effectLst/>
              <a:latin typeface="Times New Roman" panose="02020603050405020304" pitchFamily="18" charset="0"/>
              <a:cs typeface="Times New Roman" panose="02020603050405020304" pitchFamily="18" charset="0"/>
            </a:endParaRPr>
          </a:p>
          <a:p>
            <a:pPr rtl="0">
              <a:spcBef>
                <a:spcPts val="640"/>
              </a:spcBef>
              <a:spcAft>
                <a:spcPts val="0"/>
              </a:spcAft>
            </a:pPr>
            <a:r>
              <a:rPr lang="en-US" sz="3200" b="0" i="0" u="sng" dirty="0">
                <a:solidFill>
                  <a:srgbClr val="FFC000"/>
                </a:solidFill>
                <a:effectLst/>
                <a:latin typeface="Times New Roman" panose="02020603050405020304" pitchFamily="18" charset="0"/>
                <a:cs typeface="Times New Roman" panose="02020603050405020304" pitchFamily="18" charset="0"/>
              </a:rPr>
              <a:t>Why?</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t>
            </a:r>
          </a:p>
          <a:p>
            <a:pPr rtl="0">
              <a:spcBef>
                <a:spcPts val="640"/>
              </a:spcBef>
              <a:spcAft>
                <a:spcPts val="0"/>
              </a:spcAft>
            </a:pPr>
            <a:r>
              <a:rPr lang="en-US" sz="3200" dirty="0">
                <a:solidFill>
                  <a:srgbClr val="FFC000"/>
                </a:solidFill>
                <a:latin typeface="Times New Roman" panose="02020603050405020304" pitchFamily="18" charset="0"/>
                <a:cs typeface="Times New Roman" panose="02020603050405020304" pitchFamily="18" charset="0"/>
              </a:rPr>
              <a:t>e-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are all entering the same energy level, but #’s of p+ increase. Greater nuclear charge causes stronger attraction for electrons, drawing them closer.</a:t>
            </a:r>
            <a:endParaRPr lang="en-US" sz="3200" b="0" dirty="0">
              <a:solidFill>
                <a:srgbClr val="FFC000"/>
              </a:solidFill>
              <a:effectLst/>
              <a:latin typeface="Times New Roman" panose="02020603050405020304" pitchFamily="18" charset="0"/>
              <a:cs typeface="Times New Roman" panose="02020603050405020304" pitchFamily="18" charset="0"/>
            </a:endParaRPr>
          </a:p>
          <a:p>
            <a:br>
              <a:rPr lang="en-US" sz="3200" dirty="0">
                <a:solidFill>
                  <a:srgbClr val="FFC000"/>
                </a:solidFill>
                <a:latin typeface="Times New Roman" panose="02020603050405020304" pitchFamily="18" charset="0"/>
                <a:cs typeface="Times New Roman" panose="02020603050405020304" pitchFamily="18" charset="0"/>
              </a:rPr>
            </a:b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43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15362" name="Picture 2">
            <a:extLst>
              <a:ext uri="{FF2B5EF4-FFF2-40B4-BE49-F238E27FC236}">
                <a16:creationId xmlns:a16="http://schemas.microsoft.com/office/drawing/2014/main" id="{5DAED25C-6942-9F2D-0F3F-D2CAD7F48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28700"/>
            <a:ext cx="5686425"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096EB9-72D3-0C85-974B-9F42220A8039}"/>
              </a:ext>
            </a:extLst>
          </p:cNvPr>
          <p:cNvSpPr txBox="1"/>
          <p:nvPr/>
        </p:nvSpPr>
        <p:spPr>
          <a:xfrm>
            <a:off x="1192411" y="2212866"/>
            <a:ext cx="4208264" cy="1569660"/>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US" sz="3200" dirty="0">
                <a:solidFill>
                  <a:srgbClr val="FFC000"/>
                </a:solidFill>
                <a:latin typeface="Times New Roman" panose="02020603050405020304" pitchFamily="18" charset="0"/>
                <a:cs typeface="Times New Roman" panose="02020603050405020304" pitchFamily="18" charset="0"/>
              </a:rPr>
              <a:t>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he energy required to remove an outer e</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from an atom or ion.</a:t>
            </a:r>
          </a:p>
        </p:txBody>
      </p:sp>
      <p:sp>
        <p:nvSpPr>
          <p:cNvPr id="5" name="TextBox 4">
            <a:extLst>
              <a:ext uri="{FF2B5EF4-FFF2-40B4-BE49-F238E27FC236}">
                <a16:creationId xmlns:a16="http://schemas.microsoft.com/office/drawing/2014/main" id="{BF2183D2-8FC1-B3D7-F283-DB76D5A7E34E}"/>
              </a:ext>
            </a:extLst>
          </p:cNvPr>
          <p:cNvSpPr txBox="1"/>
          <p:nvPr/>
        </p:nvSpPr>
        <p:spPr>
          <a:xfrm>
            <a:off x="1057275" y="1028700"/>
            <a:ext cx="3855543"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#2 Ionization Energy</a:t>
            </a:r>
          </a:p>
        </p:txBody>
      </p:sp>
    </p:spTree>
    <p:extLst>
      <p:ext uri="{BB962C8B-B14F-4D97-AF65-F5344CB8AC3E}">
        <p14:creationId xmlns:p14="http://schemas.microsoft.com/office/powerpoint/2010/main" val="419127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3406B5C-910D-BE06-1FBF-94C49A63F73C}"/>
              </a:ext>
            </a:extLst>
          </p:cNvPr>
          <p:cNvSpPr txBox="1"/>
          <p:nvPr/>
        </p:nvSpPr>
        <p:spPr>
          <a:xfrm>
            <a:off x="1057275" y="1028700"/>
            <a:ext cx="3855543"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#2 Ionization Energy</a:t>
            </a:r>
          </a:p>
        </p:txBody>
      </p:sp>
      <p:pic>
        <p:nvPicPr>
          <p:cNvPr id="14338" name="Picture 2" descr="Electron Arrangement - ScienceAid">
            <a:extLst>
              <a:ext uri="{FF2B5EF4-FFF2-40B4-BE49-F238E27FC236}">
                <a16:creationId xmlns:a16="http://schemas.microsoft.com/office/drawing/2014/main" id="{1EBBC0A5-035D-9296-6F8E-13DE1CC4D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6" y="1028699"/>
            <a:ext cx="6380447" cy="2657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6C2368-A3B4-FDDF-9127-27B9B6A06840}"/>
              </a:ext>
            </a:extLst>
          </p:cNvPr>
          <p:cNvSpPr txBox="1"/>
          <p:nvPr/>
        </p:nvSpPr>
        <p:spPr>
          <a:xfrm>
            <a:off x="360759" y="1837162"/>
            <a:ext cx="9969103" cy="5093702"/>
          </a:xfrm>
          <a:prstGeom prst="rect">
            <a:avLst/>
          </a:prstGeom>
          <a:noFill/>
        </p:spPr>
        <p:txBody>
          <a:bodyPr wrap="square">
            <a:spAutoFit/>
          </a:bodyPr>
          <a:lstStyle/>
          <a:p>
            <a:pPr marL="457200" indent="-457200" rtl="0">
              <a:spcBef>
                <a:spcPts val="640"/>
              </a:spcBef>
              <a:spcAft>
                <a:spcPts val="0"/>
              </a:spcAft>
              <a:buFont typeface="Wingdings" panose="05000000000000000000" pitchFamily="2" charset="2"/>
              <a:buChar char="Ø"/>
            </a:pPr>
            <a:r>
              <a:rPr lang="en-US" sz="3200" b="1" i="0" u="none" strike="noStrike" dirty="0">
                <a:solidFill>
                  <a:srgbClr val="FFC000"/>
                </a:solidFill>
                <a:effectLst/>
                <a:latin typeface="Times New Roman" panose="02020603050405020304" pitchFamily="18" charset="0"/>
                <a:cs typeface="Times New Roman" panose="02020603050405020304" pitchFamily="18" charset="0"/>
              </a:rPr>
              <a:t>Decreases down a group</a:t>
            </a:r>
            <a:endParaRPr lang="en-US" sz="3200" b="0" dirty="0">
              <a:solidFill>
                <a:srgbClr val="FFC000"/>
              </a:solidFill>
              <a:effectLst/>
              <a:latin typeface="Times New Roman" panose="02020603050405020304" pitchFamily="18" charset="0"/>
              <a:cs typeface="Times New Roman" panose="02020603050405020304" pitchFamily="18" charset="0"/>
            </a:endParaRPr>
          </a:p>
          <a:p>
            <a:pPr rtl="0">
              <a:spcBef>
                <a:spcPts val="640"/>
              </a:spcBef>
              <a:spcAft>
                <a:spcPts val="0"/>
              </a:spcAft>
            </a:pPr>
            <a:endParaRPr lang="en-US" sz="3200" b="0" i="0" u="sng" dirty="0">
              <a:solidFill>
                <a:srgbClr val="FFC000"/>
              </a:solidFill>
              <a:effectLst/>
              <a:latin typeface="Times New Roman" panose="02020603050405020304" pitchFamily="18" charset="0"/>
              <a:cs typeface="Times New Roman" panose="02020603050405020304" pitchFamily="18" charset="0"/>
            </a:endParaRPr>
          </a:p>
          <a:p>
            <a:pPr rtl="0">
              <a:spcBef>
                <a:spcPts val="640"/>
              </a:spcBef>
              <a:spcAft>
                <a:spcPts val="0"/>
              </a:spcAft>
            </a:pPr>
            <a:r>
              <a:rPr lang="en-US" sz="3200" b="0" i="0" u="sng" dirty="0">
                <a:solidFill>
                  <a:srgbClr val="FFC000"/>
                </a:solidFill>
                <a:effectLst/>
                <a:latin typeface="Times New Roman" panose="02020603050405020304" pitchFamily="18" charset="0"/>
                <a:cs typeface="Times New Roman" panose="02020603050405020304" pitchFamily="18" charset="0"/>
              </a:rPr>
              <a:t>Why?</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t>
            </a:r>
          </a:p>
          <a:p>
            <a:pPr rtl="0">
              <a:spcBef>
                <a:spcPts val="640"/>
              </a:spcBef>
              <a:spcAft>
                <a:spcPts val="0"/>
              </a:spcAft>
            </a:pPr>
            <a:endParaRPr lang="en-US" sz="1200" b="0" i="0" u="none" strike="noStrike" dirty="0">
              <a:solidFill>
                <a:srgbClr val="FFC000"/>
              </a:solidFill>
              <a:effectLst/>
              <a:latin typeface="Times New Roman" panose="02020603050405020304" pitchFamily="18" charset="0"/>
              <a:cs typeface="Times New Roman" panose="02020603050405020304" pitchFamily="18" charset="0"/>
            </a:endParaRPr>
          </a:p>
          <a:p>
            <a:pPr algn="ctr" rtl="0">
              <a:spcBef>
                <a:spcPts val="64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Outer e- are located farther from the atom’s nucleus, and more shielding by e- in lower energy levels occurs. The nuclear attraction for outermost e- is weakened.</a:t>
            </a:r>
          </a:p>
          <a:p>
            <a:pPr marL="457200" indent="-457200" algn="ctr" rtl="0">
              <a:spcBef>
                <a:spcPts val="640"/>
              </a:spcBef>
              <a:spcAft>
                <a:spcPts val="0"/>
              </a:spcAft>
              <a:buFont typeface="Wingdings" panose="05000000000000000000" pitchFamily="2" charset="2"/>
              <a:buChar char="Ø"/>
            </a:pPr>
            <a:r>
              <a:rPr lang="en-US" sz="3200" dirty="0">
                <a:solidFill>
                  <a:srgbClr val="FFC000"/>
                </a:solidFill>
                <a:latin typeface="Times New Roman" panose="02020603050405020304" pitchFamily="18" charset="0"/>
                <a:cs typeface="Times New Roman" panose="02020603050405020304" pitchFamily="18" charset="0"/>
              </a:rPr>
              <a:t>Allowing the e- to be removed with less energy.</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t>
            </a:r>
            <a:endParaRPr lang="en-US" sz="3200" b="0" dirty="0">
              <a:solidFill>
                <a:srgbClr val="FFC000"/>
              </a:solidFill>
              <a:effectLst/>
              <a:latin typeface="Times New Roman" panose="02020603050405020304" pitchFamily="18" charset="0"/>
              <a:cs typeface="Times New Roman" panose="02020603050405020304" pitchFamily="18" charset="0"/>
            </a:endParaRPr>
          </a:p>
          <a:p>
            <a:br>
              <a:rPr lang="en-US" sz="3200" dirty="0">
                <a:solidFill>
                  <a:srgbClr val="FFC000"/>
                </a:solidFill>
                <a:latin typeface="Times New Roman" panose="02020603050405020304" pitchFamily="18" charset="0"/>
                <a:cs typeface="Times New Roman" panose="02020603050405020304" pitchFamily="18" charset="0"/>
              </a:rPr>
            </a:b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52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15362" name="Picture 2">
            <a:extLst>
              <a:ext uri="{FF2B5EF4-FFF2-40B4-BE49-F238E27FC236}">
                <a16:creationId xmlns:a16="http://schemas.microsoft.com/office/drawing/2014/main" id="{5DAED25C-6942-9F2D-0F3F-D2CAD7F48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28700"/>
            <a:ext cx="5686425"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592257-CDEA-27B7-AD51-4FD379C4B53D}"/>
              </a:ext>
            </a:extLst>
          </p:cNvPr>
          <p:cNvSpPr txBox="1"/>
          <p:nvPr/>
        </p:nvSpPr>
        <p:spPr>
          <a:xfrm>
            <a:off x="1057275" y="1028700"/>
            <a:ext cx="3855543"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#2 Ionization Energy</a:t>
            </a:r>
          </a:p>
        </p:txBody>
      </p:sp>
      <p:sp>
        <p:nvSpPr>
          <p:cNvPr id="5" name="TextBox 4">
            <a:extLst>
              <a:ext uri="{FF2B5EF4-FFF2-40B4-BE49-F238E27FC236}">
                <a16:creationId xmlns:a16="http://schemas.microsoft.com/office/drawing/2014/main" id="{C00D87BE-4D2A-05A1-E90D-08FD8E4BAEC8}"/>
              </a:ext>
            </a:extLst>
          </p:cNvPr>
          <p:cNvSpPr txBox="1"/>
          <p:nvPr/>
        </p:nvSpPr>
        <p:spPr>
          <a:xfrm>
            <a:off x="275035" y="1957819"/>
            <a:ext cx="6093618" cy="1077218"/>
          </a:xfrm>
          <a:prstGeom prst="rect">
            <a:avLst/>
          </a:prstGeom>
          <a:noFill/>
        </p:spPr>
        <p:txBody>
          <a:bodyPr wrap="square">
            <a:spAutoFit/>
          </a:bodyPr>
          <a:lstStyle/>
          <a:p>
            <a:pPr marL="457200" indent="-457200" rtl="0">
              <a:spcBef>
                <a:spcPts val="640"/>
              </a:spcBef>
              <a:spcAft>
                <a:spcPts val="0"/>
              </a:spcAft>
              <a:buFont typeface="Wingdings" panose="05000000000000000000" pitchFamily="2" charset="2"/>
              <a:buChar char="Ø"/>
            </a:pPr>
            <a:r>
              <a:rPr lang="en-US" sz="3200" b="1" i="0" u="none" strike="noStrike" dirty="0">
                <a:solidFill>
                  <a:srgbClr val="FFC000"/>
                </a:solidFill>
                <a:effectLst/>
                <a:latin typeface="Times New Roman" panose="02020603050405020304" pitchFamily="18" charset="0"/>
                <a:cs typeface="Times New Roman" panose="02020603050405020304" pitchFamily="18" charset="0"/>
              </a:rPr>
              <a:t>I</a:t>
            </a:r>
            <a:r>
              <a:rPr lang="en-US" sz="3200" b="1" dirty="0">
                <a:solidFill>
                  <a:srgbClr val="FFC000"/>
                </a:solidFill>
                <a:latin typeface="Times New Roman" panose="02020603050405020304" pitchFamily="18" charset="0"/>
                <a:cs typeface="Times New Roman" panose="02020603050405020304" pitchFamily="18" charset="0"/>
              </a:rPr>
              <a:t>n</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creases from left to right across a period</a:t>
            </a:r>
            <a:endParaRPr lang="en-US" sz="3200"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A41D171-13DD-8A34-2A65-4801CD83E28D}"/>
              </a:ext>
            </a:extLst>
          </p:cNvPr>
          <p:cNvSpPr txBox="1"/>
          <p:nvPr/>
        </p:nvSpPr>
        <p:spPr>
          <a:xfrm>
            <a:off x="275035" y="3278907"/>
            <a:ext cx="5497115" cy="2554545"/>
          </a:xfrm>
          <a:prstGeom prst="rect">
            <a:avLst/>
          </a:prstGeom>
          <a:noFill/>
        </p:spPr>
        <p:txBody>
          <a:bodyPr wrap="square">
            <a:spAutoFit/>
          </a:bodyPr>
          <a:lstStyle/>
          <a:p>
            <a:pPr rtl="0">
              <a:spcBef>
                <a:spcPts val="0"/>
              </a:spcBef>
              <a:spcAft>
                <a:spcPts val="0"/>
              </a:spcAft>
            </a:pPr>
            <a:r>
              <a:rPr lang="en-US" sz="3200" b="0" i="0" u="sng" dirty="0">
                <a:solidFill>
                  <a:srgbClr val="FFC000"/>
                </a:solidFill>
                <a:effectLst/>
                <a:latin typeface="Times New Roman" panose="02020603050405020304" pitchFamily="18" charset="0"/>
                <a:cs typeface="Times New Roman" panose="02020603050405020304" pitchFamily="18" charset="0"/>
              </a:rPr>
              <a:t>Why?</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t>
            </a:r>
          </a:p>
          <a:p>
            <a:pPr rtl="0">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As # of p</a:t>
            </a:r>
            <a:r>
              <a:rPr lang="en-US" sz="3200" dirty="0">
                <a:solidFill>
                  <a:srgbClr val="FFC000"/>
                </a:solidFill>
                <a:latin typeface="Times New Roman" panose="02020603050405020304" pitchFamily="18" charset="0"/>
                <a:cs typeface="Times New Roman" panose="02020603050405020304" pitchFamily="18" charset="0"/>
              </a:rPr>
              <a: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increase, the nuclear attraction for e- grows stronger. </a:t>
            </a:r>
          </a:p>
          <a:p>
            <a:pPr marL="457200" indent="-457200" algn="ctr" rtl="0">
              <a:spcBef>
                <a:spcPts val="0"/>
              </a:spcBef>
              <a:spcAft>
                <a:spcPts val="0"/>
              </a:spcAft>
              <a:buFont typeface="Wingdings" panose="05000000000000000000" pitchFamily="2" charset="2"/>
              <a:buChar char="Ø"/>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It becomes more difficult to remove an outer e</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a:t>
            </a: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2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15362" name="Picture 2">
            <a:extLst>
              <a:ext uri="{FF2B5EF4-FFF2-40B4-BE49-F238E27FC236}">
                <a16:creationId xmlns:a16="http://schemas.microsoft.com/office/drawing/2014/main" id="{5DAED25C-6942-9F2D-0F3F-D2CAD7F48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28700"/>
            <a:ext cx="5686425"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592257-CDEA-27B7-AD51-4FD379C4B53D}"/>
              </a:ext>
            </a:extLst>
          </p:cNvPr>
          <p:cNvSpPr txBox="1"/>
          <p:nvPr/>
        </p:nvSpPr>
        <p:spPr>
          <a:xfrm>
            <a:off x="1057275" y="1028700"/>
            <a:ext cx="3855543"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#2 Ionization Energy</a:t>
            </a:r>
          </a:p>
        </p:txBody>
      </p:sp>
      <p:sp>
        <p:nvSpPr>
          <p:cNvPr id="5" name="TextBox 4">
            <a:extLst>
              <a:ext uri="{FF2B5EF4-FFF2-40B4-BE49-F238E27FC236}">
                <a16:creationId xmlns:a16="http://schemas.microsoft.com/office/drawing/2014/main" id="{51E36FE4-CFB7-E3D5-2B5D-C133FDDA6AD7}"/>
              </a:ext>
            </a:extLst>
          </p:cNvPr>
          <p:cNvSpPr txBox="1"/>
          <p:nvPr/>
        </p:nvSpPr>
        <p:spPr>
          <a:xfrm>
            <a:off x="546497" y="2131516"/>
            <a:ext cx="4925616" cy="1077218"/>
          </a:xfrm>
          <a:prstGeom prst="rect">
            <a:avLst/>
          </a:prstGeom>
          <a:noFill/>
        </p:spPr>
        <p:txBody>
          <a:bodyPr wrap="square">
            <a:spAutoFit/>
          </a:bodyPr>
          <a:lstStyle/>
          <a:p>
            <a:pPr rtl="0">
              <a:spcBef>
                <a:spcPts val="0"/>
              </a:spcBef>
              <a:spcAft>
                <a:spcPts val="0"/>
              </a:spcAft>
            </a:pPr>
            <a:r>
              <a:rPr lang="en-US" sz="3200" b="0" i="0" u="sng" dirty="0">
                <a:solidFill>
                  <a:srgbClr val="FFC000"/>
                </a:solidFill>
                <a:effectLst/>
                <a:latin typeface="Times New Roman" panose="02020603050405020304" pitchFamily="18" charset="0"/>
                <a:cs typeface="Times New Roman" panose="02020603050405020304" pitchFamily="18" charset="0"/>
              </a:rPr>
              <a:t>Why do we see exceptions</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to the trend across periods?</a:t>
            </a:r>
            <a:endParaRPr lang="en-US" sz="3200" b="0" dirty="0">
              <a:solidFill>
                <a:srgbClr val="FFC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05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15362" name="Picture 2">
            <a:extLst>
              <a:ext uri="{FF2B5EF4-FFF2-40B4-BE49-F238E27FC236}">
                <a16:creationId xmlns:a16="http://schemas.microsoft.com/office/drawing/2014/main" id="{5DAED25C-6942-9F2D-0F3F-D2CAD7F48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28700"/>
            <a:ext cx="5686425"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592257-CDEA-27B7-AD51-4FD379C4B53D}"/>
              </a:ext>
            </a:extLst>
          </p:cNvPr>
          <p:cNvSpPr txBox="1"/>
          <p:nvPr/>
        </p:nvSpPr>
        <p:spPr>
          <a:xfrm>
            <a:off x="1057275" y="1028700"/>
            <a:ext cx="3855543"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#2 Ionization Energy</a:t>
            </a:r>
          </a:p>
        </p:txBody>
      </p:sp>
      <p:sp>
        <p:nvSpPr>
          <p:cNvPr id="5" name="TextBox 4">
            <a:extLst>
              <a:ext uri="{FF2B5EF4-FFF2-40B4-BE49-F238E27FC236}">
                <a16:creationId xmlns:a16="http://schemas.microsoft.com/office/drawing/2014/main" id="{51E36FE4-CFB7-E3D5-2B5D-C133FDDA6AD7}"/>
              </a:ext>
            </a:extLst>
          </p:cNvPr>
          <p:cNvSpPr txBox="1"/>
          <p:nvPr/>
        </p:nvSpPr>
        <p:spPr>
          <a:xfrm>
            <a:off x="304800" y="1613475"/>
            <a:ext cx="5486400" cy="5016758"/>
          </a:xfrm>
          <a:prstGeom prst="rect">
            <a:avLst/>
          </a:prstGeom>
          <a:noFill/>
        </p:spPr>
        <p:txBody>
          <a:bodyPr wrap="square">
            <a:spAutoFit/>
          </a:bodyPr>
          <a:lstStyle/>
          <a:p>
            <a:pPr rtl="0">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Elements with full outer s-orbitals and no p-electrons &amp; elements with half-filled outer p-orbitals have configurations that provide extra stability. This makes ionization energy for Group 2 and Group 15 elements slightly higher than expected.  </a:t>
            </a:r>
            <a:endParaRPr lang="en-US" sz="3200" b="0" dirty="0">
              <a:solidFill>
                <a:srgbClr val="FFC000"/>
              </a:solidFill>
              <a:effectLst/>
              <a:latin typeface="Times New Roman" panose="02020603050405020304" pitchFamily="18" charset="0"/>
              <a:cs typeface="Times New Roman" panose="02020603050405020304" pitchFamily="18" charset="0"/>
            </a:endParaRPr>
          </a:p>
          <a:p>
            <a:br>
              <a:rPr lang="en-US" sz="3200" dirty="0">
                <a:solidFill>
                  <a:srgbClr val="FFC000"/>
                </a:solidFill>
                <a:latin typeface="Times New Roman" panose="02020603050405020304" pitchFamily="18" charset="0"/>
                <a:cs typeface="Times New Roman" panose="02020603050405020304" pitchFamily="18" charset="0"/>
              </a:rPr>
            </a:br>
            <a:endParaRPr lang="en-US" sz="3200" b="0" dirty="0">
              <a:solidFill>
                <a:srgbClr val="FFC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83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DC06D8-CC57-52FB-2EE6-726FD8B3811F}"/>
              </a:ext>
            </a:extLst>
          </p:cNvPr>
          <p:cNvSpPr txBox="1"/>
          <p:nvPr/>
        </p:nvSpPr>
        <p:spPr>
          <a:xfrm>
            <a:off x="1057275" y="1028700"/>
            <a:ext cx="3855543"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#2 Ionization Energy</a:t>
            </a:r>
          </a:p>
        </p:txBody>
      </p:sp>
      <p:pic>
        <p:nvPicPr>
          <p:cNvPr id="13316" name="Picture 4">
            <a:extLst>
              <a:ext uri="{FF2B5EF4-FFF2-40B4-BE49-F238E27FC236}">
                <a16:creationId xmlns:a16="http://schemas.microsoft.com/office/drawing/2014/main" id="{D4B94BC2-FB11-DDDD-E26D-EF1A0F66E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443" y="1613475"/>
            <a:ext cx="8803113" cy="3328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C6BC1C-9016-5835-FF77-5B30CB029273}"/>
              </a:ext>
            </a:extLst>
          </p:cNvPr>
          <p:cNvSpPr txBox="1"/>
          <p:nvPr/>
        </p:nvSpPr>
        <p:spPr>
          <a:xfrm>
            <a:off x="738827" y="4985296"/>
            <a:ext cx="10714343" cy="1569660"/>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Once an element has its valence e- removed, the first core e- </a:t>
            </a:r>
          </a:p>
          <a:p>
            <a:r>
              <a:rPr lang="en-US" sz="3200" b="1" dirty="0">
                <a:solidFill>
                  <a:srgbClr val="FFC000"/>
                </a:solidFill>
                <a:latin typeface="Times New Roman" panose="02020603050405020304" pitchFamily="18" charset="0"/>
                <a:cs typeface="Times New Roman" panose="02020603050405020304" pitchFamily="18" charset="0"/>
              </a:rPr>
              <a:t>takes a much larger amount of energy to remove.</a:t>
            </a:r>
          </a:p>
          <a:p>
            <a:r>
              <a:rPr lang="en-US" sz="3200" b="1" dirty="0">
                <a:solidFill>
                  <a:srgbClr val="FFC000"/>
                </a:solidFill>
                <a:latin typeface="Times New Roman" panose="02020603050405020304" pitchFamily="18" charset="0"/>
                <a:cs typeface="Times New Roman" panose="02020603050405020304" pitchFamily="18" charset="0"/>
              </a:rPr>
              <a:t>This shows how stable the Noble Gas e- configuration is.</a:t>
            </a:r>
          </a:p>
        </p:txBody>
      </p:sp>
    </p:spTree>
    <p:extLst>
      <p:ext uri="{BB962C8B-B14F-4D97-AF65-F5344CB8AC3E}">
        <p14:creationId xmlns:p14="http://schemas.microsoft.com/office/powerpoint/2010/main" val="211657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E0B9FCC-2954-F2D4-9F7C-C0C12808B43F}"/>
              </a:ext>
            </a:extLst>
          </p:cNvPr>
          <p:cNvSpPr txBox="1"/>
          <p:nvPr/>
        </p:nvSpPr>
        <p:spPr>
          <a:xfrm>
            <a:off x="1057275" y="1028700"/>
            <a:ext cx="2920992"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#3 Ionic Radius</a:t>
            </a:r>
          </a:p>
        </p:txBody>
      </p:sp>
      <p:pic>
        <p:nvPicPr>
          <p:cNvPr id="12290" name="Picture 2">
            <a:extLst>
              <a:ext uri="{FF2B5EF4-FFF2-40B4-BE49-F238E27FC236}">
                <a16:creationId xmlns:a16="http://schemas.microsoft.com/office/drawing/2014/main" id="{AE2AAFCF-59DC-D100-BDAC-E88FDD18D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 y="1613475"/>
            <a:ext cx="5243513" cy="49019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2E5F99-1BB8-9ECF-EFBD-C18C2D58F9CB}"/>
              </a:ext>
            </a:extLst>
          </p:cNvPr>
          <p:cNvSpPr txBox="1"/>
          <p:nvPr/>
        </p:nvSpPr>
        <p:spPr>
          <a:xfrm>
            <a:off x="5915025" y="2127142"/>
            <a:ext cx="5862638" cy="4031873"/>
          </a:xfrm>
          <a:prstGeom prst="rect">
            <a:avLst/>
          </a:prstGeom>
          <a:noFill/>
        </p:spPr>
        <p:txBody>
          <a:bodyPr wrap="square">
            <a:spAutoFit/>
          </a:bodyPr>
          <a:lstStyle/>
          <a:p>
            <a:pPr rtl="0" fontAlgn="base">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This is the radius of an atom AFTER it gains or loses e</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s to becomes an ion.</a:t>
            </a:r>
          </a:p>
          <a:p>
            <a:pPr rtl="0" fontAlgn="base">
              <a:spcBef>
                <a:spcPts val="0"/>
              </a:spcBef>
              <a:spcAft>
                <a:spcPts val="0"/>
              </a:spcAft>
            </a:pPr>
            <a:r>
              <a:rPr lang="en-US" sz="3200" dirty="0">
                <a:solidFill>
                  <a:srgbClr val="FFC000"/>
                </a:solidFill>
                <a:latin typeface="Times New Roman" panose="02020603050405020304" pitchFamily="18" charset="0"/>
                <a:cs typeface="Times New Roman" panose="02020603050405020304" pitchFamily="18" charset="0"/>
              </a:rPr>
              <a:t>Metal ions lose e- and get smaller.</a:t>
            </a:r>
          </a:p>
          <a:p>
            <a:pPr rtl="0" fontAlgn="base">
              <a:spcBef>
                <a:spcPts val="0"/>
              </a:spcBef>
              <a:spcAft>
                <a:spcPts val="0"/>
              </a:spcAft>
            </a:pPr>
            <a:r>
              <a:rPr lang="en-US" sz="3200" dirty="0">
                <a:solidFill>
                  <a:srgbClr val="FFC000"/>
                </a:solidFill>
                <a:latin typeface="Times New Roman" panose="02020603050405020304" pitchFamily="18" charset="0"/>
                <a:cs typeface="Times New Roman" panose="02020603050405020304" pitchFamily="18" charset="0"/>
              </a:rPr>
              <a:t>		-- Cation</a:t>
            </a:r>
          </a:p>
          <a:p>
            <a:pPr rtl="0" fontAlgn="base">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Non-metal ions gain e- and get bigger.</a:t>
            </a:r>
          </a:p>
          <a:p>
            <a:pPr rtl="0" fontAlgn="base">
              <a:spcBef>
                <a:spcPts val="0"/>
              </a:spcBef>
              <a:spcAft>
                <a:spcPts val="0"/>
              </a:spcAft>
            </a:pPr>
            <a:r>
              <a:rPr lang="en-US" sz="3200" dirty="0">
                <a:solidFill>
                  <a:srgbClr val="FFC000"/>
                </a:solidFill>
                <a:latin typeface="Times New Roman" panose="02020603050405020304" pitchFamily="18" charset="0"/>
                <a:cs typeface="Times New Roman" panose="02020603050405020304" pitchFamily="18" charset="0"/>
              </a:rPr>
              <a:t>		-- Anion</a:t>
            </a:r>
            <a:endParaRPr lang="en-US" sz="3200" b="0" i="0" u="none" strike="noStrike" dirty="0">
              <a:solidFill>
                <a:srgbClr val="FFC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11266" name="Picture 2" descr="Periodic Trends in Ionic Radii - Chemistry LibreTexts">
            <a:extLst>
              <a:ext uri="{FF2B5EF4-FFF2-40B4-BE49-F238E27FC236}">
                <a16:creationId xmlns:a16="http://schemas.microsoft.com/office/drawing/2014/main" id="{1426C2AA-F596-D9A3-C190-5C054A446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8839200" cy="4429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577D43-1894-F1C3-7D2F-BECAE48FF4D8}"/>
              </a:ext>
            </a:extLst>
          </p:cNvPr>
          <p:cNvSpPr txBox="1"/>
          <p:nvPr/>
        </p:nvSpPr>
        <p:spPr>
          <a:xfrm>
            <a:off x="3700247" y="1014427"/>
            <a:ext cx="4791505" cy="584775"/>
          </a:xfrm>
          <a:prstGeom prst="rect">
            <a:avLst/>
          </a:prstGeom>
          <a:noFill/>
        </p:spPr>
        <p:txBody>
          <a:bodyPr wrap="none" rtlCol="0">
            <a:spAutoFit/>
          </a:bodyPr>
          <a:lstStyle/>
          <a:p>
            <a:r>
              <a:rPr lang="en-US" sz="3200" dirty="0">
                <a:solidFill>
                  <a:srgbClr val="FFC000"/>
                </a:solidFill>
                <a:latin typeface="Times New Roman" panose="02020603050405020304" pitchFamily="18" charset="0"/>
                <a:cs typeface="Times New Roman" panose="02020603050405020304" pitchFamily="18" charset="0"/>
              </a:rPr>
              <a:t>Ionic Radii vs Atomic Radii</a:t>
            </a:r>
          </a:p>
        </p:txBody>
      </p:sp>
    </p:spTree>
    <p:extLst>
      <p:ext uri="{BB962C8B-B14F-4D97-AF65-F5344CB8AC3E}">
        <p14:creationId xmlns:p14="http://schemas.microsoft.com/office/powerpoint/2010/main" val="1780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D1112C-8D3A-2649-2990-14A246456A18}"/>
              </a:ext>
            </a:extLst>
          </p:cNvPr>
          <p:cNvSpPr txBox="1"/>
          <p:nvPr/>
        </p:nvSpPr>
        <p:spPr>
          <a:xfrm>
            <a:off x="706582" y="1308940"/>
            <a:ext cx="10778836" cy="4524315"/>
          </a:xfrm>
          <a:prstGeom prst="rect">
            <a:avLst/>
          </a:prstGeom>
          <a:noFill/>
        </p:spPr>
        <p:txBody>
          <a:bodyPr wrap="square">
            <a:spAutoFit/>
          </a:bodyPr>
          <a:lstStyle/>
          <a:p>
            <a:pPr rtl="0">
              <a:spcBef>
                <a:spcPts val="0"/>
              </a:spcBef>
              <a:spcAft>
                <a:spcPts val="0"/>
              </a:spcAft>
            </a:pPr>
            <a:r>
              <a:rPr lang="en-US" sz="3200" b="0" i="0" u="none" strike="noStrike" dirty="0">
                <a:solidFill>
                  <a:schemeClr val="accent6"/>
                </a:solidFill>
                <a:effectLst/>
                <a:latin typeface="Times New Roman" panose="02020603050405020304" pitchFamily="18" charset="0"/>
                <a:cs typeface="Times New Roman" panose="02020603050405020304" pitchFamily="18" charset="0"/>
              </a:rPr>
              <a:t>Let’s start by mentioning two scientists credited with developing the periodic table.</a:t>
            </a:r>
            <a:br>
              <a:rPr lang="en-US" sz="3200" b="0" i="0" u="none" strike="noStrike" dirty="0">
                <a:solidFill>
                  <a:schemeClr val="accent6"/>
                </a:solidFill>
                <a:effectLst/>
                <a:latin typeface="Times New Roman" panose="02020603050405020304" pitchFamily="18" charset="0"/>
                <a:cs typeface="Times New Roman" panose="02020603050405020304" pitchFamily="18" charset="0"/>
              </a:rPr>
            </a:br>
            <a:br>
              <a:rPr lang="en-US" sz="3200" b="0" i="0" u="none" strike="noStrike" dirty="0">
                <a:solidFill>
                  <a:schemeClr val="accent6"/>
                </a:solidFill>
                <a:effectLst/>
                <a:latin typeface="Times New Roman" panose="02020603050405020304" pitchFamily="18" charset="0"/>
                <a:cs typeface="Times New Roman" panose="02020603050405020304" pitchFamily="18" charset="0"/>
              </a:rPr>
            </a:br>
            <a:r>
              <a:rPr lang="en-US" sz="3200" b="1" i="0" u="none" strike="noStrike" dirty="0">
                <a:solidFill>
                  <a:schemeClr val="accent6"/>
                </a:solidFill>
                <a:effectLst/>
                <a:latin typeface="Times New Roman" panose="02020603050405020304" pitchFamily="18" charset="0"/>
                <a:cs typeface="Times New Roman" panose="02020603050405020304" pitchFamily="18" charset="0"/>
              </a:rPr>
              <a:t>Dmitri Mendeleev </a:t>
            </a:r>
            <a:r>
              <a:rPr lang="en-US" sz="3200" b="0" i="0" u="none" strike="noStrike" dirty="0">
                <a:solidFill>
                  <a:schemeClr val="accent6"/>
                </a:solidFill>
                <a:effectLst/>
                <a:latin typeface="Times New Roman" panose="02020603050405020304" pitchFamily="18" charset="0"/>
                <a:cs typeface="Times New Roman" panose="02020603050405020304" pitchFamily="18" charset="0"/>
              </a:rPr>
              <a:t>first organized the known elements in order of increasing atomic mass such that elements with similar chemical properties were located in columns together (called </a:t>
            </a:r>
            <a:r>
              <a:rPr lang="en-US" sz="3200" b="1" i="0" u="none" strike="noStrike" dirty="0">
                <a:solidFill>
                  <a:schemeClr val="accent6"/>
                </a:solidFill>
                <a:effectLst/>
                <a:latin typeface="Times New Roman" panose="02020603050405020304" pitchFamily="18" charset="0"/>
                <a:cs typeface="Times New Roman" panose="02020603050405020304" pitchFamily="18" charset="0"/>
              </a:rPr>
              <a:t>GROUPS</a:t>
            </a:r>
            <a:r>
              <a:rPr lang="en-US" sz="3200" b="0" i="0" u="none" strike="noStrike" dirty="0">
                <a:solidFill>
                  <a:schemeClr val="accent6"/>
                </a:solidFill>
                <a:effectLst/>
                <a:latin typeface="Times New Roman" panose="02020603050405020304" pitchFamily="18" charset="0"/>
                <a:cs typeface="Times New Roman" panose="02020603050405020304" pitchFamily="18" charset="0"/>
              </a:rPr>
              <a:t> or </a:t>
            </a:r>
            <a:r>
              <a:rPr lang="en-US" sz="3200" b="1" i="0" u="none" strike="noStrike" dirty="0">
                <a:solidFill>
                  <a:schemeClr val="accent6"/>
                </a:solidFill>
                <a:effectLst/>
                <a:latin typeface="Times New Roman" panose="02020603050405020304" pitchFamily="18" charset="0"/>
                <a:cs typeface="Times New Roman" panose="02020603050405020304" pitchFamily="18" charset="0"/>
              </a:rPr>
              <a:t>FAMILIES</a:t>
            </a:r>
            <a:r>
              <a:rPr lang="en-US" sz="3200" b="0" i="0" u="none" strike="noStrike" dirty="0">
                <a:solidFill>
                  <a:schemeClr val="accent6"/>
                </a:solidFill>
                <a:effectLst/>
                <a:latin typeface="Times New Roman" panose="02020603050405020304" pitchFamily="18" charset="0"/>
                <a:cs typeface="Times New Roman" panose="02020603050405020304" pitchFamily="18" charset="0"/>
              </a:rPr>
              <a:t>).</a:t>
            </a:r>
            <a:endParaRPr lang="en-US" sz="3200" b="0" dirty="0">
              <a:solidFill>
                <a:schemeClr val="accent6"/>
              </a:solidFill>
              <a:effectLst/>
              <a:latin typeface="Times New Roman" panose="02020603050405020304" pitchFamily="18" charset="0"/>
              <a:cs typeface="Times New Roman" panose="02020603050405020304" pitchFamily="18" charset="0"/>
            </a:endParaRPr>
          </a:p>
          <a:p>
            <a:br>
              <a:rPr lang="en-US" sz="3200" dirty="0">
                <a:solidFill>
                  <a:schemeClr val="accent6"/>
                </a:solidFill>
                <a:latin typeface="Times New Roman" panose="02020603050405020304" pitchFamily="18" charset="0"/>
                <a:cs typeface="Times New Roman" panose="02020603050405020304" pitchFamily="18" charset="0"/>
              </a:rPr>
            </a:br>
            <a:endParaRPr lang="en-US" sz="3200" dirty="0">
              <a:solidFill>
                <a:schemeClr val="accent6"/>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AAF2EBD-E86A-3865-BC8F-F3E949896786}"/>
              </a:ext>
            </a:extLst>
          </p:cNvPr>
          <p:cNvSpPr txBox="1"/>
          <p:nvPr/>
        </p:nvSpPr>
        <p:spPr>
          <a:xfrm>
            <a:off x="3048000" y="0"/>
            <a:ext cx="6096000" cy="1477328"/>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br>
              <a:rPr lang="en-US" sz="4500" b="0" i="0" u="none" strike="noStrike" dirty="0">
                <a:solidFill>
                  <a:schemeClr val="accent6"/>
                </a:solidFill>
                <a:effectLst/>
                <a:latin typeface="Times New Roman" panose="02020603050405020304" pitchFamily="18" charset="0"/>
                <a:cs typeface="Times New Roman" panose="02020603050405020304" pitchFamily="18" charset="0"/>
              </a:rPr>
            </a:br>
            <a:r>
              <a:rPr lang="en-US" sz="4500" b="0" i="0" u="none" strike="noStrike" dirty="0">
                <a:solidFill>
                  <a:schemeClr val="accent6"/>
                </a:solidFill>
                <a:effectLst/>
                <a:latin typeface="Times New Roman" panose="02020603050405020304" pitchFamily="18" charset="0"/>
                <a:cs typeface="Times New Roman" panose="02020603050405020304" pitchFamily="18" charset="0"/>
              </a:rPr>
              <a:t>Unit 2</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97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13CFE87-C385-E047-8E54-7B29B3A2F5A9}"/>
              </a:ext>
            </a:extLst>
          </p:cNvPr>
          <p:cNvSpPr txBox="1"/>
          <p:nvPr/>
        </p:nvSpPr>
        <p:spPr>
          <a:xfrm>
            <a:off x="1057275" y="1028700"/>
            <a:ext cx="2920992"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#3 Ionic Radius</a:t>
            </a:r>
          </a:p>
        </p:txBody>
      </p:sp>
      <p:pic>
        <p:nvPicPr>
          <p:cNvPr id="4" name="Picture 2">
            <a:extLst>
              <a:ext uri="{FF2B5EF4-FFF2-40B4-BE49-F238E27FC236}">
                <a16:creationId xmlns:a16="http://schemas.microsoft.com/office/drawing/2014/main" id="{7640F1D5-977F-06B3-D9B6-6050CB3D7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49" y="1727775"/>
            <a:ext cx="5243513" cy="49019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CFDD92-17D7-5DD7-17AF-1D9480600E6D}"/>
              </a:ext>
            </a:extLst>
          </p:cNvPr>
          <p:cNvSpPr txBox="1"/>
          <p:nvPr/>
        </p:nvSpPr>
        <p:spPr>
          <a:xfrm>
            <a:off x="261938" y="1613475"/>
            <a:ext cx="5915025" cy="5663089"/>
          </a:xfrm>
          <a:prstGeom prst="rect">
            <a:avLst/>
          </a:prstGeom>
          <a:noFill/>
        </p:spPr>
        <p:txBody>
          <a:bodyPr wrap="square">
            <a:spAutoFit/>
          </a:bodyPr>
          <a:lstStyle/>
          <a:p>
            <a:pPr rtl="0" fontAlgn="base">
              <a:spcBef>
                <a:spcPts val="0"/>
              </a:spcBef>
              <a:spcAft>
                <a:spcPts val="0"/>
              </a:spcAft>
            </a:pPr>
            <a:r>
              <a:rPr lang="en-US" sz="3200" b="1" dirty="0">
                <a:solidFill>
                  <a:srgbClr val="FFC000"/>
                </a:solidFill>
                <a:latin typeface="Times New Roman" panose="02020603050405020304" pitchFamily="18" charset="0"/>
                <a:cs typeface="Times New Roman" panose="02020603050405020304" pitchFamily="18" charset="0"/>
              </a:rPr>
              <a:t>I</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ncreases</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as you go </a:t>
            </a:r>
            <a:r>
              <a:rPr lang="en-US" sz="3200" b="0" i="0" strike="noStrike" dirty="0">
                <a:solidFill>
                  <a:srgbClr val="FFC000"/>
                </a:solidFill>
                <a:effectLst/>
                <a:latin typeface="Times New Roman" panose="02020603050405020304" pitchFamily="18" charset="0"/>
                <a:cs typeface="Times New Roman" panose="02020603050405020304" pitchFamily="18" charset="0"/>
              </a:rPr>
              <a:t>down a group</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a:t>
            </a:r>
          </a:p>
          <a:p>
            <a:pPr rtl="0" fontAlgn="base">
              <a:spcBef>
                <a:spcPts val="640"/>
              </a:spcBef>
              <a:spcAft>
                <a:spcPts val="0"/>
              </a:spcAft>
            </a:pPr>
            <a:br>
              <a:rPr lang="en-US" sz="3200" b="0" dirty="0">
                <a:solidFill>
                  <a:srgbClr val="FFC000"/>
                </a:solidFill>
                <a:effectLst/>
                <a:latin typeface="Times New Roman" panose="02020603050405020304" pitchFamily="18" charset="0"/>
                <a:cs typeface="Times New Roman" panose="02020603050405020304" pitchFamily="18" charset="0"/>
              </a:rPr>
            </a:br>
            <a:r>
              <a:rPr lang="en-US" sz="3200" b="0" i="0" u="none" strike="noStrike" dirty="0">
                <a:solidFill>
                  <a:srgbClr val="FFC000"/>
                </a:solidFill>
                <a:effectLst/>
                <a:latin typeface="Times New Roman" panose="02020603050405020304" pitchFamily="18" charset="0"/>
                <a:cs typeface="Times New Roman" panose="02020603050405020304" pitchFamily="18" charset="0"/>
              </a:rPr>
              <a:t>Why? </a:t>
            </a:r>
          </a:p>
          <a:p>
            <a:pPr rtl="0" fontAlgn="base">
              <a:spcBef>
                <a:spcPts val="64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Higher e- orbitals are being filled as we move down a group. These are farther from the nucleus, so there is increased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electron shielding</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caused by electrons in lower orbitals.</a:t>
            </a:r>
          </a:p>
          <a:p>
            <a:br>
              <a:rPr lang="en-US" sz="3200" b="0" dirty="0">
                <a:solidFill>
                  <a:srgbClr val="FFC000"/>
                </a:solidFill>
                <a:effectLst/>
                <a:latin typeface="Times New Roman" panose="02020603050405020304" pitchFamily="18" charset="0"/>
                <a:cs typeface="Times New Roman" panose="02020603050405020304" pitchFamily="18" charset="0"/>
              </a:rPr>
            </a:b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0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A408CE2-D172-13A6-EDED-D2A7B3759687}"/>
              </a:ext>
            </a:extLst>
          </p:cNvPr>
          <p:cNvSpPr txBox="1"/>
          <p:nvPr/>
        </p:nvSpPr>
        <p:spPr>
          <a:xfrm>
            <a:off x="1057275" y="1028700"/>
            <a:ext cx="2920992"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#3 Ionic Radius</a:t>
            </a:r>
          </a:p>
        </p:txBody>
      </p:sp>
      <p:pic>
        <p:nvPicPr>
          <p:cNvPr id="4" name="Picture 2">
            <a:extLst>
              <a:ext uri="{FF2B5EF4-FFF2-40B4-BE49-F238E27FC236}">
                <a16:creationId xmlns:a16="http://schemas.microsoft.com/office/drawing/2014/main" id="{B2BDFBD4-70BA-DA41-DE67-A4040B088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49" y="1727775"/>
            <a:ext cx="5243513" cy="49019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324127-2322-6FBE-8380-2BD21E5F866A}"/>
              </a:ext>
            </a:extLst>
          </p:cNvPr>
          <p:cNvSpPr txBox="1"/>
          <p:nvPr/>
        </p:nvSpPr>
        <p:spPr>
          <a:xfrm>
            <a:off x="261938" y="1613475"/>
            <a:ext cx="6093618" cy="5740033"/>
          </a:xfrm>
          <a:prstGeom prst="rect">
            <a:avLst/>
          </a:prstGeom>
          <a:noFill/>
        </p:spPr>
        <p:txBody>
          <a:bodyPr wrap="square">
            <a:spAutoFit/>
          </a:bodyPr>
          <a:lstStyle/>
          <a:p>
            <a:pPr rtl="0" fontAlgn="base">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As you go left to right across a period,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cation radius decreases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&amp;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anion radius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also</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 decreases</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a:t>
            </a:r>
            <a:endParaRPr lang="en-US" sz="3200" b="1" i="0" u="none" strike="noStrike" dirty="0">
              <a:solidFill>
                <a:srgbClr val="FFC000"/>
              </a:solidFill>
              <a:effectLst/>
              <a:latin typeface="Times New Roman" panose="02020603050405020304" pitchFamily="18" charset="0"/>
              <a:cs typeface="Times New Roman" panose="02020603050405020304" pitchFamily="18" charset="0"/>
            </a:endParaRPr>
          </a:p>
          <a:p>
            <a:pPr indent="-342900" rtl="0">
              <a:spcBef>
                <a:spcPts val="64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Why? </a:t>
            </a:r>
          </a:p>
          <a:p>
            <a:pPr indent="-342900" rtl="0">
              <a:spcBef>
                <a:spcPts val="64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As you move L to R, the # of p</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increases, pulling the e</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closer to the nucleus. </a:t>
            </a:r>
            <a:endParaRPr lang="en-US" sz="3200" b="0" dirty="0">
              <a:solidFill>
                <a:srgbClr val="FFC000"/>
              </a:solidFill>
              <a:effectLst/>
              <a:latin typeface="Times New Roman" panose="02020603050405020304" pitchFamily="18" charset="0"/>
              <a:cs typeface="Times New Roman" panose="02020603050405020304" pitchFamily="18" charset="0"/>
            </a:endParaRPr>
          </a:p>
          <a:p>
            <a:pPr indent="-342900" rtl="0">
              <a:spcBef>
                <a:spcPts val="56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The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anions</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are larger than the cations because of more e- repulsion.</a:t>
            </a:r>
            <a:br>
              <a:rPr lang="en-US" sz="3200" dirty="0">
                <a:solidFill>
                  <a:srgbClr val="FFC000"/>
                </a:solidFill>
                <a:latin typeface="Times New Roman" panose="02020603050405020304" pitchFamily="18" charset="0"/>
                <a:cs typeface="Times New Roman" panose="02020603050405020304" pitchFamily="18" charset="0"/>
              </a:rPr>
            </a:b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77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565F363-F293-E408-A1BB-0B3013A3F344}"/>
              </a:ext>
            </a:extLst>
          </p:cNvPr>
          <p:cNvSpPr txBox="1"/>
          <p:nvPr/>
        </p:nvSpPr>
        <p:spPr>
          <a:xfrm>
            <a:off x="1057275" y="1028700"/>
            <a:ext cx="3699026"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#4 Electronegativity</a:t>
            </a:r>
          </a:p>
        </p:txBody>
      </p:sp>
      <p:sp>
        <p:nvSpPr>
          <p:cNvPr id="5" name="TextBox 4">
            <a:extLst>
              <a:ext uri="{FF2B5EF4-FFF2-40B4-BE49-F238E27FC236}">
                <a16:creationId xmlns:a16="http://schemas.microsoft.com/office/drawing/2014/main" id="{BEF2BFDD-D8AF-1192-2A32-1EE4B9B71F07}"/>
              </a:ext>
            </a:extLst>
          </p:cNvPr>
          <p:cNvSpPr txBox="1"/>
          <p:nvPr/>
        </p:nvSpPr>
        <p:spPr>
          <a:xfrm>
            <a:off x="7928146" y="1613475"/>
            <a:ext cx="3093661" cy="3046988"/>
          </a:xfrm>
          <a:prstGeom prst="rect">
            <a:avLst/>
          </a:prstGeom>
          <a:noFill/>
        </p:spPr>
        <p:txBody>
          <a:bodyPr wrap="square">
            <a:spAutoFit/>
          </a:bodyPr>
          <a:lstStyle/>
          <a:p>
            <a:r>
              <a:rPr lang="en-US" sz="3200" dirty="0">
                <a:solidFill>
                  <a:srgbClr val="FFC000"/>
                </a:solidFill>
                <a:latin typeface="Times New Roman" panose="02020603050405020304" pitchFamily="18" charset="0"/>
                <a:cs typeface="Times New Roman" panose="02020603050405020304" pitchFamily="18" charset="0"/>
              </a:rPr>
              <a:t>T</a:t>
            </a:r>
            <a:r>
              <a:rPr lang="en-US" sz="3200" i="0" u="none" strike="noStrike" dirty="0">
                <a:solidFill>
                  <a:srgbClr val="FFC000"/>
                </a:solidFill>
                <a:effectLst/>
                <a:latin typeface="Times New Roman" panose="02020603050405020304" pitchFamily="18" charset="0"/>
                <a:cs typeface="Times New Roman" panose="02020603050405020304" pitchFamily="18" charset="0"/>
              </a:rPr>
              <a:t>he ability of an atom </a:t>
            </a:r>
          </a:p>
          <a:p>
            <a:r>
              <a:rPr lang="en-US" sz="3200" i="0" u="none" strike="noStrike" dirty="0">
                <a:solidFill>
                  <a:srgbClr val="FFC000"/>
                </a:solidFill>
                <a:effectLst/>
                <a:latin typeface="Times New Roman" panose="02020603050405020304" pitchFamily="18" charset="0"/>
                <a:cs typeface="Times New Roman" panose="02020603050405020304" pitchFamily="18" charset="0"/>
              </a:rPr>
              <a:t>to attract shared </a:t>
            </a:r>
          </a:p>
          <a:p>
            <a:r>
              <a:rPr lang="en-US" sz="3200" i="0" u="none" strike="noStrike" dirty="0">
                <a:solidFill>
                  <a:srgbClr val="FFC000"/>
                </a:solidFill>
                <a:effectLst/>
                <a:latin typeface="Times New Roman" panose="02020603050405020304" pitchFamily="18" charset="0"/>
                <a:cs typeface="Times New Roman" panose="02020603050405020304" pitchFamily="18" charset="0"/>
              </a:rPr>
              <a:t>electrons in a chemical </a:t>
            </a:r>
          </a:p>
          <a:p>
            <a:r>
              <a:rPr lang="en-US" sz="3200" i="0" u="none" strike="noStrike" dirty="0">
                <a:solidFill>
                  <a:srgbClr val="FFC000"/>
                </a:solidFill>
                <a:effectLst/>
                <a:latin typeface="Times New Roman" panose="02020603050405020304" pitchFamily="18" charset="0"/>
                <a:cs typeface="Times New Roman" panose="02020603050405020304" pitchFamily="18" charset="0"/>
              </a:rPr>
              <a:t>bond.</a:t>
            </a:r>
            <a:endParaRPr lang="en-US" sz="3200" dirty="0">
              <a:solidFill>
                <a:srgbClr val="FFC000"/>
              </a:solidFill>
              <a:latin typeface="Times New Roman" panose="02020603050405020304" pitchFamily="18" charset="0"/>
              <a:cs typeface="Times New Roman" panose="02020603050405020304" pitchFamily="18" charset="0"/>
            </a:endParaRPr>
          </a:p>
        </p:txBody>
      </p:sp>
      <p:pic>
        <p:nvPicPr>
          <p:cNvPr id="24578" name="Picture 2">
            <a:extLst>
              <a:ext uri="{FF2B5EF4-FFF2-40B4-BE49-F238E27FC236}">
                <a16:creationId xmlns:a16="http://schemas.microsoft.com/office/drawing/2014/main" id="{FA99B5C1-D7A3-50B8-1400-25446FE62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93" y="1613475"/>
            <a:ext cx="5849788" cy="478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69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565F363-F293-E408-A1BB-0B3013A3F344}"/>
              </a:ext>
            </a:extLst>
          </p:cNvPr>
          <p:cNvSpPr txBox="1"/>
          <p:nvPr/>
        </p:nvSpPr>
        <p:spPr>
          <a:xfrm>
            <a:off x="1057275" y="1028700"/>
            <a:ext cx="3699026"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#4 Electronegativity</a:t>
            </a:r>
          </a:p>
        </p:txBody>
      </p:sp>
      <p:pic>
        <p:nvPicPr>
          <p:cNvPr id="24578" name="Picture 2">
            <a:extLst>
              <a:ext uri="{FF2B5EF4-FFF2-40B4-BE49-F238E27FC236}">
                <a16:creationId xmlns:a16="http://schemas.microsoft.com/office/drawing/2014/main" id="{FA99B5C1-D7A3-50B8-1400-25446FE62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7787"/>
            <a:ext cx="5849788" cy="4787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2433C5-7D9A-88BE-DBA1-9190182EF25A}"/>
              </a:ext>
            </a:extLst>
          </p:cNvPr>
          <p:cNvSpPr txBox="1"/>
          <p:nvPr/>
        </p:nvSpPr>
        <p:spPr>
          <a:xfrm>
            <a:off x="246212" y="1613475"/>
            <a:ext cx="6093618" cy="4185761"/>
          </a:xfrm>
          <a:prstGeom prst="rect">
            <a:avLst/>
          </a:prstGeom>
          <a:noFill/>
        </p:spPr>
        <p:txBody>
          <a:bodyPr wrap="square">
            <a:spAutoFit/>
          </a:bodyPr>
          <a:lstStyle/>
          <a:p>
            <a:pPr rtl="0" fontAlgn="base">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As you go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down a group</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electronegativity decreases.</a:t>
            </a:r>
          </a:p>
          <a:p>
            <a:pPr indent="-342900" rtl="0">
              <a:spcBef>
                <a:spcPts val="56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Why? </a:t>
            </a:r>
          </a:p>
          <a:p>
            <a:pPr indent="-342900" rtl="0">
              <a:spcBef>
                <a:spcPts val="56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Atomic size is increasing, and so is electron shielding. Thus there is less attraction by the nucleus for shared e</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s when they are farther from the nucleus.</a:t>
            </a: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8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565F363-F293-E408-A1BB-0B3013A3F344}"/>
              </a:ext>
            </a:extLst>
          </p:cNvPr>
          <p:cNvSpPr txBox="1"/>
          <p:nvPr/>
        </p:nvSpPr>
        <p:spPr>
          <a:xfrm>
            <a:off x="1057275" y="1028700"/>
            <a:ext cx="3699026"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#4 Electronegativity</a:t>
            </a:r>
          </a:p>
        </p:txBody>
      </p:sp>
      <p:pic>
        <p:nvPicPr>
          <p:cNvPr id="24578" name="Picture 2">
            <a:extLst>
              <a:ext uri="{FF2B5EF4-FFF2-40B4-BE49-F238E27FC236}">
                <a16:creationId xmlns:a16="http://schemas.microsoft.com/office/drawing/2014/main" id="{FA99B5C1-D7A3-50B8-1400-25446FE62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7787"/>
            <a:ext cx="5849788" cy="4787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2433C5-7D9A-88BE-DBA1-9190182EF25A}"/>
              </a:ext>
            </a:extLst>
          </p:cNvPr>
          <p:cNvSpPr txBox="1"/>
          <p:nvPr/>
        </p:nvSpPr>
        <p:spPr>
          <a:xfrm>
            <a:off x="246212" y="1613475"/>
            <a:ext cx="6093618" cy="5170646"/>
          </a:xfrm>
          <a:prstGeom prst="rect">
            <a:avLst/>
          </a:prstGeom>
          <a:noFill/>
        </p:spPr>
        <p:txBody>
          <a:bodyPr wrap="square">
            <a:spAutoFit/>
          </a:bodyPr>
          <a:lstStyle/>
          <a:p>
            <a:pPr rtl="0" fontAlgn="base">
              <a:spcBef>
                <a:spcPts val="56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As you go left to right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across a period</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electronegativity increases.</a:t>
            </a:r>
          </a:p>
          <a:p>
            <a:pPr indent="-342900" rtl="0">
              <a:spcBef>
                <a:spcPts val="56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Why? </a:t>
            </a:r>
          </a:p>
          <a:p>
            <a:pPr indent="-342900" rtl="0">
              <a:spcBef>
                <a:spcPts val="56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Atomic size is decreasing and nuclear charge is increasing. Thus there’s greater nuclear attraction for the shared e</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s.</a:t>
            </a:r>
            <a:endParaRPr lang="en-US" sz="3200" b="0" dirty="0">
              <a:solidFill>
                <a:srgbClr val="FFC000"/>
              </a:solidFill>
              <a:effectLst/>
              <a:latin typeface="Times New Roman" panose="02020603050405020304" pitchFamily="18" charset="0"/>
              <a:cs typeface="Times New Roman" panose="02020603050405020304" pitchFamily="18" charset="0"/>
            </a:endParaRPr>
          </a:p>
          <a:p>
            <a:br>
              <a:rPr lang="en-US" sz="3200" dirty="0">
                <a:solidFill>
                  <a:srgbClr val="FFC000"/>
                </a:solidFill>
                <a:latin typeface="Times New Roman" panose="02020603050405020304" pitchFamily="18" charset="0"/>
                <a:cs typeface="Times New Roman" panose="02020603050405020304" pitchFamily="18" charset="0"/>
              </a:rPr>
            </a:b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63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96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D1112C-8D3A-2649-2990-14A246456A18}"/>
              </a:ext>
            </a:extLst>
          </p:cNvPr>
          <p:cNvSpPr txBox="1"/>
          <p:nvPr/>
        </p:nvSpPr>
        <p:spPr>
          <a:xfrm>
            <a:off x="1322522" y="1629298"/>
            <a:ext cx="5486400" cy="4031873"/>
          </a:xfrm>
          <a:prstGeom prst="rect">
            <a:avLst/>
          </a:prstGeom>
          <a:noFill/>
        </p:spPr>
        <p:txBody>
          <a:bodyPr wrap="square">
            <a:spAutoFit/>
          </a:bodyPr>
          <a:lstStyle/>
          <a:p>
            <a:pPr algn="ctr" rtl="0">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Mendeleev’s table had a problem. When placed strictly in order of atomic mass, a few elements did share similar properties with others in their group. Over 40 years later,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Charles Moseley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found a solution to this problem. </a:t>
            </a:r>
            <a:endParaRPr lang="en-US" sz="3200"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AAF2EBD-E86A-3865-BC8F-F3E949896786}"/>
              </a:ext>
            </a:extLst>
          </p:cNvPr>
          <p:cNvSpPr txBox="1"/>
          <p:nvPr/>
        </p:nvSpPr>
        <p:spPr>
          <a:xfrm>
            <a:off x="3048000" y="107629"/>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2058" name="Picture 10" descr="Dmitri Mendeleev | Biography, Periodic Table, &amp; Facts | Britannica">
            <a:extLst>
              <a:ext uri="{FF2B5EF4-FFF2-40B4-BE49-F238E27FC236}">
                <a16:creationId xmlns:a16="http://schemas.microsoft.com/office/drawing/2014/main" id="{749323C0-016D-4BFD-18B4-E7E8C2821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865" y="1309673"/>
            <a:ext cx="3497480" cy="423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4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C1D641-C22D-0370-118E-0EAEF564D418}"/>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rgbClr val="FFC000"/>
                </a:solidFill>
                <a:effectLst/>
                <a:latin typeface="Times New Roman" panose="02020603050405020304" pitchFamily="18" charset="0"/>
                <a:cs typeface="Times New Roman" panose="02020603050405020304" pitchFamily="18" charset="0"/>
              </a:rPr>
              <a:t>Periodic Trends</a:t>
            </a:r>
            <a:endParaRPr lang="en-US" sz="4500" b="0" dirty="0">
              <a:solidFill>
                <a:srgbClr val="FFC000"/>
              </a:solidFill>
              <a:effectLst/>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CA224733-7F9B-6A0B-D89C-38F2DF13F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27" y="1477328"/>
            <a:ext cx="3920837" cy="43358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97D29E-5E5D-7F7F-F418-32DC5A58E68D}"/>
              </a:ext>
            </a:extLst>
          </p:cNvPr>
          <p:cNvSpPr txBox="1"/>
          <p:nvPr/>
        </p:nvSpPr>
        <p:spPr>
          <a:xfrm>
            <a:off x="720436" y="1144949"/>
            <a:ext cx="6096000" cy="4031873"/>
          </a:xfrm>
          <a:prstGeom prst="rect">
            <a:avLst/>
          </a:prstGeom>
          <a:noFill/>
        </p:spPr>
        <p:txBody>
          <a:bodyPr wrap="square">
            <a:spAutoFit/>
          </a:bodyPr>
          <a:lstStyle/>
          <a:p>
            <a:pPr algn="ctr" rtl="0">
              <a:spcBef>
                <a:spcPts val="0"/>
              </a:spcBef>
              <a:spcAft>
                <a:spcPts val="0"/>
              </a:spcAft>
            </a:pPr>
            <a:br>
              <a:rPr lang="en-US" sz="3200" b="0" i="0" u="none" strike="noStrike" dirty="0">
                <a:solidFill>
                  <a:srgbClr val="FFC000"/>
                </a:solidFill>
                <a:effectLst/>
                <a:latin typeface="Times New Roman" panose="02020603050405020304" pitchFamily="18" charset="0"/>
                <a:cs typeface="Times New Roman" panose="02020603050405020304" pitchFamily="18" charset="0"/>
              </a:rPr>
            </a:br>
            <a:r>
              <a:rPr lang="en-US" sz="3200" b="1" i="0" u="none" strike="noStrike" dirty="0">
                <a:solidFill>
                  <a:srgbClr val="FFC000"/>
                </a:solidFill>
                <a:effectLst/>
                <a:latin typeface="Times New Roman" panose="02020603050405020304" pitchFamily="18" charset="0"/>
                <a:cs typeface="Times New Roman" panose="02020603050405020304" pitchFamily="18" charset="0"/>
              </a:rPr>
              <a:t>Moseley,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while</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working with Ernest Rutherford, found that elements fit into reliable patterns when arranged by increasing nuclear charge (# of protons). This is the basis for the modern periodic table.</a:t>
            </a: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59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9F4713-9FCF-AD9D-157F-DAD115CEC4C8}"/>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rgbClr val="FFC000"/>
                </a:solidFill>
                <a:effectLst/>
                <a:latin typeface="Times New Roman" panose="02020603050405020304" pitchFamily="18" charset="0"/>
                <a:cs typeface="Times New Roman" panose="02020603050405020304" pitchFamily="18" charset="0"/>
              </a:rPr>
              <a:t>Periodic Trends</a:t>
            </a:r>
            <a:endParaRPr lang="en-US" sz="4500" b="0" dirty="0">
              <a:solidFill>
                <a:srgbClr val="FFC000"/>
              </a:solidFill>
              <a:effectLst/>
              <a:latin typeface="Times New Roman" panose="02020603050405020304" pitchFamily="18" charset="0"/>
              <a:cs typeface="Times New Roman" panose="02020603050405020304" pitchFamily="18" charset="0"/>
            </a:endParaRPr>
          </a:p>
        </p:txBody>
      </p:sp>
      <p:pic>
        <p:nvPicPr>
          <p:cNvPr id="3" name="Picture 4">
            <a:extLst>
              <a:ext uri="{FF2B5EF4-FFF2-40B4-BE49-F238E27FC236}">
                <a16:creationId xmlns:a16="http://schemas.microsoft.com/office/drawing/2014/main" id="{1ABB0237-36B3-56C1-9B35-B910E044D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27" y="1477328"/>
            <a:ext cx="3920837" cy="4335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9D9039-4F2E-12E6-4285-27AABA6DBA9F}"/>
              </a:ext>
            </a:extLst>
          </p:cNvPr>
          <p:cNvSpPr txBox="1"/>
          <p:nvPr/>
        </p:nvSpPr>
        <p:spPr>
          <a:xfrm>
            <a:off x="872836" y="998355"/>
            <a:ext cx="6096000" cy="5293757"/>
          </a:xfrm>
          <a:prstGeom prst="rect">
            <a:avLst/>
          </a:prstGeom>
          <a:noFill/>
        </p:spPr>
        <p:txBody>
          <a:bodyPr wrap="square">
            <a:spAutoFit/>
          </a:bodyPr>
          <a:lstStyle/>
          <a:p>
            <a:pPr algn="ctr" rtl="0">
              <a:spcBef>
                <a:spcPts val="0"/>
              </a:spcBef>
              <a:spcAft>
                <a:spcPts val="0"/>
              </a:spcAft>
            </a:pPr>
            <a:r>
              <a:rPr lang="en-US" b="1" i="0" u="none" strike="noStrike" dirty="0">
                <a:solidFill>
                  <a:srgbClr val="FFC000"/>
                </a:solidFill>
                <a:effectLst/>
                <a:latin typeface="Times New Roman" panose="02020603050405020304" pitchFamily="18" charset="0"/>
                <a:cs typeface="Times New Roman" panose="02020603050405020304" pitchFamily="18" charset="0"/>
              </a:rPr>
              <a:t>(Side Note about Charles Moseley)</a:t>
            </a:r>
            <a:br>
              <a:rPr lang="en-US" sz="3200" b="0" i="0" u="none" strike="noStrike" dirty="0">
                <a:solidFill>
                  <a:srgbClr val="FFC000"/>
                </a:solidFill>
                <a:effectLst/>
                <a:latin typeface="Times New Roman" panose="02020603050405020304" pitchFamily="18" charset="0"/>
                <a:cs typeface="Times New Roman" panose="02020603050405020304" pitchFamily="18" charset="0"/>
              </a:rPr>
            </a:br>
            <a:br>
              <a:rPr lang="en-US" sz="3200" b="0" i="0" u="none" strike="noStrike" dirty="0">
                <a:solidFill>
                  <a:srgbClr val="FFC000"/>
                </a:solidFill>
                <a:effectLst/>
                <a:latin typeface="Times New Roman" panose="02020603050405020304" pitchFamily="18" charset="0"/>
                <a:cs typeface="Times New Roman" panose="02020603050405020304" pitchFamily="18" charset="0"/>
              </a:rPr>
            </a:br>
            <a:r>
              <a:rPr lang="en-US" sz="3200" b="0" i="0" u="none" strike="noStrike" dirty="0">
                <a:solidFill>
                  <a:srgbClr val="FFC000"/>
                </a:solidFill>
                <a:effectLst/>
                <a:latin typeface="Times New Roman" panose="02020603050405020304" pitchFamily="18" charset="0"/>
                <a:cs typeface="Times New Roman" panose="02020603050405020304" pitchFamily="18" charset="0"/>
              </a:rPr>
              <a:t>Moseley left Oxford University to enlist in the Royal Engineers of the British Army when WWI broke out. He was killed during the Battle of Gallipoli in Turkey at the age of 27. Had he lived, who knows how far he might have advanced our understanding of physics and chemistry!</a:t>
            </a:r>
            <a:endParaRPr lang="en-US" sz="3200" b="0" dirty="0">
              <a:solidFill>
                <a:srgbClr val="FFC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01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EAACD-C812-E960-FEC2-D8C834138791}"/>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A3CC5F7-6E2F-86BA-0229-438FD8B4ABAA}"/>
              </a:ext>
            </a:extLst>
          </p:cNvPr>
          <p:cNvSpPr txBox="1"/>
          <p:nvPr/>
        </p:nvSpPr>
        <p:spPr>
          <a:xfrm>
            <a:off x="1413165" y="784830"/>
            <a:ext cx="9545780" cy="1077218"/>
          </a:xfrm>
          <a:prstGeom prst="rect">
            <a:avLst/>
          </a:prstGeom>
          <a:noFill/>
        </p:spPr>
        <p:txBody>
          <a:bodyPr wrap="square">
            <a:spAutoFit/>
          </a:bodyPr>
          <a:lstStyle/>
          <a:p>
            <a:pPr algn="ctr" rtl="0">
              <a:spcBef>
                <a:spcPts val="0"/>
              </a:spcBef>
              <a:spcAft>
                <a:spcPts val="0"/>
              </a:spcAft>
            </a:pPr>
            <a:r>
              <a:rPr lang="en-US" sz="3200" dirty="0">
                <a:solidFill>
                  <a:srgbClr val="FFC000"/>
                </a:solidFill>
                <a:latin typeface="Times New Roman" panose="02020603050405020304" pitchFamily="18" charset="0"/>
                <a:cs typeface="Times New Roman" panose="02020603050405020304" pitchFamily="18" charset="0"/>
              </a:rPr>
              <a:t>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he first trend in the periodic table you need to be able to identify is where metals</a:t>
            </a:r>
            <a:r>
              <a:rPr lang="en-US" sz="3200" dirty="0">
                <a:solidFill>
                  <a:srgbClr val="FFC000"/>
                </a:solidFill>
                <a:latin typeface="Times New Roman" panose="02020603050405020304" pitchFamily="18" charset="0"/>
                <a:cs typeface="Times New Roman" panose="02020603050405020304" pitchFamily="18" charset="0"/>
              </a:rPr>
              <a:t> and</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nonmetals are located.</a:t>
            </a:r>
            <a:endParaRPr lang="en-US" sz="3200" b="0" dirty="0">
              <a:solidFill>
                <a:srgbClr val="FFC000"/>
              </a:solidFill>
              <a:effectLst/>
              <a:latin typeface="Times New Roman" panose="02020603050405020304" pitchFamily="18" charset="0"/>
              <a:cs typeface="Times New Roman" panose="02020603050405020304" pitchFamily="18" charset="0"/>
            </a:endParaRPr>
          </a:p>
        </p:txBody>
      </p:sp>
      <p:pic>
        <p:nvPicPr>
          <p:cNvPr id="5126" name="Picture 6" descr="Periodic Table Of Elements Metals And Non Metals | Decoration For Wedding">
            <a:extLst>
              <a:ext uri="{FF2B5EF4-FFF2-40B4-BE49-F238E27FC236}">
                <a16:creationId xmlns:a16="http://schemas.microsoft.com/office/drawing/2014/main" id="{04788FB8-0DF3-C77E-2D0E-548D5B30E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215" y="1862048"/>
            <a:ext cx="6233680" cy="466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1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1E773-C7BF-67D0-52D9-C915CBD7757C}"/>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312B889-B803-601F-6548-427F6AD2AFB9}"/>
              </a:ext>
            </a:extLst>
          </p:cNvPr>
          <p:cNvSpPr txBox="1"/>
          <p:nvPr/>
        </p:nvSpPr>
        <p:spPr>
          <a:xfrm>
            <a:off x="678872" y="1477990"/>
            <a:ext cx="10834255" cy="3693319"/>
          </a:xfrm>
          <a:prstGeom prst="rect">
            <a:avLst/>
          </a:prstGeom>
          <a:noFill/>
        </p:spPr>
        <p:txBody>
          <a:bodyPr wrap="square">
            <a:spAutoFit/>
          </a:bodyPr>
          <a:lstStyle/>
          <a:p>
            <a:pPr rtl="0">
              <a:spcBef>
                <a:spcPts val="0"/>
              </a:spcBef>
              <a:spcAft>
                <a:spcPts val="0"/>
              </a:spcAft>
            </a:pPr>
            <a:r>
              <a:rPr lang="en-US" sz="3200" i="0" u="none" strike="noStrike" dirty="0">
                <a:solidFill>
                  <a:srgbClr val="FFC000"/>
                </a:solidFill>
                <a:effectLst/>
                <a:latin typeface="Times New Roman" panose="02020603050405020304" pitchFamily="18" charset="0"/>
                <a:cs typeface="Times New Roman" panose="02020603050405020304" pitchFamily="18" charset="0"/>
              </a:rPr>
              <a:t>Elements with similar properties occur at regular intervals when all elements are arranged by increasing atomic number.   </a:t>
            </a:r>
          </a:p>
          <a:p>
            <a:pPr rtl="0">
              <a:spcBef>
                <a:spcPts val="0"/>
              </a:spcBef>
              <a:spcAft>
                <a:spcPts val="0"/>
              </a:spcAft>
            </a:pPr>
            <a:endParaRPr lang="en-US" sz="3200" dirty="0">
              <a:solidFill>
                <a:srgbClr val="FFC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en-US" sz="3200" dirty="0">
              <a:solidFill>
                <a:srgbClr val="FFC000"/>
              </a:solidFill>
              <a:effectLst/>
              <a:latin typeface="Times New Roman" panose="02020603050405020304" pitchFamily="18" charset="0"/>
              <a:cs typeface="Times New Roman" panose="02020603050405020304" pitchFamily="18" charset="0"/>
            </a:endParaRPr>
          </a:p>
          <a:p>
            <a:pPr rtl="0" fontAlgn="base">
              <a:spcBef>
                <a:spcPts val="64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We now know the reason for this periodicity</a:t>
            </a:r>
            <a:endParaRPr lang="en-US" sz="3200" dirty="0">
              <a:solidFill>
                <a:srgbClr val="FFC000"/>
              </a:solidFill>
              <a:latin typeface="Times New Roman" panose="02020603050405020304" pitchFamily="18" charset="0"/>
              <a:cs typeface="Times New Roman" panose="02020603050405020304" pitchFamily="18" charset="0"/>
            </a:endParaRPr>
          </a:p>
          <a:p>
            <a:pPr rtl="0" fontAlgn="base">
              <a:spcBef>
                <a:spcPts val="640"/>
              </a:spcBef>
              <a:spcAft>
                <a:spcPts val="0"/>
              </a:spcAft>
            </a:pPr>
            <a:r>
              <a:rPr lang="en-US" sz="3200" dirty="0">
                <a:solidFill>
                  <a:srgbClr val="FFC000"/>
                </a:solidFill>
                <a:latin typeface="Times New Roman" panose="02020603050405020304" pitchFamily="18" charset="0"/>
                <a:cs typeface="Times New Roman" panose="02020603050405020304" pitchFamily="18" charset="0"/>
              </a:rPr>
              <a:t>---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elements in the same group have similar electron configurations and the same number of valence electrons.</a:t>
            </a:r>
            <a:endParaRPr lang="en-US" sz="3200" b="0" i="0" u="none" strike="noStrike" dirty="0">
              <a:solidFill>
                <a:srgbClr val="FFC0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2DEE29-0AFB-6939-7E68-63F8A5E71DF8}"/>
              </a:ext>
            </a:extLst>
          </p:cNvPr>
          <p:cNvSpPr txBox="1"/>
          <p:nvPr/>
        </p:nvSpPr>
        <p:spPr>
          <a:xfrm>
            <a:off x="678872" y="2493674"/>
            <a:ext cx="3033203"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 Periodic Law</a:t>
            </a:r>
          </a:p>
        </p:txBody>
      </p:sp>
    </p:spTree>
    <p:extLst>
      <p:ext uri="{BB962C8B-B14F-4D97-AF65-F5344CB8AC3E}">
        <p14:creationId xmlns:p14="http://schemas.microsoft.com/office/powerpoint/2010/main" val="1980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6C8982-99AF-37C5-12BD-A2C7094AFEC5}"/>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7310691-8080-E708-91BE-ADE269B14438}"/>
              </a:ext>
            </a:extLst>
          </p:cNvPr>
          <p:cNvSpPr txBox="1"/>
          <p:nvPr/>
        </p:nvSpPr>
        <p:spPr>
          <a:xfrm>
            <a:off x="931069" y="1230198"/>
            <a:ext cx="10329862" cy="3539430"/>
          </a:xfrm>
          <a:prstGeom prst="rect">
            <a:avLst/>
          </a:prstGeom>
          <a:noFill/>
        </p:spPr>
        <p:txBody>
          <a:bodyPr wrap="square">
            <a:spAutoFit/>
          </a:bodyPr>
          <a:lstStyle/>
          <a:p>
            <a:pPr rtl="0">
              <a:spcBef>
                <a:spcPts val="0"/>
              </a:spcBef>
              <a:spcAft>
                <a:spcPts val="0"/>
              </a:spcAft>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Trends are predictable patterns within the elements of the periodic table.</a:t>
            </a:r>
          </a:p>
          <a:p>
            <a:pPr marL="1828800" lvl="3" indent="-457200">
              <a:buFont typeface="Wingdings" panose="05000000000000000000" pitchFamily="2" charset="2"/>
              <a:buChar char="Ø"/>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in the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periods</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(rows) </a:t>
            </a:r>
          </a:p>
          <a:p>
            <a:pPr marL="1828800" lvl="3" indent="-457200">
              <a:buFont typeface="Wingdings" panose="05000000000000000000" pitchFamily="2" charset="2"/>
              <a:buChar char="Ø"/>
            </a:pPr>
            <a:r>
              <a:rPr lang="en-US" sz="3200" b="0" i="0" u="none" strike="noStrike" dirty="0">
                <a:solidFill>
                  <a:srgbClr val="FFC000"/>
                </a:solidFill>
                <a:effectLst/>
                <a:latin typeface="Times New Roman" panose="02020603050405020304" pitchFamily="18" charset="0"/>
                <a:cs typeface="Times New Roman" panose="02020603050405020304" pitchFamily="18" charset="0"/>
              </a:rPr>
              <a:t>and </a:t>
            </a:r>
            <a:r>
              <a:rPr lang="en-US" sz="3200" b="1" i="0" u="none" strike="noStrike" dirty="0">
                <a:solidFill>
                  <a:srgbClr val="FFC000"/>
                </a:solidFill>
                <a:effectLst/>
                <a:latin typeface="Times New Roman" panose="02020603050405020304" pitchFamily="18" charset="0"/>
                <a:cs typeface="Times New Roman" panose="02020603050405020304" pitchFamily="18" charset="0"/>
              </a:rPr>
              <a:t>groups</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(columns)</a:t>
            </a:r>
          </a:p>
          <a:p>
            <a:pPr rtl="0">
              <a:spcBef>
                <a:spcPts val="0"/>
              </a:spcBef>
              <a:spcAft>
                <a:spcPts val="0"/>
              </a:spcAft>
            </a:pPr>
            <a:endParaRPr lang="en-US" sz="3200" dirty="0">
              <a:solidFill>
                <a:srgbClr val="FFC000"/>
              </a:solidFill>
              <a:latin typeface="Times New Roman" panose="02020603050405020304" pitchFamily="18" charset="0"/>
              <a:cs typeface="Times New Roman" panose="02020603050405020304" pitchFamily="18" charset="0"/>
            </a:endParaRPr>
          </a:p>
          <a:p>
            <a:pPr algn="ctr" rtl="0">
              <a:spcBef>
                <a:spcPts val="0"/>
              </a:spcBef>
              <a:spcAft>
                <a:spcPts val="0"/>
              </a:spcAft>
            </a:pPr>
            <a:br>
              <a:rPr lang="en-US" sz="3200" b="0" dirty="0">
                <a:solidFill>
                  <a:srgbClr val="FFC000"/>
                </a:solidFill>
                <a:effectLst/>
                <a:latin typeface="Times New Roman" panose="02020603050405020304" pitchFamily="18" charset="0"/>
                <a:cs typeface="Times New Roman" panose="02020603050405020304" pitchFamily="18" charset="0"/>
              </a:rPr>
            </a:br>
            <a:r>
              <a:rPr lang="en-US" sz="3200" b="1" i="0" u="none" strike="noStrike" dirty="0">
                <a:solidFill>
                  <a:srgbClr val="FFC000"/>
                </a:solidFill>
                <a:effectLst/>
                <a:latin typeface="Times New Roman" panose="02020603050405020304" pitchFamily="18" charset="0"/>
                <a:cs typeface="Times New Roman" panose="02020603050405020304" pitchFamily="18" charset="0"/>
              </a:rPr>
              <a:t>You will learn about 4 important trends.</a:t>
            </a:r>
            <a:endParaRPr lang="en-US" sz="3200" b="0" dirty="0">
              <a:solidFill>
                <a:srgbClr val="FFC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0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A4DA5-7F82-36E5-DB40-E68B99E300EB}"/>
              </a:ext>
            </a:extLst>
          </p:cNvPr>
          <p:cNvSpPr txBox="1"/>
          <p:nvPr/>
        </p:nvSpPr>
        <p:spPr>
          <a:xfrm>
            <a:off x="3048000" y="0"/>
            <a:ext cx="6096000" cy="784830"/>
          </a:xfrm>
          <a:prstGeom prst="rect">
            <a:avLst/>
          </a:prstGeom>
          <a:noFill/>
        </p:spPr>
        <p:txBody>
          <a:bodyPr wrap="square">
            <a:spAutoFit/>
          </a:bodyPr>
          <a:lstStyle/>
          <a:p>
            <a:pPr algn="ctr" rtl="0">
              <a:spcBef>
                <a:spcPts val="0"/>
              </a:spcBef>
              <a:spcAft>
                <a:spcPts val="0"/>
              </a:spcAft>
            </a:pPr>
            <a:r>
              <a:rPr lang="en-US" sz="4500" b="1" i="0" u="none" strike="noStrike" dirty="0">
                <a:solidFill>
                  <a:schemeClr val="accent6"/>
                </a:solidFill>
                <a:effectLst/>
                <a:latin typeface="Times New Roman" panose="02020603050405020304" pitchFamily="18" charset="0"/>
                <a:cs typeface="Times New Roman" panose="02020603050405020304" pitchFamily="18" charset="0"/>
              </a:rPr>
              <a:t>Periodic Trends</a:t>
            </a:r>
            <a:endParaRPr lang="en-US" sz="4500" b="0" dirty="0">
              <a:solidFill>
                <a:schemeClr val="accent6"/>
              </a:solidFill>
              <a:effectLst/>
              <a:latin typeface="Times New Roman" panose="02020603050405020304" pitchFamily="18" charset="0"/>
              <a:cs typeface="Times New Roman" panose="02020603050405020304" pitchFamily="18" charset="0"/>
            </a:endParaRPr>
          </a:p>
        </p:txBody>
      </p:sp>
      <p:pic>
        <p:nvPicPr>
          <p:cNvPr id="18434" name="Picture 2">
            <a:extLst>
              <a:ext uri="{FF2B5EF4-FFF2-40B4-BE49-F238E27FC236}">
                <a16:creationId xmlns:a16="http://schemas.microsoft.com/office/drawing/2014/main" id="{93C8E97A-8D58-8BC1-2108-26E6D75C0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58" y="671514"/>
            <a:ext cx="4984883" cy="605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720F2F-9EA0-744D-C4FD-7497CA3097F0}"/>
              </a:ext>
            </a:extLst>
          </p:cNvPr>
          <p:cNvSpPr txBox="1"/>
          <p:nvPr/>
        </p:nvSpPr>
        <p:spPr>
          <a:xfrm>
            <a:off x="6318646" y="1905506"/>
            <a:ext cx="4311253" cy="3046988"/>
          </a:xfrm>
          <a:prstGeom prst="rect">
            <a:avLst/>
          </a:prstGeom>
          <a:noFill/>
        </p:spPr>
        <p:txBody>
          <a:bodyPr wrap="square">
            <a:spAutoFit/>
          </a:bodyPr>
          <a:lstStyle/>
          <a:p>
            <a:pPr indent="-342900" rtl="0" fontAlgn="base">
              <a:spcBef>
                <a:spcPts val="0"/>
              </a:spcBef>
              <a:spcAft>
                <a:spcPts val="0"/>
              </a:spcAft>
            </a:pPr>
            <a:r>
              <a:rPr lang="en-US" sz="3200" b="1" i="0" u="none" strike="noStrike" dirty="0">
                <a:solidFill>
                  <a:srgbClr val="FFC000"/>
                </a:solidFill>
                <a:effectLst/>
                <a:latin typeface="Times New Roman" panose="02020603050405020304" pitchFamily="18" charset="0"/>
                <a:cs typeface="Times New Roman" panose="02020603050405020304" pitchFamily="18" charset="0"/>
              </a:rPr>
              <a:t>Atomic Radius </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is the distance from an atom’s nucleus to the outer boundary of its e</a:t>
            </a:r>
            <a:r>
              <a:rPr lang="en-US" sz="3200" b="0" i="0" u="none" strike="noStrike" baseline="30000" dirty="0">
                <a:solidFill>
                  <a:srgbClr val="FFC000"/>
                </a:solidFill>
                <a:effectLst/>
                <a:latin typeface="Times New Roman" panose="02020603050405020304" pitchFamily="18" charset="0"/>
                <a:cs typeface="Times New Roman" panose="02020603050405020304" pitchFamily="18" charset="0"/>
              </a:rPr>
              <a:t>-</a:t>
            </a:r>
            <a:r>
              <a:rPr lang="en-US" sz="3200" b="0" i="0" u="none" strike="noStrike" dirty="0">
                <a:solidFill>
                  <a:srgbClr val="FFC000"/>
                </a:solidFill>
                <a:effectLst/>
                <a:latin typeface="Times New Roman" panose="02020603050405020304" pitchFamily="18" charset="0"/>
                <a:cs typeface="Times New Roman" panose="02020603050405020304" pitchFamily="18" charset="0"/>
              </a:rPr>
              <a:t> cloud.</a:t>
            </a:r>
          </a:p>
          <a:p>
            <a:br>
              <a:rPr lang="en-US" sz="3200" dirty="0">
                <a:solidFill>
                  <a:srgbClr val="FFC000"/>
                </a:solidFill>
                <a:latin typeface="Times New Roman" panose="02020603050405020304" pitchFamily="18" charset="0"/>
                <a:cs typeface="Times New Roman" panose="02020603050405020304" pitchFamily="18" charset="0"/>
              </a:rPr>
            </a:b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197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3039</TotalTime>
  <Words>924</Words>
  <Application>Microsoft Office PowerPoint</Application>
  <PresentationFormat>Widescreen</PresentationFormat>
  <Paragraphs>111</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Jefferson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Holland Jeff</dc:creator>
  <cp:lastModifiedBy>Holland Jeff</cp:lastModifiedBy>
  <cp:revision>4</cp:revision>
  <dcterms:created xsi:type="dcterms:W3CDTF">2024-10-02T13:37:42Z</dcterms:created>
  <dcterms:modified xsi:type="dcterms:W3CDTF">2024-10-04T16:16:50Z</dcterms:modified>
</cp:coreProperties>
</file>