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62" r:id="rId6"/>
    <p:sldId id="256" r:id="rId7"/>
    <p:sldId id="270" r:id="rId8"/>
    <p:sldId id="263" r:id="rId9"/>
    <p:sldId id="267" r:id="rId10"/>
    <p:sldId id="257" r:id="rId11"/>
    <p:sldId id="258" r:id="rId12"/>
    <p:sldId id="275" r:id="rId13"/>
    <p:sldId id="259" r:id="rId14"/>
    <p:sldId id="260" r:id="rId15"/>
    <p:sldId id="261" r:id="rId16"/>
    <p:sldId id="268" r:id="rId17"/>
    <p:sldId id="264" r:id="rId18"/>
    <p:sldId id="265" r:id="rId19"/>
    <p:sldId id="266" r:id="rId20"/>
    <p:sldId id="269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3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3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2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07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0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0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8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6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2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4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BCF49-D2A9-4273-A557-C9A602E3FB87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A8050-D66A-4061-95F3-A0C4D741F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65BED3-311A-E40A-6857-CA9FDE2437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966" y="483326"/>
            <a:ext cx="10805159" cy="584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654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 Figs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If a decimal is present, then begin counting numbers from the left to the right.  Start with the first non-zero number and count all remaining numbers including zeros.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If </a:t>
            </a:r>
            <a:r>
              <a:rPr lang="en-US" b="1" u="sng" dirty="0">
                <a:solidFill>
                  <a:srgbClr val="0070C0"/>
                </a:solidFill>
              </a:rPr>
              <a:t>no</a:t>
            </a:r>
            <a:r>
              <a:rPr lang="en-US" dirty="0">
                <a:solidFill>
                  <a:srgbClr val="0070C0"/>
                </a:solidFill>
              </a:rPr>
              <a:t> decimal is present, then begin counting numbers from the left to the right.  Start with the first non-zero number and count all remaining numbers, stopping when only zeros remain.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40078" y="3407079"/>
            <a:ext cx="130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Ex/ .</a:t>
            </a:r>
            <a:r>
              <a:rPr lang="en-US" sz="2000" dirty="0"/>
              <a:t>00010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21729" y="3407079"/>
            <a:ext cx="647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2sf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78200" y="3407079"/>
            <a:ext cx="1857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Ex/ 003206.100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2621" y="3407079"/>
            <a:ext cx="500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7sf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7821" y="3407079"/>
            <a:ext cx="12693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Ex/ .</a:t>
            </a:r>
            <a:r>
              <a:rPr lang="en-US" sz="2000" dirty="0"/>
              <a:t>01290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07154" y="3407079"/>
            <a:ext cx="638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4sf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40077" y="57653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Ex/ 78,000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69498" y="5765368"/>
            <a:ext cx="1472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2sf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24018" y="5765368"/>
            <a:ext cx="2216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Ex/ 004,020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7821" y="5735687"/>
            <a:ext cx="1738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Ex/ 510,400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25109" y="5735687"/>
            <a:ext cx="634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4sf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72698" y="5786500"/>
            <a:ext cx="596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3sf</a:t>
            </a:r>
          </a:p>
        </p:txBody>
      </p:sp>
    </p:spTree>
    <p:extLst>
      <p:ext uri="{BB962C8B-B14F-4D97-AF65-F5344CB8AC3E}">
        <p14:creationId xmlns:p14="http://schemas.microsoft.com/office/powerpoint/2010/main" val="360555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402" y="263471"/>
            <a:ext cx="10470397" cy="5913492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Round the following numbers to three sig figs.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70C0"/>
                </a:solidFill>
              </a:rPr>
              <a:t>(Keep the BIG three) </a:t>
            </a:r>
          </a:p>
          <a:p>
            <a:pPr marL="0" indent="0">
              <a:buNone/>
            </a:pPr>
            <a:endParaRPr lang="en-US" sz="3600" dirty="0">
              <a:solidFill>
                <a:srgbClr val="0070C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7157" y="1718911"/>
            <a:ext cx="2898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Ex1/ 364,487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55077" y="1718911"/>
            <a:ext cx="13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364,000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0379" y="2379586"/>
            <a:ext cx="2539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Ex2/ 2.15739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855077" y="2379586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2.16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379" y="3026812"/>
            <a:ext cx="2904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Ex3/ .00521058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855077" y="3040261"/>
            <a:ext cx="1189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.00521</a:t>
            </a:r>
          </a:p>
        </p:txBody>
      </p:sp>
    </p:spTree>
    <p:extLst>
      <p:ext uri="{BB962C8B-B14F-4D97-AF65-F5344CB8AC3E}">
        <p14:creationId xmlns:p14="http://schemas.microsoft.com/office/powerpoint/2010/main" val="235823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B5780F-B49C-0CFF-778D-53C5EE0E5B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365" y="746760"/>
            <a:ext cx="10655727" cy="52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472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424" y="340963"/>
            <a:ext cx="10656376" cy="583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>
                <a:solidFill>
                  <a:srgbClr val="0070C0"/>
                </a:solidFill>
              </a:rPr>
              <a:t>Scientific Notation </a:t>
            </a:r>
          </a:p>
          <a:p>
            <a:r>
              <a:rPr lang="en-US" dirty="0"/>
              <a:t>used when working with really big numbers or really small numbers.</a:t>
            </a:r>
          </a:p>
          <a:p>
            <a:r>
              <a:rPr lang="en-US" dirty="0"/>
              <a:t>Numbers are written so that they fall between 1 and 10 and they are raised to a power of 10.</a:t>
            </a:r>
          </a:p>
          <a:p>
            <a:pPr marL="457200" lvl="1" indent="0">
              <a:buNone/>
            </a:pPr>
            <a:r>
              <a:rPr lang="en-US" sz="1400" dirty="0"/>
              <a:t>If </a:t>
            </a:r>
            <a:r>
              <a:rPr lang="en-US" sz="2200" b="1" dirty="0"/>
              <a:t>BIG NUMBER</a:t>
            </a:r>
            <a:r>
              <a:rPr lang="en-US" sz="1400" b="1" dirty="0"/>
              <a:t> </a:t>
            </a:r>
            <a:r>
              <a:rPr lang="en-US" sz="1400" dirty="0"/>
              <a:t>exponent is positive.</a:t>
            </a:r>
          </a:p>
          <a:p>
            <a:pPr marL="457200" lvl="1" indent="0">
              <a:buNone/>
            </a:pPr>
            <a:r>
              <a:rPr lang="en-US" sz="2800" dirty="0"/>
              <a:t>Ex1/ 8,200,000,000	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r>
              <a:rPr lang="en-US" sz="1400" dirty="0"/>
              <a:t>If </a:t>
            </a:r>
            <a:r>
              <a:rPr lang="en-US" sz="900" b="1" dirty="0"/>
              <a:t>small number </a:t>
            </a:r>
            <a:r>
              <a:rPr lang="en-US" sz="1400" dirty="0"/>
              <a:t>exponent is negative.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r>
              <a:rPr lang="en-US" sz="2800" dirty="0"/>
              <a:t>Ex2/ .00000000049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37442" y="3724365"/>
            <a:ext cx="4177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Ex3/ 3.45 x10</a:t>
            </a:r>
            <a:r>
              <a:rPr lang="en-US" sz="2800" baseline="40000" dirty="0"/>
              <a:t>7</a:t>
            </a:r>
            <a:r>
              <a:rPr lang="en-US" sz="2800" dirty="0"/>
              <a:t>  or  3.45EE7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15189" y="3724365"/>
            <a:ext cx="2005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=34,500,000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37442" y="5449946"/>
            <a:ext cx="4160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Ex4/ 7.6 x 10</a:t>
            </a:r>
            <a:r>
              <a:rPr lang="en-US" sz="2800" baseline="40000" dirty="0"/>
              <a:t>-4</a:t>
            </a:r>
            <a:r>
              <a:rPr lang="en-US" sz="2800" dirty="0"/>
              <a:t>   or   7.6EE-4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40969" y="5426192"/>
            <a:ext cx="1369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=.00076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8706" y="3099247"/>
            <a:ext cx="1709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=8.2 x 10 </a:t>
            </a:r>
            <a:r>
              <a:rPr lang="en-US" sz="2800" baseline="30000" dirty="0"/>
              <a:t>9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218706" y="4812602"/>
            <a:ext cx="1904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=4.9 x 10 </a:t>
            </a:r>
            <a:r>
              <a:rPr lang="en-US" sz="2800" baseline="30000" dirty="0"/>
              <a:t>-10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381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 uiExpand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0070C0"/>
                </a:solidFill>
              </a:rPr>
              <a:t>Multiplying &amp; Dividing w/Sig Figs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Round your answer to the </a:t>
            </a:r>
            <a:r>
              <a:rPr lang="en-US" b="1" i="1" u="sng" dirty="0">
                <a:solidFill>
                  <a:srgbClr val="0070C0"/>
                </a:solidFill>
              </a:rPr>
              <a:t>minimum</a:t>
            </a:r>
            <a:r>
              <a:rPr lang="en-US" dirty="0"/>
              <a:t> number of sig figs any of the measured numbers had.</a:t>
            </a:r>
          </a:p>
          <a:p>
            <a:pPr marL="0" indent="0">
              <a:buNone/>
            </a:pPr>
            <a:r>
              <a:rPr lang="en-US" dirty="0"/>
              <a:t>	1</a:t>
            </a:r>
            <a:r>
              <a:rPr lang="en-US" baseline="30000" dirty="0"/>
              <a:t>st</a:t>
            </a:r>
            <a:r>
              <a:rPr lang="en-US" dirty="0"/>
              <a:t> – Count sig figs		2</a:t>
            </a:r>
            <a:r>
              <a:rPr lang="en-US" baseline="30000" dirty="0"/>
              <a:t>nd</a:t>
            </a:r>
            <a:r>
              <a:rPr lang="en-US" dirty="0"/>
              <a:t> – Round to minimum # of sig figs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Ex1/  320 * .00521 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Ex2/  84,000 / 216.2 =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Ex3/  212.4  *  522 / .087 =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5748" y="3466038"/>
            <a:ext cx="1699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1.6672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785397" y="3480806"/>
            <a:ext cx="1312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1.7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50547" y="4429085"/>
            <a:ext cx="2260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388.529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225074" y="4416914"/>
            <a:ext cx="1332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390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66294" y="5343364"/>
            <a:ext cx="2076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1274400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891500" y="5310543"/>
            <a:ext cx="2852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1,300,000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8968272" y="5310543"/>
            <a:ext cx="124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1.3EE6</a:t>
            </a:r>
          </a:p>
        </p:txBody>
      </p:sp>
    </p:spTree>
    <p:extLst>
      <p:ext uri="{BB962C8B-B14F-4D97-AF65-F5344CB8AC3E}">
        <p14:creationId xmlns:p14="http://schemas.microsoft.com/office/powerpoint/2010/main" val="42761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0070C0"/>
                </a:solidFill>
              </a:rPr>
              <a:t>Addition &amp; Subtraction w / Sig Figs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5008099"/>
          </a:xfrm>
        </p:spPr>
        <p:txBody>
          <a:bodyPr>
            <a:normAutofit/>
          </a:bodyPr>
          <a:lstStyle/>
          <a:p>
            <a:r>
              <a:rPr lang="en-US" dirty="0"/>
              <a:t>Round your answer to the </a:t>
            </a:r>
            <a:r>
              <a:rPr lang="en-US" dirty="0">
                <a:solidFill>
                  <a:srgbClr val="0070C0"/>
                </a:solidFill>
              </a:rPr>
              <a:t>largest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least significant place</a:t>
            </a:r>
            <a:r>
              <a:rPr lang="en-US" dirty="0"/>
              <a:t> that either measured number has.</a:t>
            </a:r>
          </a:p>
          <a:p>
            <a:pPr marL="0" indent="0">
              <a:buNone/>
            </a:pP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– Underline least place values		2</a:t>
            </a:r>
            <a:r>
              <a:rPr lang="en-US" baseline="30000" dirty="0"/>
              <a:t>nd</a:t>
            </a:r>
            <a:r>
              <a:rPr lang="en-US" dirty="0"/>
              <a:t> – ID larger place value</a:t>
            </a:r>
          </a:p>
          <a:p>
            <a:pPr marL="0" indent="0">
              <a:buNone/>
            </a:pPr>
            <a:r>
              <a:rPr lang="en-US" dirty="0"/>
              <a:t>			3</a:t>
            </a:r>
            <a:r>
              <a:rPr lang="en-US" baseline="30000" dirty="0"/>
              <a:t>rd</a:t>
            </a:r>
            <a:r>
              <a:rPr lang="en-US" dirty="0"/>
              <a:t> – Round answer to that place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Ex1/  210 + 3,100 =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Ex2/  422,000 + 1,420 =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Ex3/  5.040 + .40 = 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dirty="0"/>
              <a:t>Ex4/  18,200 – 3,420 =  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63502" y="3657374"/>
            <a:ext cx="1689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3,310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5181599" y="3642840"/>
            <a:ext cx="1828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3,300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3435" y="4430163"/>
            <a:ext cx="247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423,420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166721" y="4409373"/>
            <a:ext cx="1751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423,000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93021" y="5210894"/>
            <a:ext cx="2030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5.440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012864" y="5195952"/>
            <a:ext cx="1405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5.44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38573" y="5991625"/>
            <a:ext cx="2179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14,780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847514" y="5975203"/>
            <a:ext cx="1348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14,800</a:t>
            </a:r>
          </a:p>
        </p:txBody>
      </p:sp>
    </p:spTree>
    <p:extLst>
      <p:ext uri="{BB962C8B-B14F-4D97-AF65-F5344CB8AC3E}">
        <p14:creationId xmlns:p14="http://schemas.microsoft.com/office/powerpoint/2010/main" val="191172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2"/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2686683" y="904878"/>
            <a:ext cx="3131503" cy="469502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Flowchart: Alternate Process 4"/>
          <p:cNvSpPr/>
          <p:nvPr/>
        </p:nvSpPr>
        <p:spPr>
          <a:xfrm>
            <a:off x="7573485" y="887019"/>
            <a:ext cx="2957355" cy="49966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Down Arrow Callout 80900"/>
          <p:cNvSpPr>
            <a:spLocks noChangeArrowheads="1"/>
          </p:cNvSpPr>
          <p:nvPr/>
        </p:nvSpPr>
        <p:spPr bwMode="auto">
          <a:xfrm>
            <a:off x="2221705" y="2867025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place is larger?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own Arrow Callout 80901"/>
          <p:cNvSpPr>
            <a:spLocks noChangeArrowheads="1"/>
          </p:cNvSpPr>
          <p:nvPr/>
        </p:nvSpPr>
        <p:spPr bwMode="auto">
          <a:xfrm>
            <a:off x="2221705" y="1620043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 least place is larger.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Down Arrow Callout 80902"/>
          <p:cNvSpPr>
            <a:spLocks noChangeArrowheads="1"/>
          </p:cNvSpPr>
          <p:nvPr/>
        </p:nvSpPr>
        <p:spPr bwMode="auto">
          <a:xfrm>
            <a:off x="9027634" y="2972595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number is smaller?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own Arrow Callout 80903"/>
          <p:cNvSpPr>
            <a:spLocks noChangeArrowheads="1"/>
          </p:cNvSpPr>
          <p:nvPr/>
        </p:nvSpPr>
        <p:spPr bwMode="auto">
          <a:xfrm>
            <a:off x="2221705" y="4111624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Round to that place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Down Arrow Callout 80904"/>
          <p:cNvSpPr>
            <a:spLocks noChangeArrowheads="1"/>
          </p:cNvSpPr>
          <p:nvPr/>
        </p:nvSpPr>
        <p:spPr bwMode="auto">
          <a:xfrm>
            <a:off x="9027634" y="1667669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Count sig figs in each number.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Down Arrow Callout 80905"/>
          <p:cNvSpPr>
            <a:spLocks noChangeArrowheads="1"/>
          </p:cNvSpPr>
          <p:nvPr/>
        </p:nvSpPr>
        <p:spPr bwMode="auto">
          <a:xfrm>
            <a:off x="9027634" y="4275139"/>
            <a:ext cx="1314450" cy="1123950"/>
          </a:xfrm>
          <a:prstGeom prst="downArrowCallout">
            <a:avLst>
              <a:gd name="adj1" fmla="val 25003"/>
              <a:gd name="adj2" fmla="val 24998"/>
              <a:gd name="adj3" fmla="val 25000"/>
              <a:gd name="adj4" fmla="val 64977"/>
            </a:avLst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Round to that many sig figs.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03637" y="1484311"/>
            <a:ext cx="885825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168797" y="1465660"/>
            <a:ext cx="742950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80906"/>
          <p:cNvSpPr>
            <a:spLocks noChangeArrowheads="1"/>
          </p:cNvSpPr>
          <p:nvPr/>
        </p:nvSpPr>
        <p:spPr bwMode="auto">
          <a:xfrm>
            <a:off x="2541587" y="5432424"/>
            <a:ext cx="666750" cy="352425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850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80907"/>
          <p:cNvSpPr>
            <a:spLocks noChangeArrowheads="1"/>
          </p:cNvSpPr>
          <p:nvPr/>
        </p:nvSpPr>
        <p:spPr bwMode="auto">
          <a:xfrm>
            <a:off x="9351484" y="5454650"/>
            <a:ext cx="718186" cy="348615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13,000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545368" y="137317"/>
            <a:ext cx="793768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to Work with Sig Figs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451100" y="172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36155" y="2046485"/>
            <a:ext cx="143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+ 16.2</a:t>
            </a: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707628" y="2075140"/>
            <a:ext cx="1386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83</a:t>
            </a: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x </a:t>
            </a: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16.25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569652" y="3065986"/>
            <a:ext cx="2224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Tens</a:t>
            </a: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hundredths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Place?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756874" y="3113879"/>
            <a:ext cx="227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sig figs</a:t>
            </a: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4 sig figs?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727030" y="4488933"/>
            <a:ext cx="1440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+ 16.2</a:t>
            </a: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7573485" y="4488933"/>
            <a:ext cx="1322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428750" algn="l"/>
                <a:tab pos="3714750" algn="l"/>
              </a:tabLst>
            </a:pP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83</a:t>
            </a: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x </a:t>
            </a:r>
            <a:r>
              <a:rPr lang="en-US" altLang="en-US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16.25</a:t>
            </a:r>
            <a:endParaRPr lang="en-US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001352" y="943214"/>
            <a:ext cx="250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Addition and Subtraction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57939" y="960995"/>
            <a:ext cx="278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3429000" algn="l"/>
              </a:tabLst>
            </a:pPr>
            <a:r>
              <a:rPr lang="en-US" alt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Multiplication and Division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008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</a:rPr>
              <a:t>Unit Conversions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0"/>
            <a:r>
              <a:rPr lang="en-US" sz="3600" dirty="0"/>
              <a:t>Method of solving complex problems in chemistry and physics.</a:t>
            </a:r>
          </a:p>
          <a:p>
            <a:endParaRPr lang="en-US" sz="3600" dirty="0"/>
          </a:p>
          <a:p>
            <a:pPr lvl="0"/>
            <a:r>
              <a:rPr lang="en-US" sz="3600" dirty="0"/>
              <a:t>Focus is on the units in the problem and the numbers go along for the ride.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7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>
            <a:normAutofit/>
          </a:bodyPr>
          <a:lstStyle/>
          <a:p>
            <a:pPr lvl="0"/>
            <a:r>
              <a:rPr lang="en-US" sz="5400" b="1" dirty="0">
                <a:solidFill>
                  <a:srgbClr val="0070C0"/>
                </a:solidFill>
              </a:rPr>
              <a:t>Steps: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6549"/>
            <a:ext cx="10515600" cy="3144032"/>
          </a:xfrm>
        </p:spPr>
        <p:txBody>
          <a:bodyPr>
            <a:normAutofit fontScale="92500" lnSpcReduction="10000"/>
          </a:bodyPr>
          <a:lstStyle/>
          <a:p>
            <a:pPr marL="9715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3800" dirty="0"/>
              <a:t>Read the problem and write a question mark in front of the unit you are trying to find.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800" dirty="0"/>
              <a:t>Place an equal sign in front of measured number you are starting with.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800" dirty="0"/>
              <a:t>Use unit factors to convert your starting unit into your desired unit.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119455"/>
            <a:ext cx="9720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Ex/  How many seconds are there in two years?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651" y="4765787"/>
            <a:ext cx="857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? 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5900" y="4765787"/>
            <a:ext cx="19976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 (2-yr)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7563" y="4765786"/>
            <a:ext cx="2914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( -----------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21437" y="4765786"/>
            <a:ext cx="1830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 ------)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99034" y="4760504"/>
            <a:ext cx="19704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 ------ 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02570" y="4760503"/>
            <a:ext cx="2087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 ----- )=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12638" y="5143059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1-yr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8586" y="4689335"/>
            <a:ext cx="2452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365.25-days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6199" y="5160187"/>
            <a:ext cx="12228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1-day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70172" y="4723590"/>
            <a:ext cx="13694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24-hrs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17630" y="5154906"/>
            <a:ext cx="962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1-hr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85519" y="4712712"/>
            <a:ext cx="9749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60-s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53026" y="4712712"/>
            <a:ext cx="1510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60-min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61104" y="5137777"/>
            <a:ext cx="1276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1-min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28925" y="5843497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= 63115200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08636" y="5835987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= 63,100,000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69138" y="5843497"/>
            <a:ext cx="202331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/>
              <a:t>= 6.31EE7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92448" y="5843497"/>
            <a:ext cx="58723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-s</a:t>
            </a:r>
          </a:p>
        </p:txBody>
      </p:sp>
    </p:spTree>
    <p:extLst>
      <p:ext uri="{BB962C8B-B14F-4D97-AF65-F5344CB8AC3E}">
        <p14:creationId xmlns:p14="http://schemas.microsoft.com/office/powerpoint/2010/main" val="105182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7894"/>
          </a:xfrm>
        </p:spPr>
        <p:txBody>
          <a:bodyPr/>
          <a:lstStyle/>
          <a:p>
            <a:r>
              <a:rPr lang="en-US" sz="5400" b="1" dirty="0">
                <a:solidFill>
                  <a:srgbClr val="0070C0"/>
                </a:solidFill>
              </a:rPr>
              <a:t>Steps</a:t>
            </a:r>
            <a:r>
              <a:rPr lang="en-US" b="1" dirty="0">
                <a:solidFill>
                  <a:srgbClr val="0070C0"/>
                </a:solidFill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2982"/>
            <a:ext cx="10515600" cy="3222364"/>
          </a:xfrm>
        </p:spPr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n-US" sz="3500" dirty="0"/>
              <a:t>Read the problem and write a question mark in front of the unit you are trying to find.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500" dirty="0"/>
              <a:t>Place an equal sign in front of measured number you are starting with.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500" dirty="0"/>
              <a:t>Use unit factors to convert your starting unit into your desired unit.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375346"/>
            <a:ext cx="11498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Ex/  How many cubic centimeters are in a 15,000-gal pool?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96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190AB-906A-EBE7-D0E4-03754AA99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768ABE-0C75-9893-E1FB-DFA08BA72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4194" y="250312"/>
            <a:ext cx="7223760" cy="644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220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3463" y="1503579"/>
            <a:ext cx="1618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? cm</a:t>
            </a:r>
            <a:r>
              <a:rPr lang="en-US" sz="4800" baseline="30000" dirty="0"/>
              <a:t>3</a:t>
            </a:r>
            <a:r>
              <a:rPr lang="en-US" sz="480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512" y="1503579"/>
            <a:ext cx="3622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 (15,000-gal)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0761" y="3307257"/>
            <a:ext cx="1861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( -----)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04605" y="3305595"/>
            <a:ext cx="1830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 ------)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1406" y="3327586"/>
            <a:ext cx="23984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 ---------)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9162" y="3327586"/>
            <a:ext cx="2087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( ----- )=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93988" y="3658839"/>
            <a:ext cx="10961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1-gal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4594" y="3216071"/>
            <a:ext cx="1136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4-qts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9982" y="3696809"/>
            <a:ext cx="14670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1.06-qts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1374" y="3255270"/>
            <a:ext cx="753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9374" y="3690491"/>
            <a:ext cx="753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9819" y="3266638"/>
            <a:ext cx="1279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1-cm</a:t>
            </a:r>
            <a:r>
              <a:rPr lang="en-US" sz="3600" baseline="30000" dirty="0"/>
              <a:t>3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6365398" y="3279794"/>
            <a:ext cx="1939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1,000-mL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47696" y="3704860"/>
            <a:ext cx="1122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1-mL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85385" y="5016602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= 56,600,000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03645" y="5016603"/>
            <a:ext cx="2023311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/>
              <a:t>= 5.66EE7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26955" y="5016603"/>
            <a:ext cx="10433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-cm</a:t>
            </a:r>
            <a:r>
              <a:rPr lang="en-US" sz="3600" baseline="30000" dirty="0"/>
              <a:t>3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683922" y="855923"/>
            <a:ext cx="11498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Ex/  How many cubic centimeters are in a 15,000-gal pool?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43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 animBg="1"/>
      <p:bldP spid="19" grpId="0" animBg="1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FB9EA-A496-BFEA-CB8D-FB3AA4F16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075C5D-D1AB-3123-6056-227090C2D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171" y="386996"/>
            <a:ext cx="8869680" cy="613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91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C0B4D7-BA5B-82C8-F547-028E36BDA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691" y="406245"/>
            <a:ext cx="7508474" cy="619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503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725" y="22249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8800" dirty="0">
                <a:solidFill>
                  <a:srgbClr val="0070C0"/>
                </a:solidFill>
              </a:rPr>
              <a:t>Working with Measured Numbers</a:t>
            </a:r>
          </a:p>
        </p:txBody>
      </p:sp>
    </p:spTree>
    <p:extLst>
      <p:ext uri="{BB962C8B-B14F-4D97-AF65-F5344CB8AC3E}">
        <p14:creationId xmlns:p14="http://schemas.microsoft.com/office/powerpoint/2010/main" val="1901461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30381"/>
            <a:ext cx="9144000" cy="1047400"/>
          </a:xfrm>
        </p:spPr>
        <p:txBody>
          <a:bodyPr>
            <a:normAutofit fontScale="90000"/>
          </a:bodyPr>
          <a:lstStyle/>
          <a:p>
            <a:r>
              <a:rPr lang="en-US" sz="7200" dirty="0">
                <a:solidFill>
                  <a:srgbClr val="0070C0"/>
                </a:solidFill>
              </a:rPr>
              <a:t>Measured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3843" y="1024901"/>
            <a:ext cx="11143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When you make a measurement in Science the value has significance.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155" y="1796216"/>
            <a:ext cx="5904762" cy="13714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3843" y="3248052"/>
            <a:ext cx="7012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Measure to the precision of the instrument.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3485" y="3248052"/>
            <a:ext cx="76014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2.4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3843" y="4068437"/>
            <a:ext cx="60587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Then you estimate one more number.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283485" y="4068437"/>
            <a:ext cx="8691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2.45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3843" y="4917205"/>
            <a:ext cx="76592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Don’t forget to add your units on to the number.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3485" y="4917205"/>
            <a:ext cx="14558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2.45-cm</a:t>
            </a:r>
          </a:p>
        </p:txBody>
      </p:sp>
    </p:spTree>
    <p:extLst>
      <p:ext uri="{BB962C8B-B14F-4D97-AF65-F5344CB8AC3E}">
        <p14:creationId xmlns:p14="http://schemas.microsoft.com/office/powerpoint/2010/main" val="376834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ED5429-EFBF-18CD-4FEC-65483581272E}"/>
              </a:ext>
            </a:extLst>
          </p:cNvPr>
          <p:cNvSpPr txBox="1"/>
          <p:nvPr/>
        </p:nvSpPr>
        <p:spPr>
          <a:xfrm>
            <a:off x="18857" y="569771"/>
            <a:ext cx="12154289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Afternoon</a:t>
            </a:r>
          </a:p>
          <a:p>
            <a:pPr algn="ctr"/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place your phone in the </a:t>
            </a:r>
            <a:r>
              <a:rPr lang="en-US" sz="4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caddy, </a:t>
            </a:r>
          </a:p>
          <a:p>
            <a:pPr algn="ctr"/>
            <a:r>
              <a:rPr lang="en-US" sz="4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your seat, and open your workbook to page 20.</a:t>
            </a:r>
          </a:p>
        </p:txBody>
      </p:sp>
    </p:spTree>
    <p:extLst>
      <p:ext uri="{BB962C8B-B14F-4D97-AF65-F5344CB8AC3E}">
        <p14:creationId xmlns:p14="http://schemas.microsoft.com/office/powerpoint/2010/main" val="2042473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r282zn36sxxg.cloudfront.net/datastreams/f-d%3A68ec546ef3e8708d30d1bf7dc2512ddf587e8f99c08f37e3326e43a6%2BIMAGE%2BIMAGE.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550" y="269640"/>
            <a:ext cx="3243939" cy="421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rantlifestyle.com/wp-content/uploads/2014/08/901.-Thermomete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297" y="269640"/>
            <a:ext cx="4794934" cy="4794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36550" y="4604648"/>
            <a:ext cx="1718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Vol. of Test Tube</a:t>
            </a:r>
          </a:p>
          <a:p>
            <a:r>
              <a:rPr lang="en-US" dirty="0"/>
              <a:t>         _____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12711" y="5064574"/>
            <a:ext cx="1602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Temp. of Room</a:t>
            </a:r>
          </a:p>
          <a:p>
            <a:r>
              <a:rPr lang="en-US" dirty="0"/>
              <a:t>        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5389" y="3840429"/>
            <a:ext cx="1513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 of Slab</a:t>
            </a:r>
          </a:p>
          <a:p>
            <a:r>
              <a:rPr lang="en-US" dirty="0"/>
              <a:t>       _____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AAB512-795D-8B11-9FF9-3228217D2FB5}"/>
              </a:ext>
            </a:extLst>
          </p:cNvPr>
          <p:cNvSpPr txBox="1"/>
          <p:nvPr/>
        </p:nvSpPr>
        <p:spPr>
          <a:xfrm>
            <a:off x="1822584" y="4881647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35.2-mL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7B7FF2-1D2A-3A3D-49B0-D677A8894906}"/>
              </a:ext>
            </a:extLst>
          </p:cNvPr>
          <p:cNvSpPr txBox="1"/>
          <p:nvPr/>
        </p:nvSpPr>
        <p:spPr>
          <a:xfrm>
            <a:off x="4803353" y="4117428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15.35-cm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A31AAB-D08D-0F18-236C-F7FEEF7D10E1}"/>
              </a:ext>
            </a:extLst>
          </p:cNvPr>
          <p:cNvSpPr txBox="1"/>
          <p:nvPr/>
        </p:nvSpPr>
        <p:spPr>
          <a:xfrm>
            <a:off x="8340716" y="5341573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35.2- °C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F967DD-C34E-08E4-00D2-61AE12ECAE65}"/>
              </a:ext>
            </a:extLst>
          </p:cNvPr>
          <p:cNvSpPr/>
          <p:nvPr/>
        </p:nvSpPr>
        <p:spPr>
          <a:xfrm>
            <a:off x="4294138" y="3017571"/>
            <a:ext cx="1955800" cy="64633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8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4" grpId="0"/>
      <p:bldP spid="6" grpId="0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9702" y="822774"/>
            <a:ext cx="100755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0070C0"/>
                </a:solidFill>
              </a:rPr>
              <a:t>When working with measured numbers, it is important to keep </a:t>
            </a:r>
          </a:p>
          <a:p>
            <a:r>
              <a:rPr lang="en-US" sz="3000" dirty="0">
                <a:solidFill>
                  <a:srgbClr val="0070C0"/>
                </a:solidFill>
              </a:rPr>
              <a:t>track of them.  When doing so we call them </a:t>
            </a:r>
            <a:r>
              <a:rPr lang="en-US" sz="3000" i="1" dirty="0"/>
              <a:t>Significant Figures</a:t>
            </a:r>
            <a:r>
              <a:rPr lang="en-US" sz="3000" dirty="0">
                <a:solidFill>
                  <a:srgbClr val="0070C0"/>
                </a:solidFill>
              </a:rPr>
              <a:t>.</a:t>
            </a:r>
          </a:p>
          <a:p>
            <a:endParaRPr lang="en-US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56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47018</TotalTime>
  <Words>790</Words>
  <Application>Microsoft Office PowerPoint</Application>
  <PresentationFormat>Widescreen</PresentationFormat>
  <Paragraphs>179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Working with Measured Numbers</vt:lpstr>
      <vt:lpstr>Measured Numbers</vt:lpstr>
      <vt:lpstr>PowerPoint Presentation</vt:lpstr>
      <vt:lpstr>PowerPoint Presentation</vt:lpstr>
      <vt:lpstr>PowerPoint Presentation</vt:lpstr>
      <vt:lpstr>Counting Sig Figs</vt:lpstr>
      <vt:lpstr>PowerPoint Presentation</vt:lpstr>
      <vt:lpstr>PowerPoint Presentation</vt:lpstr>
      <vt:lpstr>PowerPoint Presentation</vt:lpstr>
      <vt:lpstr>Multiplying &amp; Dividing w/Sig Figs</vt:lpstr>
      <vt:lpstr>Addition &amp; Subtraction w / Sig Figs</vt:lpstr>
      <vt:lpstr>PowerPoint Presentation</vt:lpstr>
      <vt:lpstr>Unit Conversions </vt:lpstr>
      <vt:lpstr>Steps:</vt:lpstr>
      <vt:lpstr>Steps:</vt:lpstr>
      <vt:lpstr>PowerPoint Presentation</vt:lpstr>
    </vt:vector>
  </TitlesOfParts>
  <Company>Jefferson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 Figs &amp; Scientific Notation</dc:title>
  <dc:creator>Holland Jeffrey P</dc:creator>
  <cp:lastModifiedBy>Holland Jeff</cp:lastModifiedBy>
  <cp:revision>66</cp:revision>
  <cp:lastPrinted>2015-09-04T16:27:56Z</cp:lastPrinted>
  <dcterms:created xsi:type="dcterms:W3CDTF">2015-09-01T16:59:16Z</dcterms:created>
  <dcterms:modified xsi:type="dcterms:W3CDTF">2025-08-29T21:37:05Z</dcterms:modified>
</cp:coreProperties>
</file>