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85" r:id="rId3"/>
    <p:sldId id="383" r:id="rId4"/>
    <p:sldId id="333" r:id="rId5"/>
    <p:sldId id="367" r:id="rId6"/>
    <p:sldId id="368" r:id="rId7"/>
    <p:sldId id="309" r:id="rId8"/>
    <p:sldId id="369" r:id="rId9"/>
    <p:sldId id="378" r:id="rId10"/>
    <p:sldId id="382" r:id="rId11"/>
    <p:sldId id="339" r:id="rId12"/>
    <p:sldId id="304" r:id="rId13"/>
    <p:sldId id="385" r:id="rId14"/>
    <p:sldId id="384" r:id="rId15"/>
    <p:sldId id="371" r:id="rId16"/>
    <p:sldId id="386" r:id="rId17"/>
    <p:sldId id="3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1F3FD-1B6D-4EBE-A812-4917F2F0AFB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F8768-7B88-4FFF-A0E4-42ED86F9A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5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1228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069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Energy Level – (n) principle Q#. Sub-level – (L) azimuthal Q#. m</a:t>
            </a:r>
            <a:r>
              <a:rPr lang="en-US" strike="dblStrike" baseline="-25000" dirty="0"/>
              <a:t>L </a:t>
            </a:r>
            <a:r>
              <a:rPr lang="en-US" dirty="0"/>
              <a:t> and </a:t>
            </a:r>
            <a:r>
              <a:rPr lang="en-US" dirty="0" err="1"/>
              <a:t>m</a:t>
            </a:r>
            <a:r>
              <a:rPr lang="en-US" baseline="-25000" dirty="0" err="1"/>
              <a:t>s</a:t>
            </a:r>
            <a:r>
              <a:rPr lang="en-US" dirty="0"/>
              <a:t>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37F2A3-5137-43D2-9C49-F6531D75E95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57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5DB-66A8-4242-847C-77128EB92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0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40BD6-4F02-4688-ACD2-1E820C00E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5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3F6B3-A4A4-4830-AB31-1D415C8515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372D39-D19E-2FC0-EDDA-51C143BC7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036320"/>
            <a:ext cx="10363200" cy="1889760"/>
          </a:xfrm>
        </p:spPr>
        <p:txBody>
          <a:bodyPr/>
          <a:lstStyle/>
          <a:p>
            <a:r>
              <a:rPr lang="en-US" sz="5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4</a:t>
            </a:r>
            <a:br>
              <a:rPr lang="en-US" sz="5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 of Electrons in Atom</a:t>
            </a:r>
          </a:p>
        </p:txBody>
      </p:sp>
    </p:spTree>
    <p:extLst>
      <p:ext uri="{BB962C8B-B14F-4D97-AF65-F5344CB8AC3E}">
        <p14:creationId xmlns:p14="http://schemas.microsoft.com/office/powerpoint/2010/main" val="200738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lectron Configuration - Quantum Numbers">
            <a:extLst>
              <a:ext uri="{FF2B5EF4-FFF2-40B4-BE49-F238E27FC236}">
                <a16:creationId xmlns:a16="http://schemas.microsoft.com/office/drawing/2014/main" id="{A82391BF-90C2-1AC1-CB51-653EC0E3C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98959"/>
            <a:ext cx="3881438" cy="406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2FA19-65AA-C251-45D6-18313BC7B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424" y="1398959"/>
            <a:ext cx="4025674" cy="40600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E4929E-804F-FA0C-26DF-B57D8FEA9A5D}"/>
              </a:ext>
            </a:extLst>
          </p:cNvPr>
          <p:cNvSpPr txBox="1"/>
          <p:nvPr/>
        </p:nvSpPr>
        <p:spPr>
          <a:xfrm>
            <a:off x="3124200" y="5791201"/>
            <a:ext cx="42049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</a:p>
          <a:p>
            <a:pPr algn="ctr"/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aseline="30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Energy level d Sub-level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85CDA-43CD-698D-7B3F-29B3A661CA70}"/>
              </a:ext>
            </a:extLst>
          </p:cNvPr>
          <p:cNvSpPr txBox="1"/>
          <p:nvPr/>
        </p:nvSpPr>
        <p:spPr>
          <a:xfrm>
            <a:off x="2374505" y="805190"/>
            <a:ext cx="346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Level Diagram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C7D56-FF5C-41D4-56B3-1E11E1820F1C}"/>
              </a:ext>
            </a:extLst>
          </p:cNvPr>
          <p:cNvSpPr txBox="1"/>
          <p:nvPr/>
        </p:nvSpPr>
        <p:spPr>
          <a:xfrm>
            <a:off x="6601761" y="80519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Placement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F58EC389-5300-756C-4D23-90A5B3F137D9}"/>
              </a:ext>
            </a:extLst>
          </p:cNvPr>
          <p:cNvSpPr txBox="1">
            <a:spLocks/>
          </p:cNvSpPr>
          <p:nvPr/>
        </p:nvSpPr>
        <p:spPr>
          <a:xfrm>
            <a:off x="914400" y="0"/>
            <a:ext cx="10363200" cy="89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5400" kern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Orbitals</a:t>
            </a:r>
          </a:p>
        </p:txBody>
      </p:sp>
    </p:spTree>
    <p:extLst>
      <p:ext uri="{BB962C8B-B14F-4D97-AF65-F5344CB8AC3E}">
        <p14:creationId xmlns:p14="http://schemas.microsoft.com/office/powerpoint/2010/main" val="268910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7467600" cy="838200"/>
          </a:xfrm>
        </p:spPr>
        <p:txBody>
          <a:bodyPr/>
          <a:lstStyle/>
          <a:p>
            <a:pPr algn="ctr"/>
            <a:r>
              <a:rPr lang="en-US" altLang="en-US" sz="5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Orbitals</a:t>
            </a:r>
            <a:endParaRPr lang="en-US" altLang="en-US" sz="5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98307" y="1447801"/>
          <a:ext cx="7755293" cy="5073525"/>
        </p:xfrm>
        <a:graphic>
          <a:graphicData uri="http://schemas.openxmlformats.org/drawingml/2006/table">
            <a:tbl>
              <a:tblPr/>
              <a:tblGrid>
                <a:gridCol w="1049694">
                  <a:extLst>
                    <a:ext uri="{9D8B030D-6E8A-4147-A177-3AD203B41FA5}">
                      <a16:colId xmlns:a16="http://schemas.microsoft.com/office/drawing/2014/main" val="3385402648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3415373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214691776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2700208311"/>
                    </a:ext>
                  </a:extLst>
                </a:gridCol>
              </a:tblGrid>
              <a:tr h="914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dirty="0">
                          <a:effectLst/>
                        </a:rPr>
                        <a:t>Orbital Type</a:t>
                      </a:r>
                    </a:p>
                  </a:txBody>
                  <a:tcPr marL="37367" marR="37367" marT="18688" marB="18688" anchor="b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dirty="0">
                          <a:effectLst/>
                        </a:rPr>
                        <a:t>Present</a:t>
                      </a:r>
                      <a:r>
                        <a:rPr lang="en-US" sz="2400" baseline="0" dirty="0">
                          <a:effectLst/>
                        </a:rPr>
                        <a:t> in each </a:t>
                      </a:r>
                      <a:r>
                        <a:rPr lang="en-US" sz="2400" dirty="0">
                          <a:effectLst/>
                        </a:rPr>
                        <a:t>energy level beginning</a:t>
                      </a:r>
                      <a:r>
                        <a:rPr lang="en-US" sz="2400" baseline="0" dirty="0">
                          <a:effectLst/>
                        </a:rPr>
                        <a:t> with</a:t>
                      </a:r>
                      <a:endParaRPr lang="en-US" sz="2400" dirty="0">
                        <a:effectLst/>
                      </a:endParaRPr>
                    </a:p>
                  </a:txBody>
                  <a:tcPr marL="37367" marR="37367" marT="18688" marB="18688" anchor="b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dirty="0">
                          <a:effectLst/>
                        </a:rPr>
                        <a:t>Number of suborbitals per energy level</a:t>
                      </a:r>
                    </a:p>
                  </a:txBody>
                  <a:tcPr marL="37367" marR="37367" marT="18688" marB="18688" anchor="b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dirty="0">
                          <a:effectLst/>
                        </a:rPr>
                        <a:t>Maximum</a:t>
                      </a:r>
                      <a:r>
                        <a:rPr lang="en-US" sz="2400" baseline="0" dirty="0">
                          <a:effectLst/>
                        </a:rPr>
                        <a:t> # of </a:t>
                      </a:r>
                      <a:r>
                        <a:rPr lang="en-US" sz="2400" dirty="0">
                          <a:effectLst/>
                        </a:rPr>
                        <a:t>electrons</a:t>
                      </a:r>
                    </a:p>
                  </a:txBody>
                  <a:tcPr marL="37367" marR="37367" marT="18688" marB="18688" anchor="b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247670"/>
                  </a:ext>
                </a:extLst>
              </a:tr>
              <a:tr h="9143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effectLst/>
                        </a:rPr>
                        <a:t>s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u="none" dirty="0">
                          <a:solidFill>
                            <a:schemeClr val="tx1"/>
                          </a:solidFill>
                          <a:effectLst/>
                        </a:rPr>
                        <a:t>n=1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3200" b="1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effectLst/>
                        </a:rPr>
                        <a:t>2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966108"/>
                  </a:ext>
                </a:extLst>
              </a:tr>
              <a:tr h="106693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effectLst/>
                        </a:rPr>
                        <a:t>p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n=2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effectLst/>
                        </a:rPr>
                        <a:t>3 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effectLst/>
                        </a:rPr>
                        <a:t>6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33792"/>
                  </a:ext>
                </a:extLst>
              </a:tr>
              <a:tr h="1066724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effectLst/>
                        </a:rPr>
                        <a:t>d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n=3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effectLst/>
                        </a:rPr>
                        <a:t>5 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effectLst/>
                        </a:rPr>
                        <a:t>10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882253"/>
                  </a:ext>
                </a:extLst>
              </a:tr>
              <a:tr h="89088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effectLst/>
                        </a:rPr>
                        <a:t>f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n=4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effectLst/>
                        </a:rPr>
                        <a:t>7 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effectLst/>
                        </a:rPr>
                        <a:t>14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613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941576"/>
            <a:ext cx="11140439" cy="22860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altLang="en-US" sz="3600" dirty="0">
                <a:solidFill>
                  <a:schemeClr val="accent6"/>
                </a:solidFill>
              </a:rPr>
              <a:t>	Each row on the periodic table is labelled n=1 to n=7 These #’s are the energy levels of electrons</a:t>
            </a:r>
          </a:p>
          <a:p>
            <a:pPr marL="0" indent="0">
              <a:buNone/>
              <a:defRPr/>
            </a:pPr>
            <a:endParaRPr lang="en-US" altLang="en-US" dirty="0">
              <a:solidFill>
                <a:schemeClr val="accent6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>
              <a:solidFill>
                <a:schemeClr val="accent6"/>
              </a:solidFill>
            </a:endParaRPr>
          </a:p>
        </p:txBody>
      </p:sp>
      <p:pic>
        <p:nvPicPr>
          <p:cNvPr id="2" name="Picture 4" descr="Blocks in the periodic table">
            <a:extLst>
              <a:ext uri="{FF2B5EF4-FFF2-40B4-BE49-F238E27FC236}">
                <a16:creationId xmlns:a16="http://schemas.microsoft.com/office/drawing/2014/main" id="{C84899C8-25E6-4C14-997B-F1195A69C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72" y="2788978"/>
            <a:ext cx="10981610" cy="292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21B3F95F-A861-68BD-C568-7D7FF7ACF4D5}"/>
              </a:ext>
            </a:extLst>
          </p:cNvPr>
          <p:cNvSpPr txBox="1">
            <a:spLocks/>
          </p:cNvSpPr>
          <p:nvPr/>
        </p:nvSpPr>
        <p:spPr>
          <a:xfrm>
            <a:off x="914400" y="0"/>
            <a:ext cx="10363200" cy="89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5400" kern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Orbitals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locks in the periodic table">
            <a:extLst>
              <a:ext uri="{FF2B5EF4-FFF2-40B4-BE49-F238E27FC236}">
                <a16:creationId xmlns:a16="http://schemas.microsoft.com/office/drawing/2014/main" id="{322775E5-0990-C2CE-A9FF-689FACB61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5" y="0"/>
            <a:ext cx="10981610" cy="292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641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ectron Configuration — Overview &amp; Examples - Expii">
            <a:extLst>
              <a:ext uri="{FF2B5EF4-FFF2-40B4-BE49-F238E27FC236}">
                <a16:creationId xmlns:a16="http://schemas.microsoft.com/office/drawing/2014/main" id="{071B81A3-7A1E-A54A-EF08-3AC41CF6E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60" y="248569"/>
            <a:ext cx="7818119" cy="625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800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24362" r="12296" b="8571"/>
          <a:stretch>
            <a:fillRect/>
          </a:stretch>
        </p:blipFill>
        <p:spPr bwMode="auto">
          <a:xfrm>
            <a:off x="1905000" y="609600"/>
            <a:ext cx="85867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443" name="Straight Connector 4"/>
          <p:cNvCxnSpPr>
            <a:cxnSpLocks noChangeShapeType="1"/>
          </p:cNvCxnSpPr>
          <p:nvPr/>
        </p:nvCxnSpPr>
        <p:spPr bwMode="auto">
          <a:xfrm>
            <a:off x="2628900" y="6019800"/>
            <a:ext cx="1066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44" name="Straight Connector 8"/>
          <p:cNvCxnSpPr>
            <a:cxnSpLocks noChangeShapeType="1"/>
          </p:cNvCxnSpPr>
          <p:nvPr/>
        </p:nvCxnSpPr>
        <p:spPr bwMode="auto">
          <a:xfrm flipH="1">
            <a:off x="2667000" y="4953000"/>
            <a:ext cx="990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45" name="Straight Connector 10"/>
          <p:cNvCxnSpPr>
            <a:cxnSpLocks noChangeShapeType="1"/>
          </p:cNvCxnSpPr>
          <p:nvPr/>
        </p:nvCxnSpPr>
        <p:spPr bwMode="auto">
          <a:xfrm flipH="1">
            <a:off x="2667000" y="4038600"/>
            <a:ext cx="990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46" name="Straight Connector 15"/>
          <p:cNvCxnSpPr>
            <a:cxnSpLocks noChangeShapeType="1"/>
          </p:cNvCxnSpPr>
          <p:nvPr/>
        </p:nvCxnSpPr>
        <p:spPr bwMode="auto">
          <a:xfrm flipH="1">
            <a:off x="2663112" y="4648200"/>
            <a:ext cx="2286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47" name="Straight Connector 19"/>
          <p:cNvCxnSpPr>
            <a:cxnSpLocks noChangeShapeType="1"/>
          </p:cNvCxnSpPr>
          <p:nvPr/>
        </p:nvCxnSpPr>
        <p:spPr bwMode="auto">
          <a:xfrm flipH="1">
            <a:off x="2663112" y="3733800"/>
            <a:ext cx="2286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48" name="Straight Connector 25"/>
          <p:cNvCxnSpPr>
            <a:cxnSpLocks noChangeShapeType="1"/>
          </p:cNvCxnSpPr>
          <p:nvPr/>
        </p:nvCxnSpPr>
        <p:spPr bwMode="auto">
          <a:xfrm flipH="1">
            <a:off x="2663112" y="2895600"/>
            <a:ext cx="2286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49" name="Straight Connector 27"/>
          <p:cNvCxnSpPr>
            <a:cxnSpLocks noChangeShapeType="1"/>
          </p:cNvCxnSpPr>
          <p:nvPr/>
        </p:nvCxnSpPr>
        <p:spPr bwMode="auto">
          <a:xfrm flipH="1">
            <a:off x="4038600" y="3124200"/>
            <a:ext cx="28575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50" name="Straight Connector 80896"/>
          <p:cNvCxnSpPr>
            <a:cxnSpLocks noChangeShapeType="1"/>
          </p:cNvCxnSpPr>
          <p:nvPr/>
        </p:nvCxnSpPr>
        <p:spPr bwMode="auto">
          <a:xfrm flipH="1">
            <a:off x="2705100" y="3276600"/>
            <a:ext cx="990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51" name="Straight Connector 80899"/>
          <p:cNvCxnSpPr>
            <a:cxnSpLocks noChangeShapeType="1"/>
          </p:cNvCxnSpPr>
          <p:nvPr/>
        </p:nvCxnSpPr>
        <p:spPr bwMode="auto">
          <a:xfrm flipH="1">
            <a:off x="2667000" y="2514600"/>
            <a:ext cx="990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52" name="Straight Connector 80901"/>
          <p:cNvCxnSpPr>
            <a:cxnSpLocks noChangeShapeType="1"/>
          </p:cNvCxnSpPr>
          <p:nvPr/>
        </p:nvCxnSpPr>
        <p:spPr bwMode="auto">
          <a:xfrm flipH="1">
            <a:off x="4038600" y="2438400"/>
            <a:ext cx="2819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53" name="Straight Connector 80904"/>
          <p:cNvCxnSpPr>
            <a:cxnSpLocks noChangeShapeType="1"/>
          </p:cNvCxnSpPr>
          <p:nvPr/>
        </p:nvCxnSpPr>
        <p:spPr bwMode="auto">
          <a:xfrm flipH="1">
            <a:off x="2663112" y="2286000"/>
            <a:ext cx="2286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54" name="Straight Connector 80906"/>
          <p:cNvCxnSpPr>
            <a:cxnSpLocks noChangeShapeType="1"/>
          </p:cNvCxnSpPr>
          <p:nvPr/>
        </p:nvCxnSpPr>
        <p:spPr bwMode="auto">
          <a:xfrm flipH="1">
            <a:off x="4038600" y="2057400"/>
            <a:ext cx="533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55" name="Straight Connector 80908"/>
          <p:cNvCxnSpPr>
            <a:cxnSpLocks noChangeShapeType="1"/>
          </p:cNvCxnSpPr>
          <p:nvPr/>
        </p:nvCxnSpPr>
        <p:spPr bwMode="auto">
          <a:xfrm flipH="1">
            <a:off x="2667000" y="2133600"/>
            <a:ext cx="990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56" name="Straight Connector 80910"/>
          <p:cNvCxnSpPr>
            <a:cxnSpLocks noChangeShapeType="1"/>
          </p:cNvCxnSpPr>
          <p:nvPr/>
        </p:nvCxnSpPr>
        <p:spPr bwMode="auto">
          <a:xfrm flipH="1">
            <a:off x="2667000" y="1905000"/>
            <a:ext cx="4191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57" name="Straight Connector 80912"/>
          <p:cNvCxnSpPr>
            <a:cxnSpLocks noChangeShapeType="1"/>
          </p:cNvCxnSpPr>
          <p:nvPr/>
        </p:nvCxnSpPr>
        <p:spPr bwMode="auto">
          <a:xfrm flipH="1">
            <a:off x="2663112" y="1752600"/>
            <a:ext cx="2286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58" name="Straight Connector 80914"/>
          <p:cNvCxnSpPr>
            <a:cxnSpLocks noChangeShapeType="1"/>
          </p:cNvCxnSpPr>
          <p:nvPr/>
        </p:nvCxnSpPr>
        <p:spPr bwMode="auto">
          <a:xfrm flipH="1">
            <a:off x="2667000" y="1600200"/>
            <a:ext cx="990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59" name="Straight Connector 80916"/>
          <p:cNvCxnSpPr>
            <a:cxnSpLocks noChangeShapeType="1"/>
          </p:cNvCxnSpPr>
          <p:nvPr/>
        </p:nvCxnSpPr>
        <p:spPr bwMode="auto">
          <a:xfrm flipH="1">
            <a:off x="4949112" y="1524000"/>
            <a:ext cx="44615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60" name="Straight Connector 80918"/>
          <p:cNvCxnSpPr>
            <a:cxnSpLocks noChangeShapeType="1"/>
          </p:cNvCxnSpPr>
          <p:nvPr/>
        </p:nvCxnSpPr>
        <p:spPr bwMode="auto">
          <a:xfrm flipH="1">
            <a:off x="2663112" y="1371600"/>
            <a:ext cx="4191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61" name="Straight Connector 80920"/>
          <p:cNvCxnSpPr>
            <a:cxnSpLocks noChangeShapeType="1"/>
          </p:cNvCxnSpPr>
          <p:nvPr/>
        </p:nvCxnSpPr>
        <p:spPr bwMode="auto">
          <a:xfrm flipH="1">
            <a:off x="2663112" y="1219200"/>
            <a:ext cx="2286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rbital Energy Levels | Química">
            <a:extLst>
              <a:ext uri="{FF2B5EF4-FFF2-40B4-BE49-F238E27FC236}">
                <a16:creationId xmlns:a16="http://schemas.microsoft.com/office/drawing/2014/main" id="{0E27B700-6942-F030-D308-0A22D6128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0"/>
            <a:ext cx="7926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652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PT - Many electron atoms and the Periodic Table PowerPoint Presentation - ID:6900803">
            <a:extLst>
              <a:ext uri="{FF2B5EF4-FFF2-40B4-BE49-F238E27FC236}">
                <a16:creationId xmlns:a16="http://schemas.microsoft.com/office/drawing/2014/main" id="{380E97DB-7650-76F7-101C-53E4FB66D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89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372D39-D19E-2FC0-EDDA-51C143BC7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895739"/>
          </a:xfrm>
        </p:spPr>
        <p:txBody>
          <a:bodyPr/>
          <a:lstStyle/>
          <a:p>
            <a:r>
              <a:rPr lang="en-US" sz="5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 Atomic Theory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24F16C-909C-2B06-437C-2D50D8C4B16A}"/>
              </a:ext>
            </a:extLst>
          </p:cNvPr>
          <p:cNvSpPr txBox="1"/>
          <p:nvPr/>
        </p:nvSpPr>
        <p:spPr>
          <a:xfrm>
            <a:off x="401053" y="1250302"/>
            <a:ext cx="108765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Mechanical Model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</a:t>
            </a:r>
            <a:r>
              <a:rPr lang="en-US" sz="36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Clound</a:t>
            </a: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a mathematical Wave Equation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Erwin </a:t>
            </a: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Schrödinger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is on placement of electrons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region in the atom where there is 90% chance of finding the electron.</a:t>
            </a:r>
          </a:p>
        </p:txBody>
      </p:sp>
    </p:spTree>
    <p:extLst>
      <p:ext uri="{BB962C8B-B14F-4D97-AF65-F5344CB8AC3E}">
        <p14:creationId xmlns:p14="http://schemas.microsoft.com/office/powerpoint/2010/main" val="101837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rodinger's Cat. - ppt download">
            <a:extLst>
              <a:ext uri="{FF2B5EF4-FFF2-40B4-BE49-F238E27FC236}">
                <a16:creationId xmlns:a16="http://schemas.microsoft.com/office/drawing/2014/main" id="{3B839BBF-A8BA-B33C-489F-5AE7CA577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5"/>
          <a:stretch/>
        </p:blipFill>
        <p:spPr bwMode="auto">
          <a:xfrm>
            <a:off x="1524000" y="11430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105E4881-8C8F-D214-779B-F95A0F980852}"/>
              </a:ext>
            </a:extLst>
          </p:cNvPr>
          <p:cNvSpPr txBox="1">
            <a:spLocks/>
          </p:cNvSpPr>
          <p:nvPr/>
        </p:nvSpPr>
        <p:spPr>
          <a:xfrm>
            <a:off x="914400" y="0"/>
            <a:ext cx="10363200" cy="89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5400" kern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 Equation</a:t>
            </a:r>
          </a:p>
        </p:txBody>
      </p:sp>
    </p:spTree>
    <p:extLst>
      <p:ext uri="{BB962C8B-B14F-4D97-AF65-F5344CB8AC3E}">
        <p14:creationId xmlns:p14="http://schemas.microsoft.com/office/powerpoint/2010/main" val="322140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790700" y="803470"/>
            <a:ext cx="8610600" cy="990600"/>
          </a:xfrm>
        </p:spPr>
        <p:txBody>
          <a:bodyPr/>
          <a:lstStyle/>
          <a:p>
            <a:r>
              <a:rPr lang="en-US" altLang="en-US" sz="3200" dirty="0"/>
              <a:t>Electron probability clouds for </a:t>
            </a:r>
            <a:r>
              <a:rPr lang="en-US" altLang="en-US" sz="3200" dirty="0" err="1"/>
              <a:t>s,p,d</a:t>
            </a:r>
            <a:r>
              <a:rPr lang="en-US" altLang="en-US" sz="3200" dirty="0"/>
              <a:t>,&amp; f orbitals</a:t>
            </a:r>
          </a:p>
        </p:txBody>
      </p:sp>
      <p:pic>
        <p:nvPicPr>
          <p:cNvPr id="58371" name="Picture 2" descr="https://qph.ec.quoracdn.net/main-qimg-4a78ad13970b424c4bc2bd49ab6291b8-c?convert_to_webp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56" y="1701800"/>
            <a:ext cx="65532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C0E64950-E48B-3B3F-6156-B1BD1C8B91EE}"/>
              </a:ext>
            </a:extLst>
          </p:cNvPr>
          <p:cNvSpPr txBox="1">
            <a:spLocks/>
          </p:cNvSpPr>
          <p:nvPr/>
        </p:nvSpPr>
        <p:spPr>
          <a:xfrm>
            <a:off x="914400" y="0"/>
            <a:ext cx="10363200" cy="89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5400" kern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Orbitals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s-orbitals_3-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142" y="2843559"/>
            <a:ext cx="4881563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6553201" y="3810001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2s</a:t>
            </a: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1828801" y="917576"/>
            <a:ext cx="86010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s-orbital</a:t>
            </a:r>
            <a:r>
              <a:rPr lang="en-US" altLang="en-US" sz="4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</a:t>
            </a:r>
            <a:r>
              <a:rPr lang="en-US" altLang="en-US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alt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each principal energy level. It can hold a maximum of </a:t>
            </a:r>
            <a:r>
              <a:rPr lang="en-US" alt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electrons</a:t>
            </a:r>
            <a:r>
              <a:rPr lang="en-US" alt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E4C28E0-C7F5-5DF6-E560-0ECFDBF5431F}"/>
              </a:ext>
            </a:extLst>
          </p:cNvPr>
          <p:cNvSpPr txBox="1">
            <a:spLocks/>
          </p:cNvSpPr>
          <p:nvPr/>
        </p:nvSpPr>
        <p:spPr>
          <a:xfrm>
            <a:off x="914400" y="0"/>
            <a:ext cx="10363200" cy="89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5400" kern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Orbitals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01479"/>
            <a:ext cx="8458200" cy="2331720"/>
          </a:xfrm>
        </p:spPr>
        <p:txBody>
          <a:bodyPr/>
          <a:lstStyle/>
          <a:p>
            <a:pPr marL="0" indent="0">
              <a:buNone/>
            </a:pPr>
            <a:r>
              <a:rPr lang="pt-BR" altLang="en-US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p-orbital</a:t>
            </a:r>
            <a:r>
              <a:rPr lang="pt-BR" alt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pt-BR" alt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pt-BR" altLang="en-US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alt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each principal energy level beginning with n = 2. </a:t>
            </a:r>
          </a:p>
          <a:p>
            <a:pPr marL="0" indent="0">
              <a:buNone/>
            </a:pPr>
            <a:r>
              <a:rPr lang="pt-BR" alt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Together they hold a maximum of </a:t>
            </a:r>
            <a:r>
              <a:rPr lang="pt-BR" alt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electrons</a:t>
            </a:r>
            <a:r>
              <a:rPr lang="pt-BR" alt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Orbitals | Chemistry for Non-Majors">
            <a:extLst>
              <a:ext uri="{FF2B5EF4-FFF2-40B4-BE49-F238E27FC236}">
                <a16:creationId xmlns:a16="http://schemas.microsoft.com/office/drawing/2014/main" id="{976D8850-C900-4F9D-8E04-EACAC96A5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065" y="3855720"/>
            <a:ext cx="778387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BE392603-E7A8-5834-A282-EB2760EA5B94}"/>
              </a:ext>
            </a:extLst>
          </p:cNvPr>
          <p:cNvSpPr txBox="1">
            <a:spLocks/>
          </p:cNvSpPr>
          <p:nvPr/>
        </p:nvSpPr>
        <p:spPr>
          <a:xfrm>
            <a:off x="914400" y="0"/>
            <a:ext cx="10363200" cy="89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5400" kern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Orbitals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" y="1485900"/>
            <a:ext cx="6477000" cy="3886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000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d-orbitals</a:t>
            </a:r>
          </a:p>
          <a:p>
            <a:pPr eaLnBrk="1" hangingPunct="1">
              <a:buClr>
                <a:schemeClr val="accent6"/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3200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each principle energy level beginning with n = 3.</a:t>
            </a:r>
          </a:p>
          <a:p>
            <a:pPr eaLnBrk="1" hangingPunct="1">
              <a:buClr>
                <a:schemeClr val="accent6"/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Together they can hold a maximum of 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electrons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04" name="Picture 5" descr="q161436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55" y="895739"/>
            <a:ext cx="439102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AE0AD8C-4F4C-E8AA-BB20-A9B767082E10}"/>
              </a:ext>
            </a:extLst>
          </p:cNvPr>
          <p:cNvSpPr txBox="1">
            <a:spLocks/>
          </p:cNvSpPr>
          <p:nvPr/>
        </p:nvSpPr>
        <p:spPr>
          <a:xfrm>
            <a:off x="914400" y="0"/>
            <a:ext cx="10363200" cy="89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5400" kern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Orbitals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5486400" y="933114"/>
            <a:ext cx="6446520" cy="3120725"/>
          </a:xfrm>
        </p:spPr>
        <p:txBody>
          <a:bodyPr/>
          <a:lstStyle/>
          <a:p>
            <a:pPr marL="514350" indent="-514350" algn="l" eaLnBrk="1" hangingPunct="1">
              <a:buFont typeface="+mj-lt"/>
              <a:buAutoNum type="arabicPeriod"/>
            </a:pPr>
            <a:r>
              <a:rPr lang="en-US" altLang="en-US" sz="32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f-orbitals</a:t>
            </a:r>
            <a:r>
              <a:rPr lang="en-US" alt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altLang="en-US" sz="3200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each principal energy level beginning with n = 4</a:t>
            </a:r>
            <a:br>
              <a:rPr lang="en-US" alt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Together they hold a maximum of 14 electrons.</a:t>
            </a:r>
          </a:p>
        </p:txBody>
      </p:sp>
      <p:pic>
        <p:nvPicPr>
          <p:cNvPr id="3074" name="Picture 2" descr="ChapterPreview.html">
            <a:extLst>
              <a:ext uri="{FF2B5EF4-FFF2-40B4-BE49-F238E27FC236}">
                <a16:creationId xmlns:a16="http://schemas.microsoft.com/office/drawing/2014/main" id="{FD137468-FF7C-489A-A016-BF9355533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52" r="42313"/>
          <a:stretch/>
        </p:blipFill>
        <p:spPr bwMode="auto">
          <a:xfrm>
            <a:off x="123175" y="4221480"/>
            <a:ext cx="7848600" cy="230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hapterPreview.html">
            <a:extLst>
              <a:ext uri="{FF2B5EF4-FFF2-40B4-BE49-F238E27FC236}">
                <a16:creationId xmlns:a16="http://schemas.microsoft.com/office/drawing/2014/main" id="{FD70643C-2D97-4D03-80DD-B9698B9C9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8" t="57662" b="5764"/>
          <a:stretch/>
        </p:blipFill>
        <p:spPr bwMode="auto">
          <a:xfrm>
            <a:off x="123175" y="1969074"/>
            <a:ext cx="5805185" cy="208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0D2B0A-6657-1E61-04CF-0B83BC250543}"/>
              </a:ext>
            </a:extLst>
          </p:cNvPr>
          <p:cNvSpPr txBox="1">
            <a:spLocks/>
          </p:cNvSpPr>
          <p:nvPr/>
        </p:nvSpPr>
        <p:spPr>
          <a:xfrm>
            <a:off x="914400" y="0"/>
            <a:ext cx="10363200" cy="89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5400" kern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Orbitals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rbit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32" y="1417320"/>
            <a:ext cx="8320136" cy="43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F42D64F6-BC12-F306-8EC3-881751ED6963}"/>
              </a:ext>
            </a:extLst>
          </p:cNvPr>
          <p:cNvSpPr txBox="1">
            <a:spLocks/>
          </p:cNvSpPr>
          <p:nvPr/>
        </p:nvSpPr>
        <p:spPr>
          <a:xfrm>
            <a:off x="914400" y="0"/>
            <a:ext cx="10363200" cy="89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5400" kern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Orbitals</a:t>
            </a:r>
          </a:p>
        </p:txBody>
      </p:sp>
    </p:spTree>
    <p:extLst>
      <p:ext uri="{BB962C8B-B14F-4D97-AF65-F5344CB8AC3E}">
        <p14:creationId xmlns:p14="http://schemas.microsoft.com/office/powerpoint/2010/main" val="3331470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E66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8597</TotalTime>
  <Words>274</Words>
  <Application>Microsoft Office PowerPoint</Application>
  <PresentationFormat>Widescreen</PresentationFormat>
  <Paragraphs>56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Chapter 4 Arrangement of Electrons in Atom</vt:lpstr>
      <vt:lpstr>Modern Atomic Theory</vt:lpstr>
      <vt:lpstr>PowerPoint Presentation</vt:lpstr>
      <vt:lpstr>Electron probability clouds for s,p,d,&amp; f orbitals</vt:lpstr>
      <vt:lpstr>PowerPoint Presentation</vt:lpstr>
      <vt:lpstr>PowerPoint Presentation</vt:lpstr>
      <vt:lpstr>PowerPoint Presentation</vt:lpstr>
      <vt:lpstr>f-orbitals  There are 7 in each principal energy level beginning with n = 4 Together they hold a maximum of 14 electrons.</vt:lpstr>
      <vt:lpstr>PowerPoint Presentation</vt:lpstr>
      <vt:lpstr>PowerPoint Presentation</vt:lpstr>
      <vt:lpstr>Summary of Orbitals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Solubility Products</dc:title>
  <dc:creator>Holland Jeff</dc:creator>
  <cp:lastModifiedBy>Holland Jeff</cp:lastModifiedBy>
  <cp:revision>28</cp:revision>
  <dcterms:created xsi:type="dcterms:W3CDTF">2024-02-23T13:59:36Z</dcterms:created>
  <dcterms:modified xsi:type="dcterms:W3CDTF">2024-09-27T21:43:58Z</dcterms:modified>
</cp:coreProperties>
</file>