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0"/>
  </p:notesMasterIdLst>
  <p:handoutMasterIdLst>
    <p:handoutMasterId r:id="rId61"/>
  </p:handoutMasterIdLst>
  <p:sldIdLst>
    <p:sldId id="257" r:id="rId2"/>
    <p:sldId id="261" r:id="rId3"/>
    <p:sldId id="323" r:id="rId4"/>
    <p:sldId id="324" r:id="rId5"/>
    <p:sldId id="353" r:id="rId6"/>
    <p:sldId id="384" r:id="rId7"/>
    <p:sldId id="354" r:id="rId8"/>
    <p:sldId id="340" r:id="rId9"/>
    <p:sldId id="325" r:id="rId10"/>
    <p:sldId id="326" r:id="rId11"/>
    <p:sldId id="327" r:id="rId12"/>
    <p:sldId id="374" r:id="rId13"/>
    <p:sldId id="328" r:id="rId14"/>
    <p:sldId id="329" r:id="rId15"/>
    <p:sldId id="373" r:id="rId16"/>
    <p:sldId id="377" r:id="rId17"/>
    <p:sldId id="355" r:id="rId18"/>
    <p:sldId id="270" r:id="rId19"/>
    <p:sldId id="266" r:id="rId20"/>
    <p:sldId id="268" r:id="rId21"/>
    <p:sldId id="262" r:id="rId22"/>
    <p:sldId id="358" r:id="rId23"/>
    <p:sldId id="360" r:id="rId24"/>
    <p:sldId id="375" r:id="rId25"/>
    <p:sldId id="294" r:id="rId26"/>
    <p:sldId id="385" r:id="rId27"/>
    <p:sldId id="388" r:id="rId28"/>
    <p:sldId id="389" r:id="rId29"/>
    <p:sldId id="359" r:id="rId30"/>
    <p:sldId id="387" r:id="rId31"/>
    <p:sldId id="263" r:id="rId32"/>
    <p:sldId id="349" r:id="rId33"/>
    <p:sldId id="273" r:id="rId34"/>
    <p:sldId id="296" r:id="rId35"/>
    <p:sldId id="298" r:id="rId36"/>
    <p:sldId id="362" r:id="rId37"/>
    <p:sldId id="299" r:id="rId38"/>
    <p:sldId id="343" r:id="rId39"/>
    <p:sldId id="350" r:id="rId40"/>
    <p:sldId id="302" r:id="rId41"/>
    <p:sldId id="361" r:id="rId42"/>
    <p:sldId id="297" r:id="rId43"/>
    <p:sldId id="364" r:id="rId44"/>
    <p:sldId id="317" r:id="rId45"/>
    <p:sldId id="365" r:id="rId46"/>
    <p:sldId id="276" r:id="rId47"/>
    <p:sldId id="372" r:id="rId48"/>
    <p:sldId id="333" r:id="rId49"/>
    <p:sldId id="367" r:id="rId50"/>
    <p:sldId id="368" r:id="rId51"/>
    <p:sldId id="309" r:id="rId52"/>
    <p:sldId id="369" r:id="rId53"/>
    <p:sldId id="378" r:id="rId54"/>
    <p:sldId id="304" r:id="rId55"/>
    <p:sldId id="382" r:id="rId56"/>
    <p:sldId id="370" r:id="rId57"/>
    <p:sldId id="339" r:id="rId58"/>
    <p:sldId id="371" r:id="rId5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3333CC"/>
    <a:srgbClr val="9900CC"/>
    <a:srgbClr val="6600CC"/>
    <a:srgbClr val="800080"/>
    <a:srgbClr val="0066FF"/>
    <a:srgbClr val="6909F7"/>
    <a:srgbClr val="FF6600"/>
    <a:srgbClr val="CC0000"/>
    <a:srgbClr val="EC0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94660"/>
  </p:normalViewPr>
  <p:slideViewPr>
    <p:cSldViewPr>
      <p:cViewPr varScale="1">
        <p:scale>
          <a:sx n="69" d="100"/>
          <a:sy n="69" d="100"/>
        </p:scale>
        <p:origin x="102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1B7C1A-446E-4195-B29F-A8DB68D8C330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75B1A9-C9FB-4A70-8814-0AFAD1B13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81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37F2A3-5137-43D2-9C49-F6531D75E9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7F2A3-5137-43D2-9C49-F6531D75E955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280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Energy Level – (n) principle Q#. Sub-level – (L) azimuthal Q#. m</a:t>
            </a:r>
            <a:r>
              <a:rPr lang="en-US" strike="dblStrike" baseline="-25000" dirty="0"/>
              <a:t>L </a:t>
            </a:r>
            <a:r>
              <a:rPr lang="en-US" dirty="0"/>
              <a:t> and </a:t>
            </a:r>
            <a:r>
              <a:rPr lang="en-US" dirty="0" err="1"/>
              <a:t>m</a:t>
            </a:r>
            <a:r>
              <a:rPr lang="en-US" baseline="-25000" dirty="0" err="1"/>
              <a:t>s</a:t>
            </a:r>
            <a:r>
              <a:rPr lang="en-US" dirty="0"/>
              <a:t>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37F2A3-5137-43D2-9C49-F6531D75E955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57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discovery of the atomic nucleus, protons, and electrons. Ernest Rutherford’s atomic model showed atoms having a tiny, positively charged nucleus surrounded mostly by empty space.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37F2A3-5137-43D2-9C49-F6531D75E95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464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7F2A3-5137-43D2-9C49-F6531D75E955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316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14790C-0C8B-456A-9116-9DDC25438ACD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en-US" dirty="0">
                <a:latin typeface="Arial" panose="020B0604020202020204" pitchFamily="34" charset="0"/>
              </a:rPr>
              <a:t>1926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14790C-0C8B-456A-9116-9DDC25438ACD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110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D416A7-32BF-4711-8720-008D836DC107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en-US" dirty="0">
                <a:latin typeface="Arial" panose="020B0604020202020204" pitchFamily="34" charset="0"/>
              </a:rPr>
              <a:t>Using Bohr’s model, de Broglie’s wave theory, and other’s work. New uantum Theory – pre 1926.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D416A7-32BF-4711-8720-008D836DC107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89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D7AC98-4282-4050-8EB6-7714A5C1B6EC}" type="slidenum">
              <a:rPr lang="en-US" altLang="en-US" smtClean="0"/>
              <a:pPr/>
              <a:t>42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9EE980-08A6-4C38-B05D-10FC12B8F9C1}" type="slidenum">
              <a:rPr lang="en-US" altLang="en-US" smtClean="0"/>
              <a:pPr/>
              <a:t>43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pt-BR" alt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pt-BR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pt-BR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40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40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3D66-93AE-48E5-9310-9863EE1093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28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F6A34-1E82-4F1D-A99B-FA78FF3A1D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0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2634-6C3B-4786-B83A-D02F9DBB2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0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5DB-66A8-4242-847C-77128EB92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E6A73-8DBC-4708-85DC-7DA5ADBE80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1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3F6B3-A4A4-4830-AB31-1D415C8515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1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35B73-BB8C-48B4-A747-7FE2E282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7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40BD6-4F02-4688-ACD2-1E820C00E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6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EE2DE-1E5E-4CDC-ADEA-58F1EB8DA6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C3D4E-09A2-4AC1-8667-7D06ADBB9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4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4E903-5345-49BE-AF59-B5916F44A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5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1A35C253-02BE-4FF3-AD08-B3812B04F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pt-BR" alt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pt-BR" alt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pt-BR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pt-BR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pt-BR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pt-BR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pt-BR" alt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pt-BR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pt-BR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30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embed/4EkogMWJJF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embed/lJh2Ra1eygA?t=275s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M4_0obIwQ_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youtube.com/embed/O6g-7rUgrdg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447800"/>
            <a:ext cx="7924800" cy="3352800"/>
          </a:xfrm>
        </p:spPr>
        <p:txBody>
          <a:bodyPr/>
          <a:lstStyle/>
          <a:p>
            <a:pPr algn="ctr" eaLnBrk="1" hangingPunct="1"/>
            <a:r>
              <a:rPr lang="en-US" altLang="en-US" sz="4400" dirty="0">
                <a:latin typeface="Berlin Sans FB" panose="020E0602020502020306" pitchFamily="34" charset="0"/>
              </a:rPr>
              <a:t>Electrons: </a:t>
            </a:r>
            <a:br>
              <a:rPr lang="en-US" altLang="en-US" sz="4400" dirty="0">
                <a:latin typeface="Berlin Sans FB" panose="020E0602020502020306" pitchFamily="34" charset="0"/>
              </a:rPr>
            </a:br>
            <a:r>
              <a:rPr lang="en-US" altLang="en-US" sz="4400" dirty="0">
                <a:latin typeface="Berlin Sans FB" panose="020E0602020502020306" pitchFamily="34" charset="0"/>
              </a:rPr>
              <a:t>Bohr’s Atomic Model and</a:t>
            </a:r>
            <a:br>
              <a:rPr lang="en-US" altLang="en-US" sz="4400" dirty="0">
                <a:latin typeface="Berlin Sans FB" panose="020E0602020502020306" pitchFamily="34" charset="0"/>
              </a:rPr>
            </a:br>
            <a:r>
              <a:rPr lang="en-US" altLang="en-US" sz="4400" dirty="0">
                <a:latin typeface="Berlin Sans FB" panose="020E0602020502020306" pitchFamily="34" charset="0"/>
              </a:rPr>
              <a:t>The Quantum Model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572000"/>
            <a:ext cx="6019800" cy="1752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Honors Chemistry Unit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42900" y="457200"/>
            <a:ext cx="8229600" cy="1371600"/>
          </a:xfrm>
        </p:spPr>
        <p:txBody>
          <a:bodyPr/>
          <a:lstStyle/>
          <a:p>
            <a:r>
              <a:rPr lang="en-US" altLang="en-US" sz="4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What is the photoelectric effect?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458200" cy="4038600"/>
          </a:xfrm>
        </p:spPr>
        <p:txBody>
          <a:bodyPr/>
          <a:lstStyle/>
          <a:p>
            <a:pPr>
              <a:defRPr/>
            </a:pPr>
            <a:r>
              <a:rPr lang="en-US" dirty="0"/>
              <a:t>The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photoelectric effect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refers to the ability of </a:t>
            </a:r>
            <a:r>
              <a:rPr lang="en-US" u="sng" dirty="0"/>
              <a:t>sufficiently high frequencies </a:t>
            </a:r>
            <a:r>
              <a:rPr lang="en-US" dirty="0"/>
              <a:t>of light to “knock” electrons off a metal’s surface.</a:t>
            </a:r>
          </a:p>
          <a:p>
            <a:pPr>
              <a:defRPr/>
            </a:pPr>
            <a:r>
              <a:rPr lang="en-US" dirty="0"/>
              <a:t>Electrons would not be emitted from the metal unless the frequency of the light shining on it was above a certain minimum.</a:t>
            </a:r>
          </a:p>
          <a:p>
            <a:pPr>
              <a:defRPr/>
            </a:pPr>
            <a:r>
              <a:rPr lang="en-US" dirty="0"/>
              <a:t>View the link: </a:t>
            </a:r>
            <a:r>
              <a:rPr lang="en-US" dirty="0">
                <a:hlinkClick r:id="rId2"/>
              </a:rPr>
              <a:t>(click here) the photoelectric effect explained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What led to the discovery of the </a:t>
            </a:r>
            <a:r>
              <a:rPr lang="en-US" altLang="en-US" sz="4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Dual Nature of Light?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(~1900) German physicist Max Planck studied the emission of light from hot objects.</a:t>
            </a:r>
          </a:p>
          <a:p>
            <a:pPr>
              <a:defRPr/>
            </a:pPr>
            <a:r>
              <a:rPr lang="en-US" sz="3600" dirty="0"/>
              <a:t>He concluded that hot objects do not emit light in continuous waves like the sun does. Instead they emit light in small, fixed amounts called 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quanta</a:t>
            </a:r>
            <a:r>
              <a:rPr lang="en-US" sz="3600" dirty="0"/>
              <a:t> (plural for quantum).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What is a </a:t>
            </a:r>
            <a:r>
              <a:rPr lang="en-US" altLang="en-US" sz="4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Quantum?</a:t>
            </a:r>
            <a:endParaRPr lang="en-US" altLang="en-US" sz="40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3733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A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quantum</a:t>
            </a:r>
            <a:r>
              <a:rPr lang="en-US" dirty="0"/>
              <a:t> is the minimum amount of energy that can be gained or lost by an atom’s excited electron.</a:t>
            </a:r>
          </a:p>
        </p:txBody>
      </p:sp>
      <p:pic>
        <p:nvPicPr>
          <p:cNvPr id="1026" name="Picture 2" descr="Early Quantum Theory and Models of the Atom - ppt video online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8" r="1679"/>
          <a:stretch/>
        </p:blipFill>
        <p:spPr bwMode="auto">
          <a:xfrm>
            <a:off x="1877513" y="3048000"/>
            <a:ext cx="5132887" cy="366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12192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What led to the theory of</a:t>
            </a:r>
            <a:br>
              <a:rPr lang="en-US" alt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en-US" alt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The Dual Nature of Light?</a:t>
            </a:r>
            <a:endParaRPr lang="en-US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5029200"/>
          </a:xfrm>
        </p:spPr>
        <p:txBody>
          <a:bodyPr/>
          <a:lstStyle/>
          <a:p>
            <a:pPr>
              <a:defRPr/>
            </a:pPr>
            <a:r>
              <a:rPr lang="en-US" dirty="0"/>
              <a:t>Planck defined the relationship between a quantum of energy and the frequency of light it represents with the equation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			</a:t>
            </a:r>
            <a:r>
              <a:rPr lang="en-US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 = h</a:t>
            </a:r>
            <a:r>
              <a:rPr lang="el-GR" sz="4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ν</a:t>
            </a:r>
            <a:endParaRPr lang="en-US" sz="4400" b="1" dirty="0">
              <a:solidFill>
                <a:schemeClr val="bg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/>
              <a:t>where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</a:t>
            </a:r>
            <a:r>
              <a:rPr lang="en-US" dirty="0"/>
              <a:t> is the energy (in joules, J) of a light photon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US" dirty="0"/>
              <a:t> is Planck’s constant, 6.626 x 10</a:t>
            </a:r>
            <a:r>
              <a:rPr lang="en-US" baseline="30000" dirty="0"/>
              <a:t>-34</a:t>
            </a:r>
            <a:r>
              <a:rPr lang="en-US" dirty="0"/>
              <a:t> J·s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l-GR" sz="4400" b="1" i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ν</a:t>
            </a:r>
            <a:r>
              <a:rPr lang="en-US" dirty="0">
                <a:cs typeface="Arial" panose="020B0604020202020204" pitchFamily="34" charset="0"/>
              </a:rPr>
              <a:t> is frequency in hertz (1 Hz = 1/s)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52185" y="609600"/>
            <a:ext cx="8610600" cy="1066800"/>
          </a:xfrm>
        </p:spPr>
        <p:txBody>
          <a:bodyPr/>
          <a:lstStyle/>
          <a:p>
            <a:r>
              <a:rPr lang="en-US" altLang="en-US" sz="4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What is the Dual Nature of Light?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114800"/>
          </a:xfrm>
        </p:spPr>
        <p:txBody>
          <a:bodyPr/>
          <a:lstStyle/>
          <a:p>
            <a:r>
              <a:rPr lang="en-US" altLang="en-US" sz="3600" dirty="0"/>
              <a:t>In 1905, Albert Einstein expanded on Planck’s theory by proposing that light </a:t>
            </a:r>
            <a:r>
              <a:rPr lang="en-US" altLang="en-US" sz="3600" b="1" dirty="0"/>
              <a:t>acts as both a wave and a particle</a:t>
            </a:r>
            <a:r>
              <a:rPr lang="en-US" altLang="en-US" sz="3600" dirty="0"/>
              <a:t>; this theory is known as the                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</a:rPr>
              <a:t>DUAL NATURE OF LIGHT.</a:t>
            </a:r>
          </a:p>
          <a:p>
            <a:r>
              <a:rPr lang="en-US" altLang="en-US" sz="3600" dirty="0"/>
              <a:t>Einstein called particles of light 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</a:rPr>
              <a:t>PHOTONS</a:t>
            </a:r>
            <a:r>
              <a:rPr lang="en-US" altLang="en-US" sz="3600" dirty="0"/>
              <a:t> (defined on next slide).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52185" y="609600"/>
            <a:ext cx="8610600" cy="1066800"/>
          </a:xfrm>
        </p:spPr>
        <p:txBody>
          <a:bodyPr/>
          <a:lstStyle/>
          <a:p>
            <a:r>
              <a:rPr lang="en-US" altLang="en-US" sz="4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What is a photon?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/>
              <a:t>A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</a:rPr>
              <a:t> PHOTON</a:t>
            </a:r>
            <a:r>
              <a:rPr lang="en-US" altLang="en-US" sz="3600" dirty="0"/>
              <a:t> is a particle of light having zero mass and carrying a quantum of energy. </a:t>
            </a:r>
            <a:endParaRPr lang="en-US" alt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19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solidFill>
                  <a:srgbClr val="6600CC"/>
                </a:solidFill>
              </a:rPr>
              <a:t>Part II: The Bohr Model of the Atom</a:t>
            </a:r>
            <a:endParaRPr lang="en-US" dirty="0"/>
          </a:p>
        </p:txBody>
      </p:sp>
      <p:pic>
        <p:nvPicPr>
          <p:cNvPr id="2050" name="Picture 2" descr="Unreal Truths: Matter Waves and the Bohr Model of the At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44" y="1981200"/>
            <a:ext cx="393811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414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dirty="0">
                <a:solidFill>
                  <a:srgbClr val="C00000"/>
                </a:solidFill>
              </a:rPr>
              <a:t>Meet Niels Bohr </a:t>
            </a:r>
            <a:br>
              <a:rPr lang="en-US" altLang="en-US" sz="4000" dirty="0"/>
            </a:br>
            <a:r>
              <a:rPr lang="en-US" altLang="en-US" sz="3200" dirty="0">
                <a:solidFill>
                  <a:srgbClr val="3333CC"/>
                </a:solidFill>
              </a:rPr>
              <a:t>(Danish physicist,1885-1962)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191000" cy="38862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Bohr was a  former student of Ernest Rutherford. </a:t>
            </a:r>
          </a:p>
          <a:p>
            <a:pPr eaLnBrk="1" hangingPunct="1"/>
            <a:r>
              <a:rPr lang="en-US" altLang="en-US" sz="3200" dirty="0"/>
              <a:t>Bohr performed experiments with hydrogen to study electron behavior.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15364" name="Picture 4" descr="B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828800"/>
            <a:ext cx="42148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93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51054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Why hydrogen? Because it has only one electron. Bohr wanted to study the electron’s location and movement in the atom.</a:t>
            </a:r>
            <a:endParaRPr lang="en-US" sz="2800" dirty="0"/>
          </a:p>
        </p:txBody>
      </p:sp>
      <p:pic>
        <p:nvPicPr>
          <p:cNvPr id="23556" name="Picture 3" descr="hydtub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070" y="847727"/>
            <a:ext cx="3633288" cy="54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51718"/>
            <a:ext cx="4914900" cy="201136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Electron energy levels can be thought of as rungs of a ladder that are not equally spaced.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867400" y="762000"/>
            <a:ext cx="76200" cy="5486400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934200" y="799139"/>
            <a:ext cx="76200" cy="5486400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950964" y="1371600"/>
            <a:ext cx="9906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5943600" y="2667000"/>
            <a:ext cx="9906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5950964" y="1524000"/>
            <a:ext cx="9906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950964" y="3429000"/>
            <a:ext cx="9906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5943600" y="5791200"/>
            <a:ext cx="9906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943600" y="4419600"/>
            <a:ext cx="9906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943600" y="1752600"/>
            <a:ext cx="9906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943600" y="2057400"/>
            <a:ext cx="9906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457200" y="4036874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More energy is required at bottom than at top.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447675" y="437346"/>
            <a:ext cx="38957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In the last unit you learned: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43A3A0-71C9-2303-A1A0-33DA57D9F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143000"/>
            <a:ext cx="4466826" cy="396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43F8A8-1DCC-2C2E-9B03-281138A083B8}"/>
              </a:ext>
            </a:extLst>
          </p:cNvPr>
          <p:cNvSpPr txBox="1"/>
          <p:nvPr/>
        </p:nvSpPr>
        <p:spPr>
          <a:xfrm>
            <a:off x="2049342" y="5334000"/>
            <a:ext cx="45881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nucleus is about 1 / 5,000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size of the atom.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99622"/>
            <a:ext cx="8229600" cy="2247901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b="1" dirty="0">
                <a:solidFill>
                  <a:srgbClr val="C00000"/>
                </a:solidFill>
              </a:rPr>
              <a:t>Electron Energy States</a:t>
            </a:r>
          </a:p>
          <a:p>
            <a:pPr eaLnBrk="1" hangingPunct="1"/>
            <a:r>
              <a:rPr lang="en-US" altLang="en-US" b="1" dirty="0"/>
              <a:t>Ground state</a:t>
            </a:r>
            <a:r>
              <a:rPr lang="en-US" altLang="en-US" dirty="0"/>
              <a:t>: the lowest possible energy level an electron can have.</a:t>
            </a:r>
          </a:p>
          <a:p>
            <a:pPr eaLnBrk="1" hangingPunct="1"/>
            <a:r>
              <a:rPr lang="en-US" altLang="en-US" b="1" dirty="0"/>
              <a:t>Excited state</a:t>
            </a:r>
            <a:r>
              <a:rPr lang="en-US" altLang="en-US" dirty="0"/>
              <a:t>: an energy level higher than the ground state. 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6608763" y="60960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378" y="2897122"/>
            <a:ext cx="4959530" cy="3427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6173" y="5942111"/>
            <a:ext cx="1136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State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5190" y="5942111"/>
            <a:ext cx="1136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Excited State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4207" y="596108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Electron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0784" y="4191000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Excited 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12137" y="4191000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  <p:bldP spid="20485" grpId="0" animBg="1"/>
      <p:bldP spid="4" grpId="0" uiExpand="1"/>
      <p:bldP spid="5" grpId="0"/>
      <p:bldP spid="9" grpId="0"/>
      <p:bldP spid="10" grpId="0"/>
      <p:bldP spid="11" grpId="0" uiExpan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162800" cy="1371600"/>
          </a:xfrm>
        </p:spPr>
        <p:txBody>
          <a:bodyPr/>
          <a:lstStyle/>
          <a:p>
            <a:pPr algn="ctr" eaLnBrk="1" hangingPunct="1"/>
            <a:r>
              <a:rPr lang="en-US" altLang="en-US" sz="4000" b="1" dirty="0">
                <a:solidFill>
                  <a:srgbClr val="6600CC"/>
                </a:solidFill>
              </a:rPr>
              <a:t>The Bohr Model Quantified</a:t>
            </a:r>
            <a:endParaRPr lang="en-US" altLang="en-US" sz="3200" dirty="0">
              <a:solidFill>
                <a:srgbClr val="6600CC"/>
              </a:solidFill>
            </a:endParaRPr>
          </a:p>
        </p:txBody>
      </p:sp>
      <p:pic>
        <p:nvPicPr>
          <p:cNvPr id="6" name="Picture 2" descr="Atomic structure , Balmer series, Lyman series,wavelength">
            <a:extLst>
              <a:ext uri="{FF2B5EF4-FFF2-40B4-BE49-F238E27FC236}">
                <a16:creationId xmlns:a16="http://schemas.microsoft.com/office/drawing/2014/main" id="{0EA8F9A4-E684-41ED-9409-6D075ED904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60335"/>
            <a:ext cx="3505200" cy="425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393AF7E-F5AF-A7E4-6571-562805E61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71237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50292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When Bohr ran electricity through a sample of hydrogen, he found that the excited electrons “jumped” from their ground state to an excited state further from hydrogen’s nucleus. </a:t>
            </a:r>
          </a:p>
        </p:txBody>
      </p:sp>
      <p:pic>
        <p:nvPicPr>
          <p:cNvPr id="23556" name="Picture 3" descr="hydtub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3507288" cy="501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740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5181600" cy="54102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As the electrons “fell” from the excited state to their ground state, they released the absorbed energy as “particles” of light (PHOTONS), and only certain frequencies of light were emitted. </a:t>
            </a:r>
          </a:p>
        </p:txBody>
      </p:sp>
      <p:pic>
        <p:nvPicPr>
          <p:cNvPr id="23556" name="Picture 3" descr="hydtub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3507288" cy="501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537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en an electron in the ground state absorbs energy, it goes to a/an __  state ? | Socr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5214897" cy="39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48239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This diagram shows an electron being struck by a photon of light. If enough energy (a quantum) is absorbed, the electron will “jump” from its ground state to an excited state.</a:t>
            </a:r>
          </a:p>
        </p:txBody>
      </p:sp>
    </p:spTree>
    <p:extLst>
      <p:ext uri="{BB962C8B-B14F-4D97-AF65-F5344CB8AC3E}">
        <p14:creationId xmlns:p14="http://schemas.microsoft.com/office/powerpoint/2010/main" val="3098499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4582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As electrons “fall back” from their excited state to their ground state, they release the energy they had absorbed in the form of photons of </a:t>
            </a:r>
            <a:r>
              <a:rPr lang="en-US" sz="3600" b="1" dirty="0"/>
              <a:t>quantized</a:t>
            </a:r>
            <a:r>
              <a:rPr lang="en-US" sz="3600" dirty="0"/>
              <a:t> energy. This energy is directly proportional to the photon’s frequency.	</a:t>
            </a:r>
          </a:p>
          <a:p>
            <a:pPr marL="0" indent="0" eaLnBrk="1" hangingPunct="1">
              <a:buNone/>
              <a:defRPr/>
            </a:pP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		</a:t>
            </a:r>
            <a:r>
              <a:rPr lang="en-US" sz="6000" b="1" dirty="0" err="1">
                <a:solidFill>
                  <a:srgbClr val="C00000"/>
                </a:solidFill>
              </a:rPr>
              <a:t>E</a:t>
            </a:r>
            <a:r>
              <a:rPr lang="en-US" sz="2400" b="1" dirty="0" err="1">
                <a:solidFill>
                  <a:srgbClr val="C00000"/>
                </a:solidFill>
              </a:rPr>
              <a:t>photon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6000" b="1" dirty="0">
                <a:solidFill>
                  <a:srgbClr val="C00000"/>
                </a:solidFill>
              </a:rPr>
              <a:t>= </a:t>
            </a:r>
            <a:r>
              <a:rPr lang="en-US" sz="6000" b="1" dirty="0" err="1">
                <a:solidFill>
                  <a:srgbClr val="C00000"/>
                </a:solidFill>
              </a:rPr>
              <a:t>h</a:t>
            </a:r>
            <a:r>
              <a:rPr lang="en-US" sz="6600" b="1" dirty="0" err="1">
                <a:solidFill>
                  <a:srgbClr val="C00000"/>
                </a:solidFill>
                <a:latin typeface="Symbol" pitchFamily="18" charset="2"/>
              </a:rPr>
              <a:t>n</a:t>
            </a:r>
            <a:endParaRPr lang="en-US" sz="6000" b="1" dirty="0">
              <a:solidFill>
                <a:srgbClr val="C00000"/>
              </a:solidFill>
              <a:latin typeface="Symbol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906" y="5867400"/>
            <a:ext cx="8786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 is energy in joules, h is Planck’s constant, 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+mn-lt"/>
                <a:cs typeface="Calibri" panose="020F0502020204030204" pitchFamily="34" charset="0"/>
              </a:rPr>
              <a:t>is frequency.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DE98B6-1612-B2FB-D701-1A4ACE822552}"/>
              </a:ext>
            </a:extLst>
          </p:cNvPr>
          <p:cNvSpPr txBox="1"/>
          <p:nvPr/>
        </p:nvSpPr>
        <p:spPr>
          <a:xfrm>
            <a:off x="1169979" y="838200"/>
            <a:ext cx="768672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Ex/ What is the frequency of a radio wave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whose energy is 1.55E-24-J/photon? </a:t>
            </a:r>
          </a:p>
          <a:p>
            <a:pPr algn="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2.34E9-s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Ex/ What is the energy associated with an e-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traveling in a wavelength of 1.3E4-nm?</a:t>
            </a:r>
          </a:p>
          <a:p>
            <a:pPr algn="r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1F855F-0033-F7E4-2677-91515694A5D3}"/>
              </a:ext>
            </a:extLst>
          </p:cNvPr>
          <p:cNvSpPr txBox="1"/>
          <p:nvPr/>
        </p:nvSpPr>
        <p:spPr>
          <a:xfrm>
            <a:off x="7078583" y="3733800"/>
            <a:ext cx="17908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1.5E-20-J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756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7DB408-E16E-053B-6928-9EBD6B0E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7975133" cy="594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85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D3A39-6E59-1250-FE8A-129F3663B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3567D2-88CF-A9E2-19E2-96120551F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44272"/>
            <a:ext cx="8279070" cy="499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16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Bohr called the frequencies of light emitted by gases excited electrons the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atomic emission spectrum</a:t>
            </a:r>
            <a:r>
              <a:rPr lang="en-US" dirty="0"/>
              <a:t>. </a:t>
            </a:r>
            <a:endParaRPr lang="en-US" sz="1800" dirty="0"/>
          </a:p>
        </p:txBody>
      </p:sp>
      <p:pic>
        <p:nvPicPr>
          <p:cNvPr id="5" name="Picture 2" descr="Balmer Series Definition in Scienc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6"/>
          <a:stretch/>
        </p:blipFill>
        <p:spPr bwMode="auto">
          <a:xfrm>
            <a:off x="1143000" y="3086457"/>
            <a:ext cx="6986954" cy="352616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52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533400" y="1066800"/>
            <a:ext cx="3886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Rutherford’s model did NOT explain the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locations</a:t>
            </a:r>
            <a:r>
              <a:rPr lang="en-US" altLang="en-US" dirty="0"/>
              <a:t> of electrons around an atom’s nucleus. His guess was that an atom looked something like the model here.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B8C75F-D644-AA45-09C5-5F1EE7DE9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24000"/>
            <a:ext cx="4466826" cy="396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D281A-FF62-8019-E78A-DCA8B6E38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FDBA-8203-11DC-0CAF-F125566B24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805"/>
          <a:stretch>
            <a:fillRect/>
          </a:stretch>
        </p:blipFill>
        <p:spPr>
          <a:xfrm>
            <a:off x="1192823" y="4771305"/>
            <a:ext cx="6758354" cy="981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9E3434-0C5D-C53D-7DCF-5C0B26BC9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823" y="1105641"/>
            <a:ext cx="6754229" cy="1373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6F7FE8-4D58-1340-5265-9E7F2A852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948" y="2590288"/>
            <a:ext cx="6754229" cy="16774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E5B91F-2063-DB89-25C4-6EA70FB6D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823" y="4390305"/>
            <a:ext cx="2592231" cy="19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558670"/>
            <a:ext cx="86868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b="1" dirty="0">
                <a:solidFill>
                  <a:srgbClr val="C00000"/>
                </a:solidFill>
              </a:rPr>
              <a:t>Bohr’s atomic model </a:t>
            </a:r>
            <a:r>
              <a:rPr lang="en-US" altLang="en-US" sz="2800" dirty="0">
                <a:solidFill>
                  <a:srgbClr val="C00000"/>
                </a:solidFill>
              </a:rPr>
              <a:t>(~1913)</a:t>
            </a:r>
            <a:br>
              <a:rPr lang="en-US" altLang="en-US" sz="2800" dirty="0">
                <a:solidFill>
                  <a:srgbClr val="C00000"/>
                </a:solidFill>
              </a:rPr>
            </a:br>
            <a:r>
              <a:rPr lang="en-US" altLang="en-US" sz="2400" dirty="0">
                <a:solidFill>
                  <a:srgbClr val="C00000"/>
                </a:solidFill>
                <a:hlinkClick r:id="rId2"/>
              </a:rPr>
              <a:t>Video</a:t>
            </a:r>
            <a:r>
              <a:rPr lang="en-US" altLang="en-US" sz="2400" dirty="0">
                <a:solidFill>
                  <a:srgbClr val="C00000"/>
                </a:solidFill>
              </a:rPr>
              <a:t> (6min)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241" y="1676400"/>
            <a:ext cx="8445759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Bohr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quantized </a:t>
            </a:r>
            <a:r>
              <a:rPr lang="en-US" sz="3600" dirty="0"/>
              <a:t>the energy of the  electron in the hydrogen atom.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4502"/>
            <a:ext cx="6324600" cy="990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Bohr’s Contributions to Atomic Theory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815349"/>
            <a:ext cx="84582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373D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identified several important features about electrons’ distribution in an atom, including: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US" sz="3000" dirty="0">
                <a:solidFill>
                  <a:srgbClr val="373D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energies of electrons (energy levels) in an atom are quantized and described by </a:t>
            </a:r>
            <a:r>
              <a:rPr lang="en-US" sz="3000" b="1" dirty="0">
                <a:solidFill>
                  <a:srgbClr val="373D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quantum numbers (n).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US" sz="3000" dirty="0">
                <a:solidFill>
                  <a:srgbClr val="373D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electron’s energy increases with increasing distance from the nucleus.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arenR"/>
            </a:pPr>
            <a:r>
              <a:rPr lang="en-US" sz="3000" dirty="0">
                <a:solidFill>
                  <a:srgbClr val="373D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lines in the atomic emission spectrum of an element result from quantized electron energies.</a:t>
            </a:r>
            <a:endParaRPr lang="en-US" sz="3000" b="0" i="0" dirty="0">
              <a:solidFill>
                <a:srgbClr val="373D3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24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en-U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Limitations of the Bohr model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5674" y="1752600"/>
            <a:ext cx="8229600" cy="3886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The Bohr model explained the energy “jumps” of hydrogen’s one electron, but </a:t>
            </a:r>
            <a:r>
              <a:rPr lang="en-US" altLang="en-US" sz="3600" u="sng" dirty="0"/>
              <a:t>it did not explain the behavior of all electrons in all elements.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3" y="762000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 dirty="0">
                <a:solidFill>
                  <a:srgbClr val="6600CC"/>
                </a:solidFill>
              </a:rPr>
              <a:t>Part III: The Quantum Mechanical Model of the Atom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743" y="3048000"/>
            <a:ext cx="3614057" cy="2667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Developed in the 1920’s through the work of several scientists</a:t>
            </a:r>
            <a:endParaRPr lang="en-US" altLang="en-US" sz="3000" dirty="0"/>
          </a:p>
        </p:txBody>
      </p:sp>
      <p:pic>
        <p:nvPicPr>
          <p:cNvPr id="5122" name="Picture 2" descr="Models of the Atom">
            <a:extLst>
              <a:ext uri="{FF2B5EF4-FFF2-40B4-BE49-F238E27FC236}">
                <a16:creationId xmlns:a16="http://schemas.microsoft.com/office/drawing/2014/main" id="{4B5EA8D8-9115-20F8-7C5D-A4732FA9D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477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5105400" cy="3200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3600" dirty="0"/>
              <a:t>Niels Bohr proposed that electrons have fixed amounts energy that determine the radius paths around an atom’s nucleus. </a:t>
            </a:r>
          </a:p>
        </p:txBody>
      </p:sp>
      <p:pic>
        <p:nvPicPr>
          <p:cNvPr id="31748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r="6805" b="29288"/>
          <a:stretch>
            <a:fillRect/>
          </a:stretch>
        </p:blipFill>
        <p:spPr>
          <a:xfrm>
            <a:off x="5747017" y="762000"/>
            <a:ext cx="3126573" cy="32766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602673" y="4320892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None/>
              <a:defRPr/>
            </a:pPr>
            <a:r>
              <a:rPr lang="en-US" altLang="en-US" sz="3600" b="1" dirty="0">
                <a:solidFill>
                  <a:srgbClr val="C00000"/>
                </a:solidFill>
              </a:rPr>
              <a:t>Louis de Broglie </a:t>
            </a:r>
            <a:r>
              <a:rPr lang="en-US" altLang="en-US" sz="3600" dirty="0"/>
              <a:t>disagreed, arguing that if light can behave like a particle why can’t e</a:t>
            </a:r>
            <a:r>
              <a:rPr lang="en-US" altLang="en-US" sz="3600" baseline="30000" dirty="0"/>
              <a:t>-</a:t>
            </a:r>
            <a:r>
              <a:rPr lang="en-US" altLang="en-US" sz="3600" dirty="0"/>
              <a:t> move like a standing wave?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r="6805" b="29288"/>
          <a:stretch>
            <a:fillRect/>
          </a:stretch>
        </p:blipFill>
        <p:spPr>
          <a:xfrm>
            <a:off x="5562600" y="419100"/>
            <a:ext cx="3308350" cy="3467100"/>
          </a:xfrm>
          <a:noFill/>
        </p:spPr>
      </p:pic>
      <p:pic>
        <p:nvPicPr>
          <p:cNvPr id="2050" name="Picture 2" descr="Standing wave animation showing two wavelengths of a wave. The nodes, which have the same amplitude at all times, are marked with red dots. There are five nodes. ">
            <a:extLst>
              <a:ext uri="{FF2B5EF4-FFF2-40B4-BE49-F238E27FC236}">
                <a16:creationId xmlns:a16="http://schemas.microsoft.com/office/drawing/2014/main" id="{C7B31D59-98F0-4F38-BEAC-9379DE0700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8448672" cy="28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5922" y="1981200"/>
            <a:ext cx="5029200" cy="19050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</a:rPr>
              <a:t>Notice how only whole wavelengths exist.</a:t>
            </a:r>
          </a:p>
          <a:p>
            <a:pPr marL="0" indent="0" eaLnBrk="1" hangingPunct="1">
              <a:buNone/>
              <a:defRPr/>
            </a:pPr>
            <a:r>
              <a:rPr lang="en-US" altLang="en-US" sz="3600" dirty="0">
                <a:solidFill>
                  <a:schemeClr val="accent5">
                    <a:lumMod val="50000"/>
                  </a:schemeClr>
                </a:solidFill>
              </a:rPr>
              <a:t>Called a standing wave</a:t>
            </a:r>
          </a:p>
          <a:p>
            <a:pPr marL="0" indent="0" eaLnBrk="1" hangingPunct="1">
              <a:buNone/>
              <a:defRPr/>
            </a:pPr>
            <a:endParaRPr lang="en-US" alt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1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7" descr="https://skullsinthestars.files.wordpress.com/2015/05/debroglieorbi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82" y="2667000"/>
            <a:ext cx="367262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457331-D895-7FC0-BD8A-7D9B1BEA1015}"/>
              </a:ext>
            </a:extLst>
          </p:cNvPr>
          <p:cNvSpPr txBox="1"/>
          <p:nvPr/>
        </p:nvSpPr>
        <p:spPr>
          <a:xfrm>
            <a:off x="374073" y="609600"/>
            <a:ext cx="877355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is De Broglie’s model of an electron’s 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motion around an atom’s nucleus in principle 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levels n=1 to n=5.</a:t>
            </a:r>
          </a:p>
          <a:p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just standing waves connected end to end.</a:t>
            </a:r>
          </a:p>
          <a:p>
            <a:endParaRPr lang="en-US" alt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wave = 1</a:t>
            </a:r>
            <a:r>
              <a:rPr lang="en-US" altLang="en-US" sz="32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energy level,</a:t>
            </a:r>
          </a:p>
          <a:p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waves = 2</a:t>
            </a:r>
            <a:r>
              <a:rPr lang="en-US" altLang="en-US" sz="32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energy level,</a:t>
            </a:r>
          </a:p>
          <a:p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waves = 3</a:t>
            </a:r>
            <a:r>
              <a:rPr lang="en-US" altLang="en-US" sz="32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energy level,…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80999" y="685800"/>
            <a:ext cx="8621713" cy="762000"/>
          </a:xfrm>
        </p:spPr>
        <p:txBody>
          <a:bodyPr/>
          <a:lstStyle/>
          <a:p>
            <a:r>
              <a:rPr lang="en-US" altLang="en-US" sz="2800" dirty="0"/>
              <a:t>Wavelike properties of electrons have been demonstrated using the </a:t>
            </a:r>
            <a:r>
              <a:rPr lang="en-US" altLang="en-US" sz="2800" dirty="0">
                <a:hlinkClick r:id="rId2"/>
              </a:rPr>
              <a:t>double slit experiment</a:t>
            </a:r>
            <a:r>
              <a:rPr lang="en-US" altLang="en-US" sz="2800" dirty="0"/>
              <a:t>.</a:t>
            </a:r>
            <a:endParaRPr lang="en-US" altLang="en-US" sz="3200" dirty="0"/>
          </a:p>
        </p:txBody>
      </p:sp>
      <p:pic>
        <p:nvPicPr>
          <p:cNvPr id="86018" name="Picture 2" descr="https://chem.libretexts.org/@api/deki/files/54675/500px-Two-Slit_Experiment_Particles.svg.png?revisio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354286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500px-Two-Slit_Experiment_Electron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6" y="1828800"/>
            <a:ext cx="4354286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152400" y="5176838"/>
            <a:ext cx="4267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lato"/>
              </a:rPr>
              <a:t> Classical model of electrons; what their motion would look like if they behaved only as particles. </a:t>
            </a:r>
            <a:endParaRPr lang="en-US" altLang="en-US" sz="1800"/>
          </a:p>
        </p:txBody>
      </p:sp>
      <p:cxnSp>
        <p:nvCxnSpPr>
          <p:cNvPr id="36870" name="Straight Connector 4"/>
          <p:cNvCxnSpPr>
            <a:cxnSpLocks noChangeShapeType="1"/>
          </p:cNvCxnSpPr>
          <p:nvPr/>
        </p:nvCxnSpPr>
        <p:spPr bwMode="auto">
          <a:xfrm flipH="1">
            <a:off x="228600" y="1676400"/>
            <a:ext cx="4191000" cy="33528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71" name="Straight Connector 6"/>
          <p:cNvCxnSpPr>
            <a:cxnSpLocks noChangeShapeType="1"/>
          </p:cNvCxnSpPr>
          <p:nvPr/>
        </p:nvCxnSpPr>
        <p:spPr bwMode="auto">
          <a:xfrm>
            <a:off x="152400" y="1676400"/>
            <a:ext cx="4354513" cy="33528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2" name="Rectangle 2"/>
          <p:cNvSpPr>
            <a:spLocks noChangeArrowheads="1"/>
          </p:cNvSpPr>
          <p:nvPr/>
        </p:nvSpPr>
        <p:spPr bwMode="auto">
          <a:xfrm>
            <a:off x="4811713" y="5029200"/>
            <a:ext cx="419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lato"/>
              </a:rPr>
              <a:t> Actual pattern of electrons on screen proves that they move in a wave-like pattern.</a:t>
            </a:r>
            <a:endParaRPr lang="en-US" altLang="en-US" sz="1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1351"/>
            <a:ext cx="8477194" cy="13716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This is the pattern made by electrons striking a screen after traveling through two side-by-side slits.</a:t>
            </a:r>
          </a:p>
        </p:txBody>
      </p:sp>
      <p:pic>
        <p:nvPicPr>
          <p:cNvPr id="4098" name="Picture 2" descr="Double-slit experiment - Wikipedia">
            <a:extLst>
              <a:ext uri="{FF2B5EF4-FFF2-40B4-BE49-F238E27FC236}">
                <a16:creationId xmlns:a16="http://schemas.microsoft.com/office/drawing/2014/main" id="{550B1A7D-1591-4933-8A6A-A40F759B7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8" y="2895600"/>
            <a:ext cx="4673871" cy="223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3/32/DifraccionElectronesM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4274">
            <a:off x="4585718" y="2223518"/>
            <a:ext cx="4106357" cy="410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4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371600"/>
          </a:xfrm>
        </p:spPr>
        <p:txBody>
          <a:bodyPr/>
          <a:lstStyle/>
          <a:p>
            <a:pPr algn="ctr"/>
            <a:r>
              <a:rPr lang="en-US" altLang="en-US" sz="4000" b="1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I: What is Light?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8991600" cy="4038600"/>
          </a:xfrm>
        </p:spPr>
        <p:txBody>
          <a:bodyPr/>
          <a:lstStyle/>
          <a:p>
            <a:pPr>
              <a:defRPr/>
            </a:pPr>
            <a:r>
              <a:rPr lang="en-US" dirty="0"/>
              <a:t>By the early 1900’s, scientists understood that light, which is a form of energy, has wave-like properties:</a:t>
            </a:r>
          </a:p>
          <a:p>
            <a:pPr lvl="1">
              <a:defRPr/>
            </a:pPr>
            <a:r>
              <a:rPr lang="en-US" sz="3200" dirty="0"/>
              <a:t>Light can be described by both its frequency and wavelength. (More on next slide)</a:t>
            </a:r>
          </a:p>
          <a:p>
            <a:pPr lvl="1">
              <a:defRPr/>
            </a:pPr>
            <a:r>
              <a:rPr lang="en-US" sz="3200" dirty="0"/>
              <a:t>Light travels at 3.00 x 10</a:t>
            </a:r>
            <a:r>
              <a:rPr lang="en-US" sz="3200" baseline="30000" dirty="0"/>
              <a:t>8</a:t>
            </a:r>
            <a:r>
              <a:rPr lang="en-US" sz="3200" dirty="0"/>
              <a:t> m/s in a vacuum. Its speed is nearly the same in air.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508" y="514379"/>
            <a:ext cx="1410176" cy="1390621"/>
          </a:xfrm>
          <a:noFill/>
        </p:spPr>
      </p:pic>
      <p:sp>
        <p:nvSpPr>
          <p:cNvPr id="2" name="Rectangle 1"/>
          <p:cNvSpPr/>
          <p:nvPr/>
        </p:nvSpPr>
        <p:spPr>
          <a:xfrm>
            <a:off x="304800" y="690675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600" b="1" dirty="0">
                <a:solidFill>
                  <a:srgbClr val="9900CC"/>
                </a:solidFill>
                <a:latin typeface="+mn-lt"/>
              </a:rPr>
              <a:t>Erwin </a:t>
            </a:r>
            <a:r>
              <a:rPr lang="en-US" sz="3600" b="1" dirty="0">
                <a:solidFill>
                  <a:srgbClr val="9900CC"/>
                </a:solidFill>
                <a:latin typeface="+mn-lt"/>
              </a:rPr>
              <a:t>Schrödinger (Austrian Physicist, circa 1926)</a:t>
            </a: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435769" y="1905000"/>
            <a:ext cx="827246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Schrödinger was able to write mathematical equations that accurately describe the </a:t>
            </a:r>
            <a:r>
              <a:rPr lang="en-US" alt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likelihood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of finding an electron in a certain region around an atom’s nucleus. This resulted in the 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quantum mechanical model 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of the atom.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9024" y="133379"/>
            <a:ext cx="1410176" cy="1390621"/>
          </a:xfrm>
          <a:noFill/>
        </p:spPr>
      </p:pic>
      <p:pic>
        <p:nvPicPr>
          <p:cNvPr id="1026" name="Picture 2" descr="Schrodinger's Cat. - ppt download">
            <a:extLst>
              <a:ext uri="{FF2B5EF4-FFF2-40B4-BE49-F238E27FC236}">
                <a16:creationId xmlns:a16="http://schemas.microsoft.com/office/drawing/2014/main" id="{C40B2B1A-3269-4101-AFD4-73D53CD12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5"/>
          <a:stretch/>
        </p:blipFill>
        <p:spPr bwMode="auto">
          <a:xfrm>
            <a:off x="152400" y="12954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62790"/>
            <a:ext cx="7048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This is just for inquiring minds and is NOT required for you to learn!</a:t>
            </a:r>
          </a:p>
        </p:txBody>
      </p:sp>
    </p:spTree>
    <p:extLst>
      <p:ext uri="{BB962C8B-B14F-4D97-AF65-F5344CB8AC3E}">
        <p14:creationId xmlns:p14="http://schemas.microsoft.com/office/powerpoint/2010/main" val="3889656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9900CC"/>
                </a:solidFill>
              </a:rPr>
              <a:t>Heisenberg’s Uncertainty Principle:</a:t>
            </a:r>
            <a:br>
              <a:rPr lang="en-US" altLang="en-US" sz="3600" dirty="0"/>
            </a:br>
            <a:endParaRPr lang="en-US" altLang="en-US" sz="36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05400" cy="4648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One cannot describe both the </a:t>
            </a:r>
            <a:r>
              <a:rPr lang="en-US" altLang="en-US" sz="3600" b="1" dirty="0"/>
              <a:t>position</a:t>
            </a:r>
            <a:r>
              <a:rPr lang="en-US" altLang="en-US" sz="3600" dirty="0"/>
              <a:t> and </a:t>
            </a:r>
            <a:r>
              <a:rPr lang="en-US" altLang="en-US" sz="3600" b="1" dirty="0"/>
              <a:t>momentum </a:t>
            </a:r>
            <a:r>
              <a:rPr lang="en-US" altLang="en-US" sz="3600" dirty="0"/>
              <a:t>of a particle at the same time.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Momentum = mass x velocity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>
              <a:latin typeface="Arial Rounded MT Bold" panose="020F070403050403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>
              <a:latin typeface="Arial Rounded MT Bold" panose="020F0704030504030204" pitchFamily="34" charset="0"/>
              <a:cs typeface="Tahoma" panose="020B0604030504040204" pitchFamily="34" charset="0"/>
            </a:endParaRP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295400"/>
            <a:ext cx="3295650" cy="3738563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381000"/>
            <a:ext cx="2633663" cy="2597140"/>
          </a:xfr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28600" y="685801"/>
            <a:ext cx="6019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Unlike the Bohr model, the </a:t>
            </a:r>
            <a:r>
              <a:rPr lang="en-US" altLang="en-US" b="1" dirty="0">
                <a:solidFill>
                  <a:srgbClr val="C00000"/>
                </a:solidFill>
              </a:rPr>
              <a:t>quantum mechanical model </a:t>
            </a:r>
            <a:r>
              <a:rPr lang="en-US" altLang="en-US" dirty="0">
                <a:solidFill>
                  <a:srgbClr val="000000"/>
                </a:solidFill>
              </a:rPr>
              <a:t>does not describe the path of an electron as a circular orbit. Instead, it uses “electron clouds” that indicate a 90% probability of finding an electron at any point in time.</a:t>
            </a:r>
            <a:endParaRPr lang="en-US" altLang="en-US" dirty="0"/>
          </a:p>
        </p:txBody>
      </p:sp>
      <p:pic>
        <p:nvPicPr>
          <p:cNvPr id="4098" name="Picture 2" descr="Electron Cloud">
            <a:extLst>
              <a:ext uri="{FF2B5EF4-FFF2-40B4-BE49-F238E27FC236}">
                <a16:creationId xmlns:a16="http://schemas.microsoft.com/office/drawing/2014/main" id="{351B2382-2CB8-4759-B7E8-619406A34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49" y="4495800"/>
            <a:ext cx="4038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A45A9D-0DA4-4EF0-8B85-34F5E3F56895}"/>
              </a:ext>
            </a:extLst>
          </p:cNvPr>
          <p:cNvSpPr txBox="1"/>
          <p:nvPr/>
        </p:nvSpPr>
        <p:spPr>
          <a:xfrm>
            <a:off x="1447800" y="4838610"/>
            <a:ext cx="3657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800080"/>
                </a:solidFill>
              </a:rPr>
              <a:t>The probability cloud of hydrogen’s  one electron is shown at right.</a:t>
            </a:r>
            <a:endParaRPr lang="en-US" sz="2400" dirty="0">
              <a:solidFill>
                <a:srgbClr val="80008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Probability of finding hydrogen’s one electron vs. distance from nucleus</a:t>
            </a:r>
          </a:p>
        </p:txBody>
      </p:sp>
      <p:pic>
        <p:nvPicPr>
          <p:cNvPr id="56323" name="Picture 6" descr="http://boomeria.org/chemtextbook/fig9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679575"/>
            <a:ext cx="871537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2971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dirty="0"/>
              <a:t>	Each region in which there is a 90% probability of finding an electron is called an </a:t>
            </a:r>
            <a:r>
              <a:rPr lang="en-US" altLang="en-US" sz="3600" b="1" dirty="0">
                <a:solidFill>
                  <a:srgbClr val="C00000"/>
                </a:solidFill>
                <a:hlinkClick r:id="rId2"/>
              </a:rPr>
              <a:t>atomic orbital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1800" b="1" dirty="0">
                <a:solidFill>
                  <a:srgbClr val="C00000"/>
                </a:solidFill>
              </a:rPr>
              <a:t>(6min)</a:t>
            </a:r>
            <a:r>
              <a:rPr lang="en-US" altLang="en-US" sz="3600" dirty="0"/>
              <a:t>. Denser regions in the electron “cloud” indicate greater probability of finding an electron.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20D230A-E4BD-4232-8246-4DC143307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408622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53400" cy="14478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6600CC"/>
                </a:solidFill>
              </a:rPr>
              <a:t>Summary of  the Quantum Mechanical Model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382000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Electrons are located in orbitals within specific energy levels. Each </a:t>
            </a:r>
            <a:r>
              <a:rPr lang="en-US" altLang="en-US" b="1" dirty="0">
                <a:solidFill>
                  <a:srgbClr val="C00000"/>
                </a:solidFill>
              </a:rPr>
              <a:t>orbital</a:t>
            </a:r>
            <a:r>
              <a:rPr lang="en-US" altLang="en-US" dirty="0"/>
              <a:t> is a region in which there is a </a:t>
            </a:r>
            <a:r>
              <a:rPr lang="en-US" altLang="en-US" b="1" dirty="0">
                <a:solidFill>
                  <a:srgbClr val="800080"/>
                </a:solidFill>
              </a:rPr>
              <a:t>90% probability </a:t>
            </a:r>
            <a:r>
              <a:rPr lang="en-US" altLang="en-US" dirty="0"/>
              <a:t>of finding an electron.</a:t>
            </a:r>
          </a:p>
          <a:p>
            <a:pPr eaLnBrk="1" hangingPunct="1"/>
            <a:r>
              <a:rPr lang="en-US" altLang="en-US" dirty="0"/>
              <a:t>There is no exact electron path around the atom’s nucleus. Instead, the model uses “electron clouds” to represent their most likely positions.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BAC7-C3A1-4984-B67A-5E84B4C1E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52600"/>
            <a:ext cx="8229600" cy="2819400"/>
          </a:xfrm>
        </p:spPr>
        <p:txBody>
          <a:bodyPr/>
          <a:lstStyle/>
          <a:p>
            <a:r>
              <a:rPr lang="en-US" dirty="0"/>
              <a:t>According to the quantum mechanical model, each electron has a unique set of </a:t>
            </a:r>
            <a:r>
              <a:rPr lang="en-US" b="1" dirty="0">
                <a:solidFill>
                  <a:srgbClr val="C00000"/>
                </a:solidFill>
              </a:rPr>
              <a:t>QUANTUM NUMBER’s</a:t>
            </a:r>
            <a:r>
              <a:rPr lang="en-US" dirty="0"/>
              <a:t> which describes its energy level and the shape of its orbital. </a:t>
            </a:r>
          </a:p>
        </p:txBody>
      </p:sp>
    </p:spTree>
    <p:extLst>
      <p:ext uri="{BB962C8B-B14F-4D97-AF65-F5344CB8AC3E}">
        <p14:creationId xmlns:p14="http://schemas.microsoft.com/office/powerpoint/2010/main" val="64632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610600" cy="990600"/>
          </a:xfrm>
        </p:spPr>
        <p:txBody>
          <a:bodyPr/>
          <a:lstStyle/>
          <a:p>
            <a:r>
              <a:rPr lang="en-US" altLang="en-US" sz="3200" dirty="0"/>
              <a:t>Electron probability clouds for </a:t>
            </a:r>
            <a:r>
              <a:rPr lang="en-US" altLang="en-US" sz="3200" dirty="0" err="1"/>
              <a:t>s,p,d</a:t>
            </a:r>
            <a:r>
              <a:rPr lang="en-US" altLang="en-US" sz="3200" dirty="0"/>
              <a:t>,&amp; f orbitals</a:t>
            </a:r>
          </a:p>
        </p:txBody>
      </p:sp>
      <p:pic>
        <p:nvPicPr>
          <p:cNvPr id="58371" name="Picture 2" descr="https://qph.ec.quoracdn.net/main-qimg-4a78ad13970b424c4bc2bd49ab6291b8-c?convert_to_webp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600200"/>
            <a:ext cx="65532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s-orbitals_3-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4881563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5029200" y="3810000"/>
            <a:ext cx="576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2s</a:t>
            </a: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304800" y="917575"/>
            <a:ext cx="86010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u="sng" dirty="0"/>
              <a:t>s orbital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There is </a:t>
            </a:r>
            <a:r>
              <a:rPr lang="en-US" altLang="en-US" u="sng" dirty="0"/>
              <a:t>one</a:t>
            </a:r>
            <a:r>
              <a:rPr lang="en-US" altLang="en-US" dirty="0"/>
              <a:t> in each principal energy level. It can hold a maximum of </a:t>
            </a:r>
            <a:r>
              <a:rPr lang="en-US" altLang="en-US" b="1" dirty="0"/>
              <a:t>2 electrons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52600" y="445674"/>
            <a:ext cx="6248400" cy="1371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en-US" sz="4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Speed of Light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8991600" cy="4038600"/>
          </a:xfrm>
        </p:spPr>
        <p:txBody>
          <a:bodyPr/>
          <a:lstStyle/>
          <a:p>
            <a:pPr marL="457200" lvl="1" indent="0">
              <a:buNone/>
              <a:defRPr/>
            </a:pPr>
            <a:r>
              <a:rPr lang="en-US" sz="4800" b="1" dirty="0">
                <a:latin typeface="Palatino Linotype" panose="02040502050505030304" pitchFamily="18" charset="0"/>
                <a:cs typeface="Calibri" panose="020F0502020204030204" pitchFamily="34" charset="0"/>
              </a:rPr>
              <a:t>c</a:t>
            </a:r>
            <a:r>
              <a:rPr lang="en-US" sz="48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= </a:t>
            </a:r>
            <a:r>
              <a:rPr lang="el-GR" sz="48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λ</a:t>
            </a:r>
            <a:r>
              <a:rPr lang="el-GR" sz="4800" b="1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ν</a:t>
            </a:r>
            <a:endParaRPr lang="en-US" sz="4800" b="1" i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  <a:defRPr/>
            </a:pPr>
            <a:r>
              <a:rPr lang="en-US" sz="3600" b="1" dirty="0">
                <a:latin typeface="Palatino Linotype" panose="02040502050505030304" pitchFamily="18" charset="0"/>
                <a:cs typeface="Calibri" panose="020F0502020204030204" pitchFamily="34" charset="0"/>
              </a:rPr>
              <a:t>c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speed of light</a:t>
            </a:r>
          </a:p>
          <a:p>
            <a:pPr marL="457200" lvl="1" indent="0">
              <a:buNone/>
              <a:defRPr/>
            </a:pPr>
            <a:r>
              <a:rPr lang="el-GR" sz="36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λ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wavelength in meters</a:t>
            </a:r>
          </a:p>
          <a:p>
            <a:pPr marL="457200" lvl="1" indent="0">
              <a:buNone/>
              <a:defRPr/>
            </a:pPr>
            <a:r>
              <a:rPr lang="el-GR" sz="3600" b="1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ν</a:t>
            </a:r>
            <a:r>
              <a:rPr lang="en-US" sz="36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frequency; its units are waves per 	second or s</a:t>
            </a:r>
            <a:r>
              <a:rPr lang="en-US" sz="3600" b="1" baseline="30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</a:p>
          <a:p>
            <a:pPr marL="457200" lvl="1" indent="0">
              <a:buNone/>
              <a:defRPr/>
            </a:pPr>
            <a:r>
              <a:rPr lang="en-US" sz="3600" b="1" i="1" baseline="30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40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4000" b="1" baseline="30000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sz="3600" b="1" baseline="30000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also referred to as hertz (Hz) </a:t>
            </a:r>
          </a:p>
          <a:p>
            <a:pPr marL="457200" lvl="1" indent="0">
              <a:buNone/>
              <a:defRPr/>
            </a:pPr>
            <a:endParaRPr lang="en-US" sz="3600" b="1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  <a:defRPr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0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 u="sng" dirty="0"/>
              <a:t>p orbitals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1828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t-BR" altLang="en-US" dirty="0"/>
              <a:t>There are </a:t>
            </a:r>
            <a:r>
              <a:rPr lang="pt-BR" altLang="en-US" u="sng" dirty="0"/>
              <a:t>3</a:t>
            </a:r>
            <a:r>
              <a:rPr lang="pt-BR" altLang="en-US" dirty="0"/>
              <a:t> in each principal energy level beginning with n = 2. Together they hold a maximum of </a:t>
            </a:r>
            <a:r>
              <a:rPr lang="pt-BR" altLang="en-US" b="1" dirty="0"/>
              <a:t>6 electrons</a:t>
            </a:r>
            <a:r>
              <a:rPr lang="pt-BR" altLang="en-US" dirty="0"/>
              <a:t>.</a:t>
            </a:r>
          </a:p>
        </p:txBody>
      </p:sp>
      <p:pic>
        <p:nvPicPr>
          <p:cNvPr id="1026" name="Picture 2" descr="Orbitals | Chemistry for Non-Majors">
            <a:extLst>
              <a:ext uri="{FF2B5EF4-FFF2-40B4-BE49-F238E27FC236}">
                <a16:creationId xmlns:a16="http://schemas.microsoft.com/office/drawing/2014/main" id="{976D8850-C900-4F9D-8E04-EACAC96A5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5" y="3276600"/>
            <a:ext cx="778387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0999" y="990600"/>
            <a:ext cx="4090987" cy="3886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4000" u="sng" dirty="0"/>
              <a:t>d orbitals</a:t>
            </a:r>
          </a:p>
          <a:p>
            <a:pPr eaLnBrk="1" hangingPunct="1">
              <a:defRPr/>
            </a:pPr>
            <a:r>
              <a:rPr lang="en-US" sz="3200" dirty="0"/>
              <a:t>There are </a:t>
            </a:r>
            <a:r>
              <a:rPr lang="en-US" sz="3200" u="sng" dirty="0"/>
              <a:t>5</a:t>
            </a:r>
            <a:r>
              <a:rPr lang="en-US" sz="3200" dirty="0"/>
              <a:t> in each principle energy level beginning with n = 3.</a:t>
            </a:r>
          </a:p>
          <a:p>
            <a:pPr eaLnBrk="1" hangingPunct="1">
              <a:defRPr/>
            </a:pPr>
            <a:r>
              <a:rPr lang="en-US" sz="3200" dirty="0"/>
              <a:t>Together they can hold a maximum of </a:t>
            </a:r>
            <a:r>
              <a:rPr lang="en-US" sz="3200" b="1" dirty="0"/>
              <a:t>10 electrons</a:t>
            </a:r>
            <a:r>
              <a:rPr lang="en-US" sz="3200" dirty="0"/>
              <a:t>.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BR" altLang="en-US"/>
          </a:p>
        </p:txBody>
      </p:sp>
      <p:pic>
        <p:nvPicPr>
          <p:cNvPr id="51204" name="Picture 5" descr="q161436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533400"/>
            <a:ext cx="439102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sz="4000" b="1" u="sng" dirty="0"/>
              <a:t>f orbitals</a:t>
            </a:r>
            <a:r>
              <a:rPr lang="en-US" altLang="en-US" sz="4000" b="1" dirty="0"/>
              <a:t> </a:t>
            </a:r>
            <a:br>
              <a:rPr lang="en-US" altLang="en-US" sz="4000" b="1" dirty="0"/>
            </a:br>
            <a:r>
              <a:rPr lang="en-US" altLang="en-US" sz="3200" dirty="0"/>
              <a:t>There are </a:t>
            </a:r>
            <a:r>
              <a:rPr lang="en-US" altLang="en-US" sz="3200" u="sng" dirty="0"/>
              <a:t>7</a:t>
            </a:r>
            <a:r>
              <a:rPr lang="en-US" altLang="en-US" sz="3200" dirty="0"/>
              <a:t> in each principal energy level beginning with n = 4. Together they hold a maximum of </a:t>
            </a:r>
            <a:r>
              <a:rPr lang="en-US" altLang="en-US" sz="3600" b="1" dirty="0"/>
              <a:t>14 electrons</a:t>
            </a:r>
            <a:r>
              <a:rPr lang="en-US" altLang="en-US" sz="3600" dirty="0"/>
              <a:t>.</a:t>
            </a:r>
          </a:p>
        </p:txBody>
      </p:sp>
      <p:pic>
        <p:nvPicPr>
          <p:cNvPr id="3074" name="Picture 2" descr="ChapterPreview.html">
            <a:extLst>
              <a:ext uri="{FF2B5EF4-FFF2-40B4-BE49-F238E27FC236}">
                <a16:creationId xmlns:a16="http://schemas.microsoft.com/office/drawing/2014/main" id="{FD137468-FF7C-489A-A016-BF9355533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52" r="42313"/>
          <a:stretch/>
        </p:blipFill>
        <p:spPr bwMode="auto">
          <a:xfrm>
            <a:off x="647700" y="2667000"/>
            <a:ext cx="7848600" cy="230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hapterPreview.html">
            <a:extLst>
              <a:ext uri="{FF2B5EF4-FFF2-40B4-BE49-F238E27FC236}">
                <a16:creationId xmlns:a16="http://schemas.microsoft.com/office/drawing/2014/main" id="{FD70643C-2D97-4D03-80DD-B9698B9C9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8" t="57662" b="5764"/>
          <a:stretch/>
        </p:blipFill>
        <p:spPr bwMode="auto">
          <a:xfrm>
            <a:off x="1295400" y="4468435"/>
            <a:ext cx="5805185" cy="208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rbit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20136" cy="43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4706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924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Principal Energy Levels (n) of Electrons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98379"/>
            <a:ext cx="8868747" cy="22860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altLang="en-US" sz="3600" dirty="0"/>
              <a:t>	Each row on the periodic table is labelled n=1 to n=7. These #’s are the principal quantum numbers (energy levels) of electrons in all known elements.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 sz="36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pic>
        <p:nvPicPr>
          <p:cNvPr id="2" name="Picture 4" descr="Blocks in the periodic table">
            <a:extLst>
              <a:ext uri="{FF2B5EF4-FFF2-40B4-BE49-F238E27FC236}">
                <a16:creationId xmlns:a16="http://schemas.microsoft.com/office/drawing/2014/main" id="{C84899C8-25E6-4C14-997B-F1195A69C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6" y="4084379"/>
            <a:ext cx="8693732" cy="231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lectron Configuration - Quantum Numbers">
            <a:extLst>
              <a:ext uri="{FF2B5EF4-FFF2-40B4-BE49-F238E27FC236}">
                <a16:creationId xmlns:a16="http://schemas.microsoft.com/office/drawing/2014/main" id="{A82391BF-90C2-1AC1-CB51-653EC0E3C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8959"/>
            <a:ext cx="3881438" cy="406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2FA19-65AA-C251-45D6-18313BC7B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424" y="1398959"/>
            <a:ext cx="4025674" cy="40600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E4929E-804F-FA0C-26DF-B57D8FEA9A5D}"/>
              </a:ext>
            </a:extLst>
          </p:cNvPr>
          <p:cNvSpPr txBox="1"/>
          <p:nvPr/>
        </p:nvSpPr>
        <p:spPr>
          <a:xfrm>
            <a:off x="1600200" y="5791200"/>
            <a:ext cx="42049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Energy level d Sub-level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85CDA-43CD-698D-7B3F-29B3A661CA70}"/>
              </a:ext>
            </a:extLst>
          </p:cNvPr>
          <p:cNvSpPr txBox="1"/>
          <p:nvPr/>
        </p:nvSpPr>
        <p:spPr>
          <a:xfrm>
            <a:off x="850504" y="805190"/>
            <a:ext cx="346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Level Diagram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C7D56-FF5C-41D4-56B3-1E11E1820F1C}"/>
              </a:ext>
            </a:extLst>
          </p:cNvPr>
          <p:cNvSpPr txBox="1"/>
          <p:nvPr/>
        </p:nvSpPr>
        <p:spPr>
          <a:xfrm>
            <a:off x="5077761" y="80519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Placement</a:t>
            </a:r>
          </a:p>
        </p:txBody>
      </p:sp>
    </p:spTree>
    <p:extLst>
      <p:ext uri="{BB962C8B-B14F-4D97-AF65-F5344CB8AC3E}">
        <p14:creationId xmlns:p14="http://schemas.microsoft.com/office/powerpoint/2010/main" val="268910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6118" y="304800"/>
            <a:ext cx="8382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800080"/>
                </a:solidFill>
              </a:rPr>
              <a:t>What are Degenerate Orbitals?</a:t>
            </a:r>
            <a:endParaRPr lang="en-US" altLang="en-US" dirty="0">
              <a:solidFill>
                <a:srgbClr val="800080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676400"/>
            <a:ext cx="8088085" cy="3886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t-BR" altLang="en-US" sz="3600" dirty="0"/>
              <a:t>Orbitals of equal energy in each principal energy level are called </a:t>
            </a:r>
            <a:r>
              <a:rPr lang="pt-BR" altLang="en-US" sz="3600" b="1" dirty="0">
                <a:solidFill>
                  <a:srgbClr val="C00000"/>
                </a:solidFill>
              </a:rPr>
              <a:t>degenerate orbitals</a:t>
            </a:r>
            <a:r>
              <a:rPr lang="pt-BR" altLang="en-US" sz="3600" dirty="0"/>
              <a:t>.</a:t>
            </a:r>
          </a:p>
          <a:p>
            <a:pPr marL="0" indent="0" eaLnBrk="1" hangingPunct="1">
              <a:buNone/>
            </a:pPr>
            <a:r>
              <a:rPr lang="pt-BR" altLang="en-US" sz="3600" dirty="0"/>
              <a:t>This includes the p-orbitals, d-orbitals and f-orbitals in each principal energy level.</a:t>
            </a:r>
            <a:endParaRPr lang="pt-BR" alt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838200"/>
          </a:xfrm>
        </p:spPr>
        <p:txBody>
          <a:bodyPr/>
          <a:lstStyle/>
          <a:p>
            <a:pPr algn="ctr"/>
            <a:r>
              <a:rPr lang="en-US" altLang="en-US" sz="3600" b="1" dirty="0">
                <a:solidFill>
                  <a:schemeClr val="bg2"/>
                </a:solidFill>
              </a:rPr>
              <a:t>Summary of Orbitals</a:t>
            </a:r>
            <a:endParaRPr lang="en-US" altLang="en-US" sz="3600" dirty="0">
              <a:solidFill>
                <a:schemeClr val="bg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51347"/>
              </p:ext>
            </p:extLst>
          </p:nvPr>
        </p:nvGraphicFramePr>
        <p:xfrm>
          <a:off x="474306" y="1447800"/>
          <a:ext cx="7755293" cy="5073525"/>
        </p:xfrm>
        <a:graphic>
          <a:graphicData uri="http://schemas.openxmlformats.org/drawingml/2006/table">
            <a:tbl>
              <a:tblPr/>
              <a:tblGrid>
                <a:gridCol w="1049694">
                  <a:extLst>
                    <a:ext uri="{9D8B030D-6E8A-4147-A177-3AD203B41FA5}">
                      <a16:colId xmlns:a16="http://schemas.microsoft.com/office/drawing/2014/main" val="3385402648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3415373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214691776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2700208311"/>
                    </a:ext>
                  </a:extLst>
                </a:gridCol>
              </a:tblGrid>
              <a:tr h="914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dirty="0">
                          <a:effectLst/>
                        </a:rPr>
                        <a:t>Orbital Type</a:t>
                      </a:r>
                    </a:p>
                  </a:txBody>
                  <a:tcPr marL="37367" marR="37367" marT="18688" marB="18688" anchor="b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dirty="0">
                          <a:effectLst/>
                        </a:rPr>
                        <a:t>Present</a:t>
                      </a:r>
                      <a:r>
                        <a:rPr lang="en-US" sz="2400" baseline="0" dirty="0">
                          <a:effectLst/>
                        </a:rPr>
                        <a:t> in each </a:t>
                      </a:r>
                      <a:r>
                        <a:rPr lang="en-US" sz="2400" dirty="0">
                          <a:effectLst/>
                        </a:rPr>
                        <a:t>energy level beginning</a:t>
                      </a:r>
                      <a:r>
                        <a:rPr lang="en-US" sz="2400" baseline="0" dirty="0">
                          <a:effectLst/>
                        </a:rPr>
                        <a:t> with</a:t>
                      </a:r>
                      <a:endParaRPr lang="en-US" sz="2400" dirty="0">
                        <a:effectLst/>
                      </a:endParaRPr>
                    </a:p>
                  </a:txBody>
                  <a:tcPr marL="37367" marR="37367" marT="18688" marB="18688" anchor="b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dirty="0">
                          <a:effectLst/>
                        </a:rPr>
                        <a:t>Number of suborbitals per energy level</a:t>
                      </a:r>
                    </a:p>
                  </a:txBody>
                  <a:tcPr marL="37367" marR="37367" marT="18688" marB="18688" anchor="b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dirty="0">
                          <a:effectLst/>
                        </a:rPr>
                        <a:t>Maximum</a:t>
                      </a:r>
                      <a:r>
                        <a:rPr lang="en-US" sz="2400" baseline="0" dirty="0">
                          <a:effectLst/>
                        </a:rPr>
                        <a:t> # of </a:t>
                      </a:r>
                      <a:r>
                        <a:rPr lang="en-US" sz="2400" dirty="0">
                          <a:effectLst/>
                        </a:rPr>
                        <a:t>electrons</a:t>
                      </a:r>
                    </a:p>
                  </a:txBody>
                  <a:tcPr marL="37367" marR="37367" marT="18688" marB="18688" anchor="b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247670"/>
                  </a:ext>
                </a:extLst>
              </a:tr>
              <a:tr h="91433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effectLst/>
                        </a:rPr>
                        <a:t>s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u="none" dirty="0">
                          <a:solidFill>
                            <a:schemeClr val="tx1"/>
                          </a:solidFill>
                          <a:effectLst/>
                        </a:rPr>
                        <a:t>n=1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3200" b="1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effectLst/>
                        </a:rPr>
                        <a:t>2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966108"/>
                  </a:ext>
                </a:extLst>
              </a:tr>
              <a:tr h="106693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effectLst/>
                        </a:rPr>
                        <a:t>p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n=2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effectLst/>
                        </a:rPr>
                        <a:t>3 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effectLst/>
                        </a:rPr>
                        <a:t>6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33792"/>
                  </a:ext>
                </a:extLst>
              </a:tr>
              <a:tr h="1066724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effectLst/>
                        </a:rPr>
                        <a:t>d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n=3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effectLst/>
                        </a:rPr>
                        <a:t>5 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effectLst/>
                        </a:rPr>
                        <a:t>10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882253"/>
                  </a:ext>
                </a:extLst>
              </a:tr>
              <a:tr h="89088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effectLst/>
                        </a:rPr>
                        <a:t>f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n=4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effectLst/>
                        </a:rPr>
                        <a:t>7 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effectLst/>
                        </a:rPr>
                        <a:t>14</a:t>
                      </a:r>
                    </a:p>
                  </a:txBody>
                  <a:tcPr marL="37367" marR="37367" marT="18688" marB="1868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613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24362" r="12296" b="8571"/>
          <a:stretch>
            <a:fillRect/>
          </a:stretch>
        </p:blipFill>
        <p:spPr bwMode="auto">
          <a:xfrm>
            <a:off x="381000" y="609600"/>
            <a:ext cx="85867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443" name="Straight Connector 4"/>
          <p:cNvCxnSpPr>
            <a:cxnSpLocks noChangeShapeType="1"/>
          </p:cNvCxnSpPr>
          <p:nvPr/>
        </p:nvCxnSpPr>
        <p:spPr bwMode="auto">
          <a:xfrm>
            <a:off x="1104900" y="6019800"/>
            <a:ext cx="1066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44" name="Straight Connector 8"/>
          <p:cNvCxnSpPr>
            <a:cxnSpLocks noChangeShapeType="1"/>
          </p:cNvCxnSpPr>
          <p:nvPr/>
        </p:nvCxnSpPr>
        <p:spPr bwMode="auto">
          <a:xfrm flipH="1">
            <a:off x="1143000" y="4953000"/>
            <a:ext cx="990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45" name="Straight Connector 10"/>
          <p:cNvCxnSpPr>
            <a:cxnSpLocks noChangeShapeType="1"/>
          </p:cNvCxnSpPr>
          <p:nvPr/>
        </p:nvCxnSpPr>
        <p:spPr bwMode="auto">
          <a:xfrm flipH="1">
            <a:off x="1143000" y="4038600"/>
            <a:ext cx="990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46" name="Straight Connector 15"/>
          <p:cNvCxnSpPr>
            <a:cxnSpLocks noChangeShapeType="1"/>
          </p:cNvCxnSpPr>
          <p:nvPr/>
        </p:nvCxnSpPr>
        <p:spPr bwMode="auto">
          <a:xfrm flipH="1">
            <a:off x="1139112" y="4648200"/>
            <a:ext cx="2286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47" name="Straight Connector 19"/>
          <p:cNvCxnSpPr>
            <a:cxnSpLocks noChangeShapeType="1"/>
          </p:cNvCxnSpPr>
          <p:nvPr/>
        </p:nvCxnSpPr>
        <p:spPr bwMode="auto">
          <a:xfrm flipH="1">
            <a:off x="1139112" y="3733800"/>
            <a:ext cx="2286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48" name="Straight Connector 25"/>
          <p:cNvCxnSpPr>
            <a:cxnSpLocks noChangeShapeType="1"/>
          </p:cNvCxnSpPr>
          <p:nvPr/>
        </p:nvCxnSpPr>
        <p:spPr bwMode="auto">
          <a:xfrm flipH="1">
            <a:off x="1139112" y="2895600"/>
            <a:ext cx="2286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49" name="Straight Connector 27"/>
          <p:cNvCxnSpPr>
            <a:cxnSpLocks noChangeShapeType="1"/>
          </p:cNvCxnSpPr>
          <p:nvPr/>
        </p:nvCxnSpPr>
        <p:spPr bwMode="auto">
          <a:xfrm flipH="1">
            <a:off x="2514600" y="3124200"/>
            <a:ext cx="28575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50" name="Straight Connector 80896"/>
          <p:cNvCxnSpPr>
            <a:cxnSpLocks noChangeShapeType="1"/>
          </p:cNvCxnSpPr>
          <p:nvPr/>
        </p:nvCxnSpPr>
        <p:spPr bwMode="auto">
          <a:xfrm flipH="1">
            <a:off x="1181100" y="3276600"/>
            <a:ext cx="990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51" name="Straight Connector 80899"/>
          <p:cNvCxnSpPr>
            <a:cxnSpLocks noChangeShapeType="1"/>
          </p:cNvCxnSpPr>
          <p:nvPr/>
        </p:nvCxnSpPr>
        <p:spPr bwMode="auto">
          <a:xfrm flipH="1">
            <a:off x="1143000" y="2514600"/>
            <a:ext cx="990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52" name="Straight Connector 80901"/>
          <p:cNvCxnSpPr>
            <a:cxnSpLocks noChangeShapeType="1"/>
          </p:cNvCxnSpPr>
          <p:nvPr/>
        </p:nvCxnSpPr>
        <p:spPr bwMode="auto">
          <a:xfrm flipH="1">
            <a:off x="2514600" y="2438400"/>
            <a:ext cx="2819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53" name="Straight Connector 80904"/>
          <p:cNvCxnSpPr>
            <a:cxnSpLocks noChangeShapeType="1"/>
          </p:cNvCxnSpPr>
          <p:nvPr/>
        </p:nvCxnSpPr>
        <p:spPr bwMode="auto">
          <a:xfrm flipH="1">
            <a:off x="1139112" y="2286000"/>
            <a:ext cx="2286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54" name="Straight Connector 80906"/>
          <p:cNvCxnSpPr>
            <a:cxnSpLocks noChangeShapeType="1"/>
          </p:cNvCxnSpPr>
          <p:nvPr/>
        </p:nvCxnSpPr>
        <p:spPr bwMode="auto">
          <a:xfrm flipH="1">
            <a:off x="2514600" y="2057400"/>
            <a:ext cx="533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55" name="Straight Connector 80908"/>
          <p:cNvCxnSpPr>
            <a:cxnSpLocks noChangeShapeType="1"/>
          </p:cNvCxnSpPr>
          <p:nvPr/>
        </p:nvCxnSpPr>
        <p:spPr bwMode="auto">
          <a:xfrm flipH="1">
            <a:off x="1143000" y="2133600"/>
            <a:ext cx="990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56" name="Straight Connector 80910"/>
          <p:cNvCxnSpPr>
            <a:cxnSpLocks noChangeShapeType="1"/>
          </p:cNvCxnSpPr>
          <p:nvPr/>
        </p:nvCxnSpPr>
        <p:spPr bwMode="auto">
          <a:xfrm flipH="1">
            <a:off x="1143000" y="1905000"/>
            <a:ext cx="4191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57" name="Straight Connector 80912"/>
          <p:cNvCxnSpPr>
            <a:cxnSpLocks noChangeShapeType="1"/>
          </p:cNvCxnSpPr>
          <p:nvPr/>
        </p:nvCxnSpPr>
        <p:spPr bwMode="auto">
          <a:xfrm flipH="1">
            <a:off x="1139112" y="1752600"/>
            <a:ext cx="2286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58" name="Straight Connector 80914"/>
          <p:cNvCxnSpPr>
            <a:cxnSpLocks noChangeShapeType="1"/>
          </p:cNvCxnSpPr>
          <p:nvPr/>
        </p:nvCxnSpPr>
        <p:spPr bwMode="auto">
          <a:xfrm flipH="1">
            <a:off x="1143000" y="1600200"/>
            <a:ext cx="990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59" name="Straight Connector 80916"/>
          <p:cNvCxnSpPr>
            <a:cxnSpLocks noChangeShapeType="1"/>
          </p:cNvCxnSpPr>
          <p:nvPr/>
        </p:nvCxnSpPr>
        <p:spPr bwMode="auto">
          <a:xfrm flipH="1">
            <a:off x="3425112" y="1524000"/>
            <a:ext cx="44615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60" name="Straight Connector 80918"/>
          <p:cNvCxnSpPr>
            <a:cxnSpLocks noChangeShapeType="1"/>
          </p:cNvCxnSpPr>
          <p:nvPr/>
        </p:nvCxnSpPr>
        <p:spPr bwMode="auto">
          <a:xfrm flipH="1">
            <a:off x="1139112" y="1371600"/>
            <a:ext cx="4191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61" name="Straight Connector 80920"/>
          <p:cNvCxnSpPr>
            <a:cxnSpLocks noChangeShapeType="1"/>
          </p:cNvCxnSpPr>
          <p:nvPr/>
        </p:nvCxnSpPr>
        <p:spPr bwMode="auto">
          <a:xfrm flipH="1">
            <a:off x="1139112" y="1219200"/>
            <a:ext cx="2286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50DA0-1BC1-3E28-BAFD-7E196B335039}"/>
              </a:ext>
            </a:extLst>
          </p:cNvPr>
          <p:cNvSpPr txBox="1">
            <a:spLocks/>
          </p:cNvSpPr>
          <p:nvPr/>
        </p:nvSpPr>
        <p:spPr>
          <a:xfrm>
            <a:off x="76200" y="685800"/>
            <a:ext cx="8991600" cy="403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/>
              <a:t>The speed of a wave depends on the medium it is traveling thru and can be calculated with </a:t>
            </a:r>
          </a:p>
          <a:p>
            <a:pPr marL="0" indent="0" algn="ctr">
              <a:buNone/>
              <a:defRPr/>
            </a:pPr>
            <a:r>
              <a:rPr lang="en-US" b="1" dirty="0">
                <a:latin typeface="Palatino Linotype" panose="02040502050505030304" pitchFamily="18" charset="0"/>
                <a:cs typeface="Calibri" panose="020F0502020204030204" pitchFamily="34" charset="0"/>
              </a:rPr>
              <a:t>u</a:t>
            </a:r>
            <a:r>
              <a:rPr lang="en-US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= </a:t>
            </a:r>
            <a:r>
              <a:rPr lang="el-GR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λ</a:t>
            </a:r>
            <a:r>
              <a:rPr lang="el-GR" b="1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ν</a:t>
            </a:r>
            <a:endParaRPr lang="en-US" b="1" i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b="1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How fast is a wave traveling whose wavelength and frequency are 17.4-cm and 87.4-Hz?</a:t>
            </a:r>
          </a:p>
        </p:txBody>
      </p:sp>
    </p:spTree>
    <p:extLst>
      <p:ext uri="{BB962C8B-B14F-4D97-AF65-F5344CB8AC3E}">
        <p14:creationId xmlns:p14="http://schemas.microsoft.com/office/powerpoint/2010/main" val="262655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52600" y="445674"/>
            <a:ext cx="5410200" cy="1371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en-US" sz="4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Speed, wavelength, &amp; frequency of light</a:t>
            </a:r>
          </a:p>
        </p:txBody>
      </p:sp>
      <p:pic>
        <p:nvPicPr>
          <p:cNvPr id="1026" name="Picture 2" descr="Wave graphs calculations amplitude wavelength frequency time period  duration wave velocity speed cycles vibration parameter distance time -  sengpielaudio Sengpiel Berli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571"/>
          <a:stretch/>
        </p:blipFill>
        <p:spPr bwMode="auto">
          <a:xfrm>
            <a:off x="1066271" y="2573511"/>
            <a:ext cx="6782858" cy="27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914400" y="2590800"/>
            <a:ext cx="6096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553200" y="4267200"/>
            <a:ext cx="1219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391400" y="3976487"/>
            <a:ext cx="228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422653"/>
            <a:ext cx="7428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333CC"/>
                </a:solidFill>
                <a:latin typeface="Arial Rounded MT Bold" panose="020F0704030504030204" pitchFamily="34" charset="0"/>
              </a:rPr>
              <a:t>The speed of ALL light (c) = 3.00 x 10</a:t>
            </a:r>
            <a:r>
              <a:rPr lang="en-US" sz="2800" baseline="30000" dirty="0">
                <a:solidFill>
                  <a:srgbClr val="3333CC"/>
                </a:solidFill>
                <a:latin typeface="Arial Rounded MT Bold" panose="020F0704030504030204" pitchFamily="34" charset="0"/>
              </a:rPr>
              <a:t>8</a:t>
            </a:r>
            <a:r>
              <a:rPr lang="en-US" sz="2800" dirty="0">
                <a:solidFill>
                  <a:srgbClr val="3333CC"/>
                </a:solidFill>
                <a:latin typeface="Arial Rounded MT Bold" panose="020F0704030504030204" pitchFamily="34" charset="0"/>
              </a:rPr>
              <a:t> m/s</a:t>
            </a:r>
          </a:p>
        </p:txBody>
      </p:sp>
    </p:spTree>
    <p:extLst>
      <p:ext uri="{BB962C8B-B14F-4D97-AF65-F5344CB8AC3E}">
        <p14:creationId xmlns:p14="http://schemas.microsoft.com/office/powerpoint/2010/main" val="296427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7388"/>
          </a:xfrm>
        </p:spPr>
        <p:txBody>
          <a:bodyPr/>
          <a:lstStyle/>
          <a:p>
            <a:pPr algn="ctr"/>
            <a:r>
              <a:rPr lang="en-US" altLang="en-US" dirty="0"/>
              <a:t>The Electromagnetic Spectrum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858000" cy="542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888503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What color is photon with 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 frequency of 4.61E14 Hz?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A37D5E-405F-3D97-6AEB-908CD006B916}"/>
              </a:ext>
            </a:extLst>
          </p:cNvPr>
          <p:cNvSpPr txBox="1"/>
          <p:nvPr/>
        </p:nvSpPr>
        <p:spPr>
          <a:xfrm>
            <a:off x="2854128" y="6229955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651-nm is Red</a:t>
            </a:r>
          </a:p>
          <a:p>
            <a:r>
              <a:rPr lang="en-US" dirty="0">
                <a:solidFill>
                  <a:srgbClr val="FF0000"/>
                </a:solidFill>
              </a:rPr>
              <a:t>(6.5</a:t>
            </a:r>
            <a:r>
              <a:rPr lang="en-US" u="sng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75EE</a:t>
            </a:r>
            <a:r>
              <a:rPr lang="en-US" baseline="30000" dirty="0">
                <a:solidFill>
                  <a:srgbClr val="FF0000"/>
                </a:solidFill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7-m)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839200" cy="1066800"/>
          </a:xfrm>
        </p:spPr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Does all light have the same energy?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36576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Scientists knew that electrons in atoms could be excited when hit by an energy source.</a:t>
            </a:r>
          </a:p>
          <a:p>
            <a:pPr>
              <a:defRPr/>
            </a:pPr>
            <a:r>
              <a:rPr lang="en-US" sz="3000" dirty="0"/>
              <a:t>They assumed that all light, regardless of its frequency, carried enough energy to knock an electron off a piece of metal.</a:t>
            </a:r>
          </a:p>
          <a:p>
            <a:pPr>
              <a:defRPr/>
            </a:pPr>
            <a:r>
              <a:rPr lang="en-US" dirty="0"/>
              <a:t>In the early 1900’s the discovery of the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photoelectric effect </a:t>
            </a:r>
            <a:r>
              <a:rPr lang="en-US" dirty="0"/>
              <a:t>disproved this.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24618</TotalTime>
  <Words>1899</Words>
  <Application>Microsoft Office PowerPoint</Application>
  <PresentationFormat>On-screen Show (4:3)</PresentationFormat>
  <Paragraphs>181</Paragraphs>
  <Slides>58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Arial</vt:lpstr>
      <vt:lpstr>Arial Black</vt:lpstr>
      <vt:lpstr>Arial Rounded MT Bold</vt:lpstr>
      <vt:lpstr>Berlin Sans FB</vt:lpstr>
      <vt:lpstr>Calibri</vt:lpstr>
      <vt:lpstr>Georgia</vt:lpstr>
      <vt:lpstr>lato</vt:lpstr>
      <vt:lpstr>Palatino Linotype</vt:lpstr>
      <vt:lpstr>Symbol</vt:lpstr>
      <vt:lpstr>Times New Roman</vt:lpstr>
      <vt:lpstr>Wingdings</vt:lpstr>
      <vt:lpstr>Pixel</vt:lpstr>
      <vt:lpstr>Electrons:  Bohr’s Atomic Model and The Quantum Model</vt:lpstr>
      <vt:lpstr>PowerPoint Presentation</vt:lpstr>
      <vt:lpstr>PowerPoint Presentation</vt:lpstr>
      <vt:lpstr>Part I: What is Light?</vt:lpstr>
      <vt:lpstr>Speed of Light Equation</vt:lpstr>
      <vt:lpstr>PowerPoint Presentation</vt:lpstr>
      <vt:lpstr>Speed, wavelength, &amp; frequency of light</vt:lpstr>
      <vt:lpstr>The Electromagnetic Spectrum</vt:lpstr>
      <vt:lpstr>Does all light have the same energy?</vt:lpstr>
      <vt:lpstr>What is the photoelectric effect?</vt:lpstr>
      <vt:lpstr>What led to the discovery of the Dual Nature of Light?</vt:lpstr>
      <vt:lpstr>What is a Quantum?</vt:lpstr>
      <vt:lpstr>What led to the theory of The Dual Nature of Light?</vt:lpstr>
      <vt:lpstr>What is the Dual Nature of Light?</vt:lpstr>
      <vt:lpstr>What is a photon?</vt:lpstr>
      <vt:lpstr>Part II: The Bohr Model of the Atom</vt:lpstr>
      <vt:lpstr>Meet Niels Bohr  (Danish physicist,1885-1962)</vt:lpstr>
      <vt:lpstr>PowerPoint Presentation</vt:lpstr>
      <vt:lpstr>Electron energy levels can be thought of as rungs of a ladder that are not equally spaced. </vt:lpstr>
      <vt:lpstr>PowerPoint Presentation</vt:lpstr>
      <vt:lpstr>The Bohr Model Quantified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Bohr’s atomic model (~1913) Video (6min)</vt:lpstr>
      <vt:lpstr>Bohr’s Contributions to Atomic Theory</vt:lpstr>
      <vt:lpstr>Limitations of the Bohr model</vt:lpstr>
      <vt:lpstr>Part III: The Quantum Mechanical Model of the Atom</vt:lpstr>
      <vt:lpstr>PowerPoint Presentation</vt:lpstr>
      <vt:lpstr>PowerPoint Presentation</vt:lpstr>
      <vt:lpstr>PowerPoint Presentation</vt:lpstr>
      <vt:lpstr>Wavelike properties of electrons have been demonstrated using the double slit experiment.</vt:lpstr>
      <vt:lpstr>This is the pattern made by electrons striking a screen after traveling through two side-by-side slits.</vt:lpstr>
      <vt:lpstr>PowerPoint Presentation</vt:lpstr>
      <vt:lpstr>PowerPoint Presentation</vt:lpstr>
      <vt:lpstr>Heisenberg’s Uncertainty Principle: </vt:lpstr>
      <vt:lpstr>PowerPoint Presentation</vt:lpstr>
      <vt:lpstr>Probability of finding hydrogen’s one electron vs. distance from nucleus</vt:lpstr>
      <vt:lpstr>PowerPoint Presentation</vt:lpstr>
      <vt:lpstr>Summary of  the Quantum Mechanical Model</vt:lpstr>
      <vt:lpstr>According to the quantum mechanical model, each electron has a unique set of QUANTUM NUMBER’s which describes its energy level and the shape of its orbital. </vt:lpstr>
      <vt:lpstr>Electron probability clouds for s,p,d,&amp; f orbitals</vt:lpstr>
      <vt:lpstr>PowerPoint Presentation</vt:lpstr>
      <vt:lpstr>p orbitals</vt:lpstr>
      <vt:lpstr>PowerPoint Presentation</vt:lpstr>
      <vt:lpstr>f orbitals  There are 7 in each principal energy level beginning with n = 4. Together they hold a maximum of 14 electrons.</vt:lpstr>
      <vt:lpstr>PowerPoint Presentation</vt:lpstr>
      <vt:lpstr>Principal Energy Levels (n) of Electrons</vt:lpstr>
      <vt:lpstr>PowerPoint Presentation</vt:lpstr>
      <vt:lpstr>What are Degenerate Orbitals?</vt:lpstr>
      <vt:lpstr>Summary of Orbitals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Marcio Inorg</dc:creator>
  <cp:lastModifiedBy>Holland Jeff</cp:lastModifiedBy>
  <cp:revision>246</cp:revision>
  <cp:lastPrinted>2022-09-22T12:57:24Z</cp:lastPrinted>
  <dcterms:created xsi:type="dcterms:W3CDTF">1601-01-01T00:00:00Z</dcterms:created>
  <dcterms:modified xsi:type="dcterms:W3CDTF">2025-09-23T19:13:44Z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