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70" r:id="rId2"/>
    <p:sldId id="262" r:id="rId3"/>
    <p:sldId id="256" r:id="rId4"/>
    <p:sldId id="263" r:id="rId5"/>
    <p:sldId id="257" r:id="rId6"/>
    <p:sldId id="258" r:id="rId7"/>
    <p:sldId id="259" r:id="rId8"/>
    <p:sldId id="281" r:id="rId9"/>
    <p:sldId id="282" r:id="rId10"/>
    <p:sldId id="267" r:id="rId11"/>
    <p:sldId id="260" r:id="rId12"/>
    <p:sldId id="261" r:id="rId13"/>
    <p:sldId id="268" r:id="rId14"/>
    <p:sldId id="264" r:id="rId15"/>
    <p:sldId id="265" r:id="rId16"/>
    <p:sldId id="266" r:id="rId17"/>
    <p:sldId id="269" r:id="rId1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210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33924-EF6A-481A-B7A1-70A11CC63C31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A59648-5E3C-4A3D-A0FB-A17428126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935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A59648-5E3C-4A3D-A0FB-A1742812678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516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CF49-D2A9-4273-A557-C9A602E3FB87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389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CF49-D2A9-4273-A557-C9A602E3FB87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88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CF49-D2A9-4273-A557-C9A602E3FB87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32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CF49-D2A9-4273-A557-C9A602E3FB87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22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CF49-D2A9-4273-A557-C9A602E3FB87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97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CF49-D2A9-4273-A557-C9A602E3FB87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536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CF49-D2A9-4273-A557-C9A602E3FB87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79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CF49-D2A9-4273-A557-C9A602E3FB87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78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CF49-D2A9-4273-A557-C9A602E3FB87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004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CF49-D2A9-4273-A557-C9A602E3FB87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267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CF49-D2A9-4273-A557-C9A602E3FB87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7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BCF49-D2A9-4273-A557-C9A602E3FB87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4640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68EC7-2591-03B5-E0DC-781B38E4B32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580054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  <a:spcAft>
                <a:spcPts val="1200"/>
              </a:spcAft>
            </a:pPr>
            <a:r>
              <a:rPr lang="en-US" sz="60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Morning</a:t>
            </a:r>
          </a:p>
          <a:p>
            <a:pPr algn="ctr">
              <a:lnSpc>
                <a:spcPct val="100000"/>
              </a:lnSpc>
              <a:spcAft>
                <a:spcPts val="1200"/>
              </a:spcAft>
            </a:pPr>
            <a:r>
              <a:rPr lang="en-US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place your phone in the blue caddy, find your seat, and take out your workbook and notes book.</a:t>
            </a:r>
          </a:p>
        </p:txBody>
      </p:sp>
    </p:spTree>
    <p:extLst>
      <p:ext uri="{BB962C8B-B14F-4D97-AF65-F5344CB8AC3E}">
        <p14:creationId xmlns:p14="http://schemas.microsoft.com/office/powerpoint/2010/main" val="68349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49702" y="822774"/>
            <a:ext cx="10075579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chemeClr val="accent6"/>
                </a:solidFill>
              </a:rPr>
              <a:t>When working with measured numbers, it is important to keep </a:t>
            </a:r>
          </a:p>
          <a:p>
            <a:r>
              <a:rPr lang="en-US" sz="3000" dirty="0">
                <a:solidFill>
                  <a:schemeClr val="accent6"/>
                </a:solidFill>
              </a:rPr>
              <a:t>track of them.  When doing so we call them </a:t>
            </a:r>
            <a:r>
              <a:rPr lang="en-US" sz="3000" i="1" dirty="0">
                <a:solidFill>
                  <a:schemeClr val="accent6"/>
                </a:solidFill>
              </a:rPr>
              <a:t>Significant Figures</a:t>
            </a:r>
            <a:r>
              <a:rPr lang="en-US" sz="3000" dirty="0">
                <a:solidFill>
                  <a:schemeClr val="accent6"/>
                </a:solidFill>
              </a:rPr>
              <a:t>.</a:t>
            </a:r>
          </a:p>
          <a:p>
            <a:endParaRPr lang="en-US" sz="3000" dirty="0">
              <a:solidFill>
                <a:schemeClr val="accent6"/>
              </a:solidFill>
            </a:endParaRPr>
          </a:p>
          <a:p>
            <a:pPr marL="514350" indent="-514350">
              <a:buAutoNum type="arabicPeriod"/>
            </a:pPr>
            <a:r>
              <a:rPr lang="en-US" sz="3000" dirty="0">
                <a:solidFill>
                  <a:schemeClr val="accent6"/>
                </a:solidFill>
              </a:rPr>
              <a:t>4.50-cm</a:t>
            </a:r>
          </a:p>
          <a:p>
            <a:pPr marL="514350" indent="-514350">
              <a:buAutoNum type="arabicPeriod"/>
            </a:pPr>
            <a:endParaRPr lang="en-US" sz="3000" dirty="0">
              <a:solidFill>
                <a:schemeClr val="accent6"/>
              </a:solidFill>
            </a:endParaRPr>
          </a:p>
          <a:p>
            <a:pPr marL="514350" indent="-514350">
              <a:buAutoNum type="arabicPeriod"/>
            </a:pPr>
            <a:r>
              <a:rPr lang="en-US" sz="3000" dirty="0">
                <a:solidFill>
                  <a:schemeClr val="accent6"/>
                </a:solidFill>
              </a:rPr>
              <a:t>0.80-cm</a:t>
            </a:r>
          </a:p>
          <a:p>
            <a:pPr marL="514350" indent="-514350">
              <a:buAutoNum type="arabicPeriod"/>
            </a:pPr>
            <a:endParaRPr lang="en-US" sz="3000" dirty="0">
              <a:solidFill>
                <a:schemeClr val="accent6"/>
              </a:solidFill>
            </a:endParaRPr>
          </a:p>
          <a:p>
            <a:pPr marL="514350" indent="-514350">
              <a:buAutoNum type="arabicPeriod"/>
            </a:pPr>
            <a:r>
              <a:rPr lang="en-US" sz="3000" dirty="0">
                <a:solidFill>
                  <a:schemeClr val="accent6"/>
                </a:solidFill>
              </a:rPr>
              <a:t>15.66-cm</a:t>
            </a:r>
          </a:p>
          <a:p>
            <a:endParaRPr lang="en-US" sz="3000" dirty="0">
              <a:solidFill>
                <a:schemeClr val="accent6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788F8D-3755-AC5D-1F80-D1ADBC06B3F1}"/>
              </a:ext>
            </a:extLst>
          </p:cNvPr>
          <p:cNvSpPr txBox="1"/>
          <p:nvPr/>
        </p:nvSpPr>
        <p:spPr>
          <a:xfrm>
            <a:off x="1946366" y="2194560"/>
            <a:ext cx="3802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u="sng" dirty="0"/>
              <a:t>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700ED1-9BD9-A51F-EA20-AAC55A81E78D}"/>
              </a:ext>
            </a:extLst>
          </p:cNvPr>
          <p:cNvSpPr txBox="1"/>
          <p:nvPr/>
        </p:nvSpPr>
        <p:spPr>
          <a:xfrm>
            <a:off x="1946366" y="3099782"/>
            <a:ext cx="3802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u="sng" dirty="0"/>
              <a:t>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CC27F2-B0BC-38D5-D116-87E7537F104E}"/>
              </a:ext>
            </a:extLst>
          </p:cNvPr>
          <p:cNvSpPr txBox="1"/>
          <p:nvPr/>
        </p:nvSpPr>
        <p:spPr>
          <a:xfrm>
            <a:off x="2136482" y="4019147"/>
            <a:ext cx="3802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u="sng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766556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chemeClr val="accent6"/>
                </a:solidFill>
              </a:rPr>
              <a:t>Multiplying &amp; Dividing w/Sig Figs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accent6"/>
                </a:solidFill>
              </a:rPr>
              <a:t>Round your answer to the </a:t>
            </a:r>
            <a:r>
              <a:rPr lang="en-US" b="1" i="1" u="sng" dirty="0">
                <a:solidFill>
                  <a:schemeClr val="accent6"/>
                </a:solidFill>
              </a:rPr>
              <a:t>minimum</a:t>
            </a:r>
            <a:r>
              <a:rPr lang="en-US" dirty="0">
                <a:solidFill>
                  <a:schemeClr val="accent6"/>
                </a:solidFill>
              </a:rPr>
              <a:t> number of sig figs any of the measured numbers had.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	1</a:t>
            </a:r>
            <a:r>
              <a:rPr lang="en-US" baseline="30000" dirty="0">
                <a:solidFill>
                  <a:schemeClr val="accent6"/>
                </a:solidFill>
              </a:rPr>
              <a:t>st</a:t>
            </a:r>
            <a:r>
              <a:rPr lang="en-US" dirty="0">
                <a:solidFill>
                  <a:schemeClr val="accent6"/>
                </a:solidFill>
              </a:rPr>
              <a:t> – Count sig figs		2</a:t>
            </a:r>
            <a:r>
              <a:rPr lang="en-US" baseline="30000" dirty="0">
                <a:solidFill>
                  <a:schemeClr val="accent6"/>
                </a:solidFill>
              </a:rPr>
              <a:t>nd</a:t>
            </a:r>
            <a:r>
              <a:rPr lang="en-US" dirty="0">
                <a:solidFill>
                  <a:schemeClr val="accent6"/>
                </a:solidFill>
              </a:rPr>
              <a:t> – Round to minimum # of sig figs</a:t>
            </a:r>
          </a:p>
          <a:p>
            <a:endParaRPr lang="en-US" dirty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Ex1/  320 * .00521 =</a:t>
            </a:r>
          </a:p>
          <a:p>
            <a:pPr marL="0" indent="0">
              <a:buNone/>
            </a:pPr>
            <a:endParaRPr lang="en-US" dirty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Ex2/  84,000 / 216.2 =</a:t>
            </a:r>
          </a:p>
          <a:p>
            <a:pPr marL="0" indent="0">
              <a:buNone/>
            </a:pPr>
            <a:endParaRPr lang="en-US" dirty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Ex3/  212.4  *  522 / .087 =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85748" y="3466038"/>
            <a:ext cx="16996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1.6672 </a:t>
            </a:r>
            <a:r>
              <a:rPr lang="en-US" sz="2800" dirty="0">
                <a:solidFill>
                  <a:schemeClr val="accent6"/>
                </a:solidFill>
                <a:sym typeface="Wingdings" panose="05000000000000000000" pitchFamily="2" charset="2"/>
              </a:rPr>
              <a:t></a:t>
            </a:r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85397" y="3480806"/>
            <a:ext cx="1312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1.7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50547" y="4429085"/>
            <a:ext cx="2260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388.529 </a:t>
            </a:r>
            <a:r>
              <a:rPr lang="en-US" sz="2800" dirty="0">
                <a:solidFill>
                  <a:schemeClr val="accent6"/>
                </a:solidFill>
                <a:sym typeface="Wingdings" panose="05000000000000000000" pitchFamily="2" charset="2"/>
              </a:rPr>
              <a:t></a:t>
            </a:r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25074" y="4416914"/>
            <a:ext cx="13328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390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66294" y="5343364"/>
            <a:ext cx="2076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1274400 </a:t>
            </a:r>
            <a:r>
              <a:rPr lang="en-US" sz="2800" dirty="0">
                <a:solidFill>
                  <a:schemeClr val="accent6"/>
                </a:solidFill>
                <a:sym typeface="Wingdings" panose="05000000000000000000" pitchFamily="2" charset="2"/>
              </a:rPr>
              <a:t></a:t>
            </a:r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91500" y="5310543"/>
            <a:ext cx="28524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1,300,000 </a:t>
            </a:r>
            <a:r>
              <a:rPr lang="en-US" sz="2800" dirty="0">
                <a:solidFill>
                  <a:schemeClr val="accent6"/>
                </a:solidFill>
                <a:sym typeface="Wingdings" panose="05000000000000000000" pitchFamily="2" charset="2"/>
              </a:rPr>
              <a:t></a:t>
            </a:r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68272" y="5310543"/>
            <a:ext cx="124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1.3EE6</a:t>
            </a:r>
          </a:p>
        </p:txBody>
      </p:sp>
    </p:spTree>
    <p:extLst>
      <p:ext uri="{BB962C8B-B14F-4D97-AF65-F5344CB8AC3E}">
        <p14:creationId xmlns:p14="http://schemas.microsoft.com/office/powerpoint/2010/main" val="427613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accent6"/>
                </a:solidFill>
              </a:rPr>
              <a:t>Addition &amp; Subtraction w / Sig Figs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3378"/>
            <a:ext cx="10515600" cy="500809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Round your answer to the largest, least significant place that any measured number has.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1</a:t>
            </a:r>
            <a:r>
              <a:rPr lang="en-US" baseline="30000" dirty="0">
                <a:solidFill>
                  <a:schemeClr val="accent6"/>
                </a:solidFill>
              </a:rPr>
              <a:t>st</a:t>
            </a:r>
            <a:r>
              <a:rPr lang="en-US" dirty="0">
                <a:solidFill>
                  <a:schemeClr val="accent6"/>
                </a:solidFill>
              </a:rPr>
              <a:t> – Underline least Significant place values	2</a:t>
            </a:r>
            <a:r>
              <a:rPr lang="en-US" baseline="30000" dirty="0">
                <a:solidFill>
                  <a:schemeClr val="accent6"/>
                </a:solidFill>
              </a:rPr>
              <a:t>nd</a:t>
            </a:r>
            <a:r>
              <a:rPr lang="en-US" dirty="0">
                <a:solidFill>
                  <a:schemeClr val="accent6"/>
                </a:solidFill>
              </a:rPr>
              <a:t> – ID larger place value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			3</a:t>
            </a:r>
            <a:r>
              <a:rPr lang="en-US" baseline="30000" dirty="0">
                <a:solidFill>
                  <a:schemeClr val="accent6"/>
                </a:solidFill>
              </a:rPr>
              <a:t>rd</a:t>
            </a:r>
            <a:r>
              <a:rPr lang="en-US" dirty="0">
                <a:solidFill>
                  <a:schemeClr val="accent6"/>
                </a:solidFill>
              </a:rPr>
              <a:t> – Round answer to that place </a:t>
            </a:r>
          </a:p>
          <a:p>
            <a:pPr marL="0" indent="0">
              <a:buNone/>
            </a:pPr>
            <a:endParaRPr lang="en-US" sz="1000" dirty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Ex1/  210 + 3,100 =</a:t>
            </a:r>
          </a:p>
          <a:p>
            <a:pPr marL="0" indent="0">
              <a:buNone/>
            </a:pPr>
            <a:endParaRPr lang="en-US" sz="1000" dirty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Ex2/  422,000 + 1,420 =</a:t>
            </a:r>
          </a:p>
          <a:p>
            <a:pPr marL="0" indent="0">
              <a:buNone/>
            </a:pPr>
            <a:endParaRPr lang="en-US" sz="1000" dirty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Ex3/  5.040 + .40 = </a:t>
            </a:r>
          </a:p>
          <a:p>
            <a:pPr marL="0" indent="0">
              <a:buNone/>
            </a:pPr>
            <a:endParaRPr lang="en-US" sz="1000" dirty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Ex4/  18,200 – 3,420 =   </a:t>
            </a:r>
          </a:p>
          <a:p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63502" y="3657374"/>
            <a:ext cx="16893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3,310 </a:t>
            </a:r>
            <a:r>
              <a:rPr lang="en-US" sz="2800" dirty="0">
                <a:solidFill>
                  <a:schemeClr val="accent6"/>
                </a:solidFill>
                <a:sym typeface="Wingdings" panose="05000000000000000000" pitchFamily="2" charset="2"/>
              </a:rPr>
              <a:t></a:t>
            </a:r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5181599" y="3642840"/>
            <a:ext cx="1828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3,300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83435" y="4430163"/>
            <a:ext cx="2479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423,420 </a:t>
            </a:r>
            <a:r>
              <a:rPr lang="en-US" sz="2800" dirty="0">
                <a:solidFill>
                  <a:schemeClr val="accent6"/>
                </a:solidFill>
                <a:sym typeface="Wingdings" panose="05000000000000000000" pitchFamily="2" charset="2"/>
              </a:rPr>
              <a:t></a:t>
            </a:r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66721" y="4409373"/>
            <a:ext cx="1751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423,000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93021" y="5210894"/>
            <a:ext cx="2030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5.440 </a:t>
            </a:r>
            <a:r>
              <a:rPr lang="en-US" sz="2800" dirty="0">
                <a:solidFill>
                  <a:schemeClr val="accent6"/>
                </a:solidFill>
                <a:sym typeface="Wingdings" panose="05000000000000000000" pitchFamily="2" charset="2"/>
              </a:rPr>
              <a:t></a:t>
            </a:r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12864" y="5195952"/>
            <a:ext cx="1405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5.44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38573" y="5991625"/>
            <a:ext cx="2179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14,780 </a:t>
            </a:r>
            <a:r>
              <a:rPr lang="en-US" sz="2800" dirty="0">
                <a:solidFill>
                  <a:schemeClr val="accent6"/>
                </a:solidFill>
                <a:sym typeface="Wingdings" panose="05000000000000000000" pitchFamily="2" charset="2"/>
              </a:rPr>
              <a:t></a:t>
            </a:r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47514" y="5975203"/>
            <a:ext cx="13483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14,800</a:t>
            </a:r>
          </a:p>
        </p:txBody>
      </p:sp>
    </p:spTree>
    <p:extLst>
      <p:ext uri="{BB962C8B-B14F-4D97-AF65-F5344CB8AC3E}">
        <p14:creationId xmlns:p14="http://schemas.microsoft.com/office/powerpoint/2010/main" val="1911729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2"/>
      <p:bldP spid="7" grpId="0"/>
      <p:bldP spid="8" grpId="0"/>
      <p:bldP spid="9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/>
          <p:cNvSpPr/>
          <p:nvPr/>
        </p:nvSpPr>
        <p:spPr>
          <a:xfrm>
            <a:off x="2686683" y="904878"/>
            <a:ext cx="3131503" cy="469502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100">
                <a:solidFill>
                  <a:schemeClr val="accent6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" name="Flowchart: Alternate Process 4"/>
          <p:cNvSpPr/>
          <p:nvPr/>
        </p:nvSpPr>
        <p:spPr>
          <a:xfrm>
            <a:off x="7573485" y="887019"/>
            <a:ext cx="2957355" cy="499664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100">
                <a:solidFill>
                  <a:schemeClr val="accent6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" name="Down Arrow Callout 80900"/>
          <p:cNvSpPr>
            <a:spLocks noChangeArrowheads="1"/>
          </p:cNvSpPr>
          <p:nvPr/>
        </p:nvSpPr>
        <p:spPr bwMode="auto">
          <a:xfrm>
            <a:off x="2221705" y="2867025"/>
            <a:ext cx="1314450" cy="1123950"/>
          </a:xfrm>
          <a:prstGeom prst="downArrowCallout">
            <a:avLst>
              <a:gd name="adj1" fmla="val 25003"/>
              <a:gd name="adj2" fmla="val 24998"/>
              <a:gd name="adj3" fmla="val 25000"/>
              <a:gd name="adj4" fmla="val 64977"/>
            </a:avLst>
          </a:prstGeom>
          <a:solidFill>
            <a:schemeClr val="bg1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Which place is larger?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own Arrow Callout 80901"/>
          <p:cNvSpPr>
            <a:spLocks noChangeArrowheads="1"/>
          </p:cNvSpPr>
          <p:nvPr/>
        </p:nvSpPr>
        <p:spPr bwMode="auto">
          <a:xfrm>
            <a:off x="2221705" y="1620043"/>
            <a:ext cx="1314450" cy="1123950"/>
          </a:xfrm>
          <a:prstGeom prst="downArrowCallout">
            <a:avLst>
              <a:gd name="adj1" fmla="val 25003"/>
              <a:gd name="adj2" fmla="val 24998"/>
              <a:gd name="adj3" fmla="val 25000"/>
              <a:gd name="adj4" fmla="val 64977"/>
            </a:avLst>
          </a:prstGeom>
          <a:solidFill>
            <a:schemeClr val="bg1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Identify least place values.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Down Arrow Callout 80902"/>
          <p:cNvSpPr>
            <a:spLocks noChangeArrowheads="1"/>
          </p:cNvSpPr>
          <p:nvPr/>
        </p:nvSpPr>
        <p:spPr bwMode="auto">
          <a:xfrm>
            <a:off x="9027634" y="2972595"/>
            <a:ext cx="1314450" cy="1123950"/>
          </a:xfrm>
          <a:prstGeom prst="downArrowCallout">
            <a:avLst>
              <a:gd name="adj1" fmla="val 25003"/>
              <a:gd name="adj2" fmla="val 24998"/>
              <a:gd name="adj3" fmla="val 25000"/>
              <a:gd name="adj4" fmla="val 64977"/>
            </a:avLst>
          </a:prstGeom>
          <a:solidFill>
            <a:schemeClr val="bg1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Which number is smaller?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Down Arrow Callout 80903"/>
          <p:cNvSpPr>
            <a:spLocks noChangeArrowheads="1"/>
          </p:cNvSpPr>
          <p:nvPr/>
        </p:nvSpPr>
        <p:spPr bwMode="auto">
          <a:xfrm>
            <a:off x="2221705" y="4111624"/>
            <a:ext cx="1314450" cy="1123950"/>
          </a:xfrm>
          <a:prstGeom prst="downArrowCallout">
            <a:avLst>
              <a:gd name="adj1" fmla="val 25003"/>
              <a:gd name="adj2" fmla="val 24998"/>
              <a:gd name="adj3" fmla="val 25000"/>
              <a:gd name="adj4" fmla="val 64977"/>
            </a:avLst>
          </a:prstGeom>
          <a:solidFill>
            <a:schemeClr val="bg1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Round to that place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Down Arrow Callout 80904"/>
          <p:cNvSpPr>
            <a:spLocks noChangeArrowheads="1"/>
          </p:cNvSpPr>
          <p:nvPr/>
        </p:nvSpPr>
        <p:spPr bwMode="auto">
          <a:xfrm>
            <a:off x="9027634" y="1667669"/>
            <a:ext cx="1314450" cy="1123950"/>
          </a:xfrm>
          <a:prstGeom prst="downArrowCallout">
            <a:avLst>
              <a:gd name="adj1" fmla="val 25003"/>
              <a:gd name="adj2" fmla="val 24998"/>
              <a:gd name="adj3" fmla="val 25000"/>
              <a:gd name="adj4" fmla="val 64977"/>
            </a:avLst>
          </a:prstGeom>
          <a:solidFill>
            <a:schemeClr val="bg1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Count sig figs in each number.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Down Arrow Callout 80905"/>
          <p:cNvSpPr>
            <a:spLocks noChangeArrowheads="1"/>
          </p:cNvSpPr>
          <p:nvPr/>
        </p:nvSpPr>
        <p:spPr bwMode="auto">
          <a:xfrm>
            <a:off x="9027634" y="4275139"/>
            <a:ext cx="1314450" cy="1123950"/>
          </a:xfrm>
          <a:prstGeom prst="downArrowCallout">
            <a:avLst>
              <a:gd name="adj1" fmla="val 25003"/>
              <a:gd name="adj2" fmla="val 24998"/>
              <a:gd name="adj3" fmla="val 25000"/>
              <a:gd name="adj4" fmla="val 64977"/>
            </a:avLst>
          </a:prstGeom>
          <a:solidFill>
            <a:schemeClr val="bg1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Round to that many sig figs.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703637" y="1484311"/>
            <a:ext cx="885825" cy="4857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8168797" y="1465660"/>
            <a:ext cx="742950" cy="4857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80906"/>
          <p:cNvSpPr>
            <a:spLocks noChangeArrowheads="1"/>
          </p:cNvSpPr>
          <p:nvPr/>
        </p:nvSpPr>
        <p:spPr bwMode="auto">
          <a:xfrm>
            <a:off x="2541587" y="5432424"/>
            <a:ext cx="666750" cy="352425"/>
          </a:xfrm>
          <a:prstGeom prst="rect">
            <a:avLst/>
          </a:prstGeom>
          <a:solidFill>
            <a:schemeClr val="bg1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850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80907"/>
          <p:cNvSpPr>
            <a:spLocks noChangeArrowheads="1"/>
          </p:cNvSpPr>
          <p:nvPr/>
        </p:nvSpPr>
        <p:spPr bwMode="auto">
          <a:xfrm>
            <a:off x="9351484" y="5454650"/>
            <a:ext cx="718186" cy="348615"/>
          </a:xfrm>
          <a:prstGeom prst="rect">
            <a:avLst/>
          </a:prstGeom>
          <a:solidFill>
            <a:schemeClr val="bg1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13,000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4168184" y="-31960"/>
            <a:ext cx="469205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to Work with Sig Figs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451100" y="172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68157" y="2050417"/>
            <a:ext cx="143256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en-US" dirty="0">
                <a:solidFill>
                  <a:schemeClr val="accent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en-US" altLang="en-US" b="1" u="sng" dirty="0">
                <a:solidFill>
                  <a:schemeClr val="accent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altLang="en-US" dirty="0">
                <a:solidFill>
                  <a:schemeClr val="accent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+ 16.2</a:t>
            </a:r>
            <a:r>
              <a:rPr lang="en-US" altLang="en-US" b="1" u="sng" dirty="0">
                <a:solidFill>
                  <a:schemeClr val="accent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706067" y="2091583"/>
            <a:ext cx="128676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en-US" b="1" u="sng" dirty="0">
                <a:solidFill>
                  <a:schemeClr val="accent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83</a:t>
            </a:r>
            <a:r>
              <a:rPr lang="en-US" altLang="en-US" dirty="0">
                <a:solidFill>
                  <a:schemeClr val="accent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x </a:t>
            </a:r>
            <a:r>
              <a:rPr lang="en-US" altLang="en-US" b="1" u="sng" dirty="0">
                <a:solidFill>
                  <a:schemeClr val="accent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16.25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569652" y="3065986"/>
            <a:ext cx="222472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en-US" b="1" u="sng" dirty="0">
                <a:solidFill>
                  <a:schemeClr val="accent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Tens</a:t>
            </a:r>
            <a:r>
              <a:rPr lang="en-US" altLang="en-US" dirty="0">
                <a:solidFill>
                  <a:schemeClr val="accent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hundredths</a:t>
            </a:r>
          </a:p>
          <a:p>
            <a:r>
              <a:rPr lang="en-US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Place?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56874" y="3113879"/>
            <a:ext cx="227076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en-US" b="1" u="sng" dirty="0">
                <a:solidFill>
                  <a:schemeClr val="accent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sig figs</a:t>
            </a:r>
            <a:r>
              <a:rPr lang="en-US" altLang="en-US" dirty="0">
                <a:solidFill>
                  <a:schemeClr val="accent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4 sig figs?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27030" y="4488933"/>
            <a:ext cx="144049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en-US" dirty="0">
                <a:solidFill>
                  <a:schemeClr val="accent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en-US" altLang="en-US" b="1" u="sng" dirty="0">
                <a:solidFill>
                  <a:schemeClr val="accent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altLang="en-US" dirty="0">
                <a:solidFill>
                  <a:schemeClr val="accent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6.25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573485" y="4488933"/>
            <a:ext cx="132207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428750" algn="l"/>
                <a:tab pos="3714750" algn="l"/>
              </a:tabLst>
            </a:pPr>
            <a:r>
              <a:rPr lang="en-US" altLang="en-US" b="1" u="sng" dirty="0">
                <a:solidFill>
                  <a:schemeClr val="accent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</a:t>
            </a:r>
            <a:r>
              <a:rPr lang="en-US" altLang="en-US" dirty="0">
                <a:solidFill>
                  <a:schemeClr val="accent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,487.5</a:t>
            </a:r>
            <a:endParaRPr lang="en-US" altLang="en-US" dirty="0">
              <a:solidFill>
                <a:schemeClr val="accent6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01352" y="943214"/>
            <a:ext cx="250216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en-US" dirty="0">
                <a:solidFill>
                  <a:schemeClr val="accent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Addition and Subtraction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57939" y="960995"/>
            <a:ext cx="278844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3429000" algn="l"/>
              </a:tabLst>
            </a:pPr>
            <a:r>
              <a:rPr lang="en-US" altLang="en-US" dirty="0">
                <a:solidFill>
                  <a:schemeClr val="accent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Multiplication and Division</a:t>
            </a:r>
            <a:endParaRPr lang="en-US" altLang="en-US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085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600" b="1" dirty="0">
                <a:solidFill>
                  <a:schemeClr val="accent6"/>
                </a:solidFill>
              </a:rPr>
              <a:t>Unit Conversions</a:t>
            </a:r>
            <a:br>
              <a:rPr lang="en-US" dirty="0">
                <a:solidFill>
                  <a:schemeClr val="accent6"/>
                </a:solidFill>
              </a:rPr>
            </a:b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accent6"/>
              </a:solidFill>
            </a:endParaRPr>
          </a:p>
          <a:p>
            <a:pPr lvl="0"/>
            <a:r>
              <a:rPr lang="en-US" sz="3600" dirty="0">
                <a:solidFill>
                  <a:schemeClr val="accent6"/>
                </a:solidFill>
              </a:rPr>
              <a:t>Method of solving complex problems in chemistry and physics.</a:t>
            </a:r>
          </a:p>
          <a:p>
            <a:endParaRPr lang="en-US" sz="3600" dirty="0">
              <a:solidFill>
                <a:schemeClr val="accent6"/>
              </a:solidFill>
            </a:endParaRPr>
          </a:p>
          <a:p>
            <a:pPr lvl="0"/>
            <a:r>
              <a:rPr lang="en-US" sz="3600" dirty="0">
                <a:solidFill>
                  <a:schemeClr val="accent6"/>
                </a:solidFill>
              </a:rPr>
              <a:t>Focus is on the units in the problem and the numbers go along for the ride. </a:t>
            </a:r>
          </a:p>
          <a:p>
            <a:endParaRPr lang="en-US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976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0316"/>
          </a:xfrm>
        </p:spPr>
        <p:txBody>
          <a:bodyPr>
            <a:normAutofit/>
          </a:bodyPr>
          <a:lstStyle/>
          <a:p>
            <a:pPr lvl="0"/>
            <a:r>
              <a:rPr lang="en-US" sz="5400" b="1" dirty="0">
                <a:solidFill>
                  <a:schemeClr val="accent6"/>
                </a:solidFill>
              </a:rPr>
              <a:t>Steps: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6549"/>
            <a:ext cx="10515600" cy="3144032"/>
          </a:xfrm>
        </p:spPr>
        <p:txBody>
          <a:bodyPr>
            <a:normAutofit fontScale="92500" lnSpcReduction="10000"/>
          </a:bodyPr>
          <a:lstStyle/>
          <a:p>
            <a:pPr marL="971550" lvl="1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800" dirty="0">
                <a:solidFill>
                  <a:schemeClr val="accent6"/>
                </a:solidFill>
              </a:rPr>
              <a:t>Read the problem and write a question mark in front of the unit you are trying to find.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800" dirty="0">
                <a:solidFill>
                  <a:schemeClr val="accent6"/>
                </a:solidFill>
              </a:rPr>
              <a:t>Place an equal sign in front of measured number you are starting with.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800" dirty="0">
                <a:solidFill>
                  <a:schemeClr val="accent6"/>
                </a:solidFill>
              </a:rPr>
              <a:t>Use unit factors to convert your starting unit into your desired unit.</a:t>
            </a:r>
          </a:p>
          <a:p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4119455"/>
            <a:ext cx="97201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Ex/  How many seconds are there in two years?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8651" y="4765787"/>
            <a:ext cx="8572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accent6"/>
                </a:solidFill>
              </a:rPr>
              <a:t>? 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85900" y="4765787"/>
            <a:ext cx="19976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accent6"/>
                </a:solidFill>
              </a:rPr>
              <a:t>= (2-yr)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57563" y="4765786"/>
            <a:ext cx="2914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accent6"/>
                </a:solidFill>
              </a:rPr>
              <a:t>( ----------- 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21437" y="4765786"/>
            <a:ext cx="18309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accent6"/>
                </a:solidFill>
              </a:rPr>
              <a:t>( ------)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99034" y="4760504"/>
            <a:ext cx="19704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accent6"/>
                </a:solidFill>
              </a:rPr>
              <a:t>( ------ 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302570" y="4760503"/>
            <a:ext cx="20874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accent6"/>
                </a:solidFill>
              </a:rPr>
              <a:t>( ----- )=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12638" y="5143059"/>
            <a:ext cx="928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1-yr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68586" y="4689335"/>
            <a:ext cx="24528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365.25-days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76199" y="5160187"/>
            <a:ext cx="12228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1-day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70172" y="4723590"/>
            <a:ext cx="13694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24-hrs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17630" y="5154906"/>
            <a:ext cx="9621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1-hr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85519" y="4712712"/>
            <a:ext cx="9749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60-s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853026" y="4712712"/>
            <a:ext cx="15103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60-min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561104" y="5137777"/>
            <a:ext cx="12763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1-min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828925" y="5843497"/>
            <a:ext cx="23903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= 63115200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08636" y="5835987"/>
            <a:ext cx="26212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= 63,100,000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69138" y="5843497"/>
            <a:ext cx="2023311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92D050"/>
                </a:solidFill>
              </a:rPr>
              <a:t>= 6.31EE7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685519" y="5843497"/>
            <a:ext cx="58723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92D050"/>
                </a:solidFill>
              </a:rPr>
              <a:t>-s</a:t>
            </a:r>
          </a:p>
        </p:txBody>
      </p:sp>
    </p:spTree>
    <p:extLst>
      <p:ext uri="{BB962C8B-B14F-4D97-AF65-F5344CB8AC3E}">
        <p14:creationId xmlns:p14="http://schemas.microsoft.com/office/powerpoint/2010/main" val="1051821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87894"/>
          </a:xfrm>
        </p:spPr>
        <p:txBody>
          <a:bodyPr/>
          <a:lstStyle/>
          <a:p>
            <a:r>
              <a:rPr lang="en-US" sz="5400" b="1" dirty="0">
                <a:solidFill>
                  <a:schemeClr val="accent6"/>
                </a:solidFill>
              </a:rPr>
              <a:t>Steps</a:t>
            </a:r>
            <a:r>
              <a:rPr lang="en-US" b="1" dirty="0">
                <a:solidFill>
                  <a:schemeClr val="accent6"/>
                </a:solidFill>
              </a:rPr>
              <a:t>: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2982"/>
            <a:ext cx="10515600" cy="3222364"/>
          </a:xfrm>
        </p:spPr>
        <p:txBody>
          <a:bodyPr/>
          <a:lstStyle/>
          <a:p>
            <a:pPr marL="971550" lvl="1" indent="-514350">
              <a:buFont typeface="+mj-lt"/>
              <a:buAutoNum type="arabicPeriod"/>
            </a:pPr>
            <a:r>
              <a:rPr lang="en-US" sz="3500" dirty="0">
                <a:solidFill>
                  <a:schemeClr val="accent6"/>
                </a:solidFill>
              </a:rPr>
              <a:t>Read the problem and write a question mark in front of the unit you are trying to find.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500" dirty="0">
                <a:solidFill>
                  <a:schemeClr val="accent6"/>
                </a:solidFill>
              </a:rPr>
              <a:t>Place an equal sign in front of measured number you are starting with.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500" dirty="0">
                <a:solidFill>
                  <a:schemeClr val="accent6"/>
                </a:solidFill>
              </a:rPr>
              <a:t>Use unit factors to convert your starting unit into your desired unit.</a:t>
            </a:r>
          </a:p>
          <a:p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4375346"/>
            <a:ext cx="114988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Ex/  How many cubic centimeters are in a 15,000-gal pool?</a:t>
            </a:r>
          </a:p>
          <a:p>
            <a:endParaRPr lang="en-US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961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3463" y="1503579"/>
            <a:ext cx="1618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accent6"/>
                </a:solidFill>
              </a:rPr>
              <a:t>? cm</a:t>
            </a:r>
            <a:r>
              <a:rPr lang="en-US" sz="4800" baseline="30000" dirty="0">
                <a:solidFill>
                  <a:schemeClr val="accent6"/>
                </a:solidFill>
              </a:rPr>
              <a:t>3</a:t>
            </a:r>
            <a:r>
              <a:rPr lang="en-US" sz="4800" dirty="0">
                <a:solidFill>
                  <a:schemeClr val="accent6"/>
                </a:solidFill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512" y="1503579"/>
            <a:ext cx="36229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accent6"/>
                </a:solidFill>
              </a:rPr>
              <a:t>= (15,000-gal)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80761" y="3307257"/>
            <a:ext cx="1861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accent6"/>
                </a:solidFill>
              </a:rPr>
              <a:t>( -----)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04605" y="3305595"/>
            <a:ext cx="18309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accent6"/>
                </a:solidFill>
              </a:rPr>
              <a:t>( ------)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11406" y="3327586"/>
            <a:ext cx="239841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accent6"/>
                </a:solidFill>
              </a:rPr>
              <a:t>( ---------)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89162" y="3327586"/>
            <a:ext cx="20874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accent6"/>
                </a:solidFill>
              </a:rPr>
              <a:t>( ----- )=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93988" y="3658839"/>
            <a:ext cx="10961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1-gal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44594" y="3216071"/>
            <a:ext cx="11368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4-qts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6106" y="3699050"/>
            <a:ext cx="146706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chemeClr val="accent6"/>
                </a:solidFill>
              </a:rPr>
              <a:t>1.06-qts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8781" y="3225324"/>
            <a:ext cx="7537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1-L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29374" y="3690491"/>
            <a:ext cx="7537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1-L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509819" y="3266638"/>
            <a:ext cx="12795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1-cm</a:t>
            </a:r>
            <a:r>
              <a:rPr lang="en-US" sz="3600" baseline="30000" dirty="0">
                <a:solidFill>
                  <a:schemeClr val="accent6"/>
                </a:solidFill>
              </a:rPr>
              <a:t>3</a:t>
            </a:r>
            <a:endParaRPr lang="en-US" sz="3600" dirty="0">
              <a:solidFill>
                <a:schemeClr val="accent6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65398" y="3279794"/>
            <a:ext cx="19399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1,000-mL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47696" y="3704860"/>
            <a:ext cx="11224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1-mL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82415" y="5016602"/>
            <a:ext cx="26212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= 56,600,000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503645" y="5016603"/>
            <a:ext cx="2023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92D050"/>
                </a:solidFill>
                <a:highlight>
                  <a:srgbClr val="000000"/>
                </a:highlight>
              </a:rPr>
              <a:t>= 5.66EE7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372358" y="5016602"/>
            <a:ext cx="104336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92D050"/>
                </a:solidFill>
                <a:highlight>
                  <a:srgbClr val="000000"/>
                </a:highlight>
              </a:rPr>
              <a:t>-cm</a:t>
            </a:r>
            <a:r>
              <a:rPr lang="en-US" sz="3600" baseline="30000" dirty="0">
                <a:solidFill>
                  <a:srgbClr val="92D050"/>
                </a:solidFill>
                <a:highlight>
                  <a:srgbClr val="000000"/>
                </a:highlight>
              </a:rPr>
              <a:t>3</a:t>
            </a:r>
            <a:endParaRPr lang="en-US" sz="3600" dirty="0">
              <a:solidFill>
                <a:srgbClr val="92D050"/>
              </a:solidFill>
              <a:highlight>
                <a:srgbClr val="000000"/>
              </a:highligh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83922" y="855923"/>
            <a:ext cx="114988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Ex/  How many cubic centimeters are in a 15,000-gal pool?</a:t>
            </a:r>
          </a:p>
          <a:p>
            <a:endParaRPr lang="en-US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432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725" y="222492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66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Chapter 2: </a:t>
            </a:r>
            <a:br>
              <a:rPr lang="en-US" sz="66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Measurements &amp; Calculations</a:t>
            </a:r>
          </a:p>
        </p:txBody>
      </p:sp>
    </p:spTree>
    <p:extLst>
      <p:ext uri="{BB962C8B-B14F-4D97-AF65-F5344CB8AC3E}">
        <p14:creationId xmlns:p14="http://schemas.microsoft.com/office/powerpoint/2010/main" val="1901461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-30381"/>
            <a:ext cx="9144000" cy="1047400"/>
          </a:xfrm>
        </p:spPr>
        <p:txBody>
          <a:bodyPr>
            <a:normAutofit fontScale="90000"/>
          </a:bodyPr>
          <a:lstStyle/>
          <a:p>
            <a:r>
              <a:rPr lang="en-US" sz="7200" dirty="0">
                <a:solidFill>
                  <a:srgbClr val="0070C0"/>
                </a:solidFill>
              </a:rPr>
              <a:t>Measured Numbers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3843" y="1024901"/>
            <a:ext cx="11143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accent6"/>
                </a:solidFill>
              </a:rPr>
              <a:t>When you make a measurement in Science the value has significance.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5155" y="1796216"/>
            <a:ext cx="5904762" cy="137142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3843" y="3248052"/>
            <a:ext cx="70124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chemeClr val="accent6"/>
                </a:solidFill>
              </a:rPr>
              <a:t>Measure to the precision of the instrument.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283485" y="3248052"/>
            <a:ext cx="76014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chemeClr val="accent6"/>
                </a:solidFill>
              </a:rPr>
              <a:t>2.4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3843" y="4068437"/>
            <a:ext cx="605871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chemeClr val="accent6"/>
                </a:solidFill>
              </a:rPr>
              <a:t>Then you estimate one more number.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283485" y="4068437"/>
            <a:ext cx="86914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chemeClr val="accent6"/>
                </a:solidFill>
              </a:rPr>
              <a:t>2.45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3843" y="4917205"/>
            <a:ext cx="765927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chemeClr val="accent6"/>
                </a:solidFill>
              </a:rPr>
              <a:t>Don’t forget to add your units on to the number.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283485" y="4917205"/>
            <a:ext cx="133882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>
                <a:solidFill>
                  <a:schemeClr val="accent6"/>
                </a:solidFill>
              </a:rPr>
              <a:t>2.45cm</a:t>
            </a:r>
            <a:endParaRPr lang="en-US" sz="30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343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r282zn36sxxg.cloudfront.net/datastreams/f-d%3A68ec546ef3e8708d30d1bf7dc2512ddf587e8f99c08f37e3326e43a6%2BIMAGE%2BIMAGE.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550" y="269640"/>
            <a:ext cx="3243939" cy="4217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rantlifestyle.com/wp-content/uploads/2014/08/901.-Thermometers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71" t="3571" r="37536"/>
          <a:stretch/>
        </p:blipFill>
        <p:spPr bwMode="auto">
          <a:xfrm>
            <a:off x="8180614" y="440870"/>
            <a:ext cx="1224644" cy="4623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20650" y="4642748"/>
            <a:ext cx="21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1. Vol. of Test Tube</a:t>
            </a:r>
          </a:p>
          <a:p>
            <a:r>
              <a:rPr lang="en-US" dirty="0">
                <a:solidFill>
                  <a:srgbClr val="00B0F0"/>
                </a:solidFill>
              </a:rPr>
              <a:t>         _____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012711" y="5064574"/>
            <a:ext cx="2228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3. Temp. of Room</a:t>
            </a:r>
          </a:p>
          <a:p>
            <a:r>
              <a:rPr lang="en-US" dirty="0"/>
              <a:t>        _____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15389" y="3840429"/>
            <a:ext cx="195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2. Length of Slab</a:t>
            </a:r>
          </a:p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      _____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8653C1D-36A5-43FE-59B6-527A62F76B23}"/>
              </a:ext>
            </a:extLst>
          </p:cNvPr>
          <p:cNvSpPr/>
          <p:nvPr/>
        </p:nvSpPr>
        <p:spPr>
          <a:xfrm>
            <a:off x="4294138" y="3017571"/>
            <a:ext cx="1955800" cy="64633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B805A9-3851-5A0D-2529-E30C5D802D5D}"/>
              </a:ext>
            </a:extLst>
          </p:cNvPr>
          <p:cNvSpPr txBox="1"/>
          <p:nvPr/>
        </p:nvSpPr>
        <p:spPr>
          <a:xfrm>
            <a:off x="1588275" y="4919747"/>
            <a:ext cx="946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35.2-mL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6BB3AF-B979-9EDB-F05A-07880E38EF71}"/>
              </a:ext>
            </a:extLst>
          </p:cNvPr>
          <p:cNvSpPr txBox="1"/>
          <p:nvPr/>
        </p:nvSpPr>
        <p:spPr>
          <a:xfrm>
            <a:off x="4740482" y="4117428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15.35-cm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8CF8CB-793B-D567-7AB3-5F42FDDF46C6}"/>
              </a:ext>
            </a:extLst>
          </p:cNvPr>
          <p:cNvSpPr txBox="1"/>
          <p:nvPr/>
        </p:nvSpPr>
        <p:spPr>
          <a:xfrm>
            <a:off x="8315882" y="5341573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22.8-</a:t>
            </a:r>
            <a:r>
              <a:rPr lang="en-US" baseline="-10000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°C </a:t>
            </a:r>
          </a:p>
        </p:txBody>
      </p:sp>
    </p:spTree>
    <p:extLst>
      <p:ext uri="{BB962C8B-B14F-4D97-AF65-F5344CB8AC3E}">
        <p14:creationId xmlns:p14="http://schemas.microsoft.com/office/powerpoint/2010/main" val="48098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4" grpId="0" animBg="1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6"/>
                </a:solidFill>
              </a:rPr>
              <a:t>Counting Sig Figs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If a decimal is present, then begin counting numbers from the left to the right.  Start with the first non-zero number and count all remaining numbers including zeros.</a:t>
            </a:r>
          </a:p>
          <a:p>
            <a:endParaRPr lang="en-US" dirty="0">
              <a:solidFill>
                <a:schemeClr val="accent6"/>
              </a:solidFill>
            </a:endParaRPr>
          </a:p>
          <a:p>
            <a:endParaRPr lang="en-US" dirty="0">
              <a:solidFill>
                <a:schemeClr val="accent6"/>
              </a:solidFill>
            </a:endParaRPr>
          </a:p>
          <a:p>
            <a:r>
              <a:rPr lang="en-US" dirty="0">
                <a:solidFill>
                  <a:schemeClr val="accent6"/>
                </a:solidFill>
              </a:rPr>
              <a:t>If </a:t>
            </a:r>
            <a:r>
              <a:rPr lang="en-US" b="1" u="sng" dirty="0">
                <a:solidFill>
                  <a:schemeClr val="accent6"/>
                </a:solidFill>
              </a:rPr>
              <a:t>no</a:t>
            </a:r>
            <a:r>
              <a:rPr lang="en-US" dirty="0">
                <a:solidFill>
                  <a:schemeClr val="accent6"/>
                </a:solidFill>
              </a:rPr>
              <a:t> decimal is present, then begin counting numbers from the left to the right.  Start with the first non-zero number and count all remaining numbers, stopping when only zeros remain.</a:t>
            </a:r>
          </a:p>
          <a:p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40078" y="3407079"/>
            <a:ext cx="13027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Ex/ .</a:t>
            </a:r>
            <a:r>
              <a:rPr lang="en-US" sz="2000" dirty="0">
                <a:solidFill>
                  <a:schemeClr val="accent6"/>
                </a:solidFill>
              </a:rPr>
              <a:t>00010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21729" y="3407079"/>
            <a:ext cx="6471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2sf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78200" y="3407079"/>
            <a:ext cx="18576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Ex/ 003206.100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02621" y="3407079"/>
            <a:ext cx="5005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7sf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37821" y="3407079"/>
            <a:ext cx="12693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Ex/ .</a:t>
            </a:r>
            <a:r>
              <a:rPr lang="en-US" sz="2000" dirty="0">
                <a:solidFill>
                  <a:schemeClr val="accent6"/>
                </a:solidFill>
              </a:rPr>
              <a:t>01290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07154" y="3407079"/>
            <a:ext cx="638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4sf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40077" y="57653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Ex/ 78,000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69498" y="5765368"/>
            <a:ext cx="1472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2sf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24018" y="5765368"/>
            <a:ext cx="2216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Ex/ 004,020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37821" y="5735687"/>
            <a:ext cx="1738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Ex/ 510,400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525109" y="5735687"/>
            <a:ext cx="634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4sf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72698" y="5786500"/>
            <a:ext cx="596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3sf</a:t>
            </a:r>
          </a:p>
        </p:txBody>
      </p:sp>
    </p:spTree>
    <p:extLst>
      <p:ext uri="{BB962C8B-B14F-4D97-AF65-F5344CB8AC3E}">
        <p14:creationId xmlns:p14="http://schemas.microsoft.com/office/powerpoint/2010/main" val="3605558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3402" y="263471"/>
            <a:ext cx="10470397" cy="5913492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>
                <a:solidFill>
                  <a:schemeClr val="accent6"/>
                </a:solidFill>
              </a:rPr>
              <a:t>Round the following numbers to three sig figs.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accent6"/>
                </a:solidFill>
              </a:rPr>
              <a:t>(Keep the BIG three) </a:t>
            </a:r>
          </a:p>
          <a:p>
            <a:pPr marL="0" indent="0">
              <a:buNone/>
            </a:pPr>
            <a:endParaRPr lang="en-US" sz="3600" dirty="0">
              <a:solidFill>
                <a:schemeClr val="accent6"/>
              </a:solidFill>
            </a:endParaRPr>
          </a:p>
          <a:p>
            <a:endParaRPr lang="en-US" dirty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		</a:t>
            </a:r>
          </a:p>
          <a:p>
            <a:endParaRPr lang="en-US" dirty="0">
              <a:solidFill>
                <a:schemeClr val="accent6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07157" y="1718911"/>
            <a:ext cx="2898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Ex1/ 364,487 </a:t>
            </a:r>
            <a:r>
              <a:rPr lang="en-US" sz="2800" dirty="0">
                <a:solidFill>
                  <a:schemeClr val="accent6"/>
                </a:solidFill>
                <a:sym typeface="Wingdings" panose="05000000000000000000" pitchFamily="2" charset="2"/>
              </a:rPr>
              <a:t></a:t>
            </a:r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55077" y="1718911"/>
            <a:ext cx="13708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364,000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00379" y="2379586"/>
            <a:ext cx="2539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Ex2/ 2.15739 </a:t>
            </a:r>
            <a:r>
              <a:rPr lang="en-US" sz="2800" dirty="0">
                <a:solidFill>
                  <a:schemeClr val="accent6"/>
                </a:solidFill>
                <a:sym typeface="Wingdings" panose="05000000000000000000" pitchFamily="2" charset="2"/>
              </a:rPr>
              <a:t></a:t>
            </a:r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55077" y="2379586"/>
            <a:ext cx="8242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2.16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0379" y="3026812"/>
            <a:ext cx="29049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Ex3/ .00521058 </a:t>
            </a:r>
            <a:r>
              <a:rPr lang="en-US" sz="2800" dirty="0">
                <a:solidFill>
                  <a:schemeClr val="accent6"/>
                </a:solidFill>
                <a:sym typeface="Wingdings" panose="05000000000000000000" pitchFamily="2" charset="2"/>
              </a:rPr>
              <a:t></a:t>
            </a:r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55077" y="3040261"/>
            <a:ext cx="11897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.00521</a:t>
            </a:r>
          </a:p>
        </p:txBody>
      </p:sp>
    </p:spTree>
    <p:extLst>
      <p:ext uri="{BB962C8B-B14F-4D97-AF65-F5344CB8AC3E}">
        <p14:creationId xmlns:p14="http://schemas.microsoft.com/office/powerpoint/2010/main" val="2358230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7424" y="340963"/>
            <a:ext cx="10656376" cy="5836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7200" dirty="0">
                <a:solidFill>
                  <a:schemeClr val="accent6"/>
                </a:solidFill>
              </a:rPr>
              <a:t>Scientific Notation </a:t>
            </a:r>
          </a:p>
          <a:p>
            <a:r>
              <a:rPr lang="en-US" dirty="0">
                <a:solidFill>
                  <a:schemeClr val="accent6"/>
                </a:solidFill>
              </a:rPr>
              <a:t>used when working with really big numbers or really small numbers.</a:t>
            </a:r>
          </a:p>
          <a:p>
            <a:r>
              <a:rPr lang="en-US" dirty="0">
                <a:solidFill>
                  <a:schemeClr val="accent6"/>
                </a:solidFill>
              </a:rPr>
              <a:t>Numbers are written so that they fall between 1 and 10 and they are raised to a power of 10.</a:t>
            </a:r>
          </a:p>
          <a:p>
            <a:pPr marL="457200" lvl="1" indent="0">
              <a:buNone/>
            </a:pPr>
            <a:r>
              <a:rPr lang="en-US" sz="1400" dirty="0">
                <a:solidFill>
                  <a:schemeClr val="accent6"/>
                </a:solidFill>
              </a:rPr>
              <a:t>If </a:t>
            </a:r>
            <a:r>
              <a:rPr lang="en-US" sz="2200" b="1" dirty="0">
                <a:solidFill>
                  <a:schemeClr val="accent6"/>
                </a:solidFill>
              </a:rPr>
              <a:t>BIG NUMBER</a:t>
            </a:r>
            <a:r>
              <a:rPr lang="en-US" sz="1400" b="1" dirty="0">
                <a:solidFill>
                  <a:schemeClr val="accent6"/>
                </a:solidFill>
              </a:rPr>
              <a:t> </a:t>
            </a:r>
            <a:r>
              <a:rPr lang="en-US" sz="1400" dirty="0">
                <a:solidFill>
                  <a:schemeClr val="accent6"/>
                </a:solidFill>
              </a:rPr>
              <a:t>exponent is positive.</a:t>
            </a:r>
          </a:p>
          <a:p>
            <a:pPr marL="457200" lvl="1" indent="0">
              <a:buNone/>
            </a:pPr>
            <a:r>
              <a:rPr lang="en-US" sz="2800" dirty="0">
                <a:solidFill>
                  <a:schemeClr val="accent6"/>
                </a:solidFill>
              </a:rPr>
              <a:t>Ex1/ 8,200,000,000	</a:t>
            </a:r>
          </a:p>
          <a:p>
            <a:pPr marL="457200" lvl="1" indent="0">
              <a:buNone/>
            </a:pPr>
            <a:endParaRPr lang="en-US" sz="1400" dirty="0">
              <a:solidFill>
                <a:schemeClr val="accent6"/>
              </a:solidFill>
            </a:endParaRPr>
          </a:p>
          <a:p>
            <a:pPr marL="457200" lvl="1" indent="0">
              <a:buNone/>
            </a:pPr>
            <a:endParaRPr lang="en-US" sz="1400" dirty="0">
              <a:solidFill>
                <a:schemeClr val="accent6"/>
              </a:solidFill>
            </a:endParaRPr>
          </a:p>
          <a:p>
            <a:pPr marL="457200" lvl="1" indent="0">
              <a:buNone/>
            </a:pPr>
            <a:endParaRPr lang="en-US" sz="1400" dirty="0">
              <a:solidFill>
                <a:schemeClr val="accent6"/>
              </a:solidFill>
            </a:endParaRPr>
          </a:p>
          <a:p>
            <a:pPr marL="457200" lvl="1" indent="0">
              <a:buNone/>
            </a:pPr>
            <a:r>
              <a:rPr lang="en-US" sz="1400" dirty="0">
                <a:solidFill>
                  <a:schemeClr val="accent6"/>
                </a:solidFill>
              </a:rPr>
              <a:t>If </a:t>
            </a:r>
            <a:r>
              <a:rPr lang="en-US" sz="900" b="1" dirty="0">
                <a:solidFill>
                  <a:schemeClr val="accent6"/>
                </a:solidFill>
              </a:rPr>
              <a:t>small number </a:t>
            </a:r>
            <a:r>
              <a:rPr lang="en-US" sz="1400" dirty="0">
                <a:solidFill>
                  <a:schemeClr val="accent6"/>
                </a:solidFill>
              </a:rPr>
              <a:t>exponent is negative.</a:t>
            </a:r>
          </a:p>
          <a:p>
            <a:pPr marL="457200" lvl="1" indent="0">
              <a:buNone/>
            </a:pPr>
            <a:endParaRPr lang="en-US" sz="1400" dirty="0">
              <a:solidFill>
                <a:schemeClr val="accent6"/>
              </a:solidFill>
            </a:endParaRPr>
          </a:p>
          <a:p>
            <a:pPr marL="457200" lvl="1" indent="0">
              <a:buNone/>
            </a:pPr>
            <a:r>
              <a:rPr lang="en-US" sz="2800" dirty="0">
                <a:solidFill>
                  <a:schemeClr val="accent6"/>
                </a:solidFill>
              </a:rPr>
              <a:t>Ex2/ .00000000049	</a:t>
            </a:r>
          </a:p>
          <a:p>
            <a:endParaRPr lang="en-US" dirty="0">
              <a:solidFill>
                <a:schemeClr val="accent6"/>
              </a:solidFill>
            </a:endParaRPr>
          </a:p>
          <a:p>
            <a:endParaRPr lang="en-US" dirty="0">
              <a:solidFill>
                <a:schemeClr val="accent6"/>
              </a:solidFill>
            </a:endParaRPr>
          </a:p>
          <a:p>
            <a:endParaRPr lang="en-US" dirty="0">
              <a:solidFill>
                <a:schemeClr val="accent6"/>
              </a:solidFill>
            </a:endParaRPr>
          </a:p>
          <a:p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37442" y="3724365"/>
            <a:ext cx="41777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Ex3/ 3.45 x10</a:t>
            </a:r>
            <a:r>
              <a:rPr lang="en-US" sz="2800" baseline="40000" dirty="0">
                <a:solidFill>
                  <a:schemeClr val="accent6"/>
                </a:solidFill>
              </a:rPr>
              <a:t>7</a:t>
            </a:r>
            <a:r>
              <a:rPr lang="en-US" sz="2800" dirty="0">
                <a:solidFill>
                  <a:schemeClr val="accent6"/>
                </a:solidFill>
              </a:rPr>
              <a:t>  or  3.45EE7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15189" y="3724365"/>
            <a:ext cx="20056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=34,500,000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37442" y="5449946"/>
            <a:ext cx="41601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Ex4/ 7.6 x 10</a:t>
            </a:r>
            <a:r>
              <a:rPr lang="en-US" sz="2800" baseline="40000" dirty="0">
                <a:solidFill>
                  <a:schemeClr val="accent6"/>
                </a:solidFill>
              </a:rPr>
              <a:t>-4</a:t>
            </a:r>
            <a:r>
              <a:rPr lang="en-US" sz="2800" dirty="0">
                <a:solidFill>
                  <a:schemeClr val="accent6"/>
                </a:solidFill>
              </a:rPr>
              <a:t>   or   7.6EE-4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40969" y="5426192"/>
            <a:ext cx="13692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=.00076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18706" y="3099247"/>
            <a:ext cx="17091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=8.2 x 10 </a:t>
            </a:r>
            <a:r>
              <a:rPr lang="en-US" sz="2800" baseline="30000" dirty="0">
                <a:solidFill>
                  <a:schemeClr val="accent6"/>
                </a:solidFill>
              </a:rPr>
              <a:t>9</a:t>
            </a:r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18706" y="4812602"/>
            <a:ext cx="19046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=4.9 x 10 </a:t>
            </a:r>
            <a:r>
              <a:rPr lang="en-US" sz="2800" baseline="30000" dirty="0">
                <a:solidFill>
                  <a:schemeClr val="accent6"/>
                </a:solidFill>
              </a:rPr>
              <a:t>-10</a:t>
            </a:r>
            <a:endParaRPr lang="en-US" sz="28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817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  <p:bldP spid="8" grpId="0" uiExpand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602A94-0C40-29C6-30DB-EAE6CB736C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0504" y="237245"/>
            <a:ext cx="7550330" cy="6503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021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5BC62D-6423-3996-F132-574E1F8D8B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C04BB19-9C47-3F56-A785-694EC5282C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859" y="992777"/>
            <a:ext cx="11257594" cy="4846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30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59019</TotalTime>
  <Words>802</Words>
  <Application>Microsoft Office PowerPoint</Application>
  <PresentationFormat>Widescreen</PresentationFormat>
  <Paragraphs>188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Aptos</vt:lpstr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Chapter 2:  Measurements &amp; Calculations</vt:lpstr>
      <vt:lpstr>Measured Numbers</vt:lpstr>
      <vt:lpstr>PowerPoint Presentation</vt:lpstr>
      <vt:lpstr>Counting Sig Figs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Multiplying &amp; Dividing w/Sig Figs</vt:lpstr>
      <vt:lpstr>Addition &amp; Subtraction w / Sig Figs</vt:lpstr>
      <vt:lpstr>PowerPoint Presentation</vt:lpstr>
      <vt:lpstr>Unit Conversions </vt:lpstr>
      <vt:lpstr>Steps:</vt:lpstr>
      <vt:lpstr>Steps:</vt:lpstr>
      <vt:lpstr>PowerPoint Presentation</vt:lpstr>
    </vt:vector>
  </TitlesOfParts>
  <Company>Jefferson County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 Figs &amp; Scientific Notation</dc:title>
  <dc:creator>Holland Jeffrey P</dc:creator>
  <cp:lastModifiedBy>Holland Jeff</cp:lastModifiedBy>
  <cp:revision>85</cp:revision>
  <cp:lastPrinted>2015-09-04T16:27:56Z</cp:lastPrinted>
  <dcterms:created xsi:type="dcterms:W3CDTF">2015-09-01T16:59:16Z</dcterms:created>
  <dcterms:modified xsi:type="dcterms:W3CDTF">2025-08-28T19:28:48Z</dcterms:modified>
</cp:coreProperties>
</file>