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0" r:id="rId3"/>
    <p:sldId id="256" r:id="rId4"/>
    <p:sldId id="257" r:id="rId5"/>
    <p:sldId id="258" r:id="rId6"/>
    <p:sldId id="259" r:id="rId7"/>
    <p:sldId id="261" r:id="rId8"/>
    <p:sldId id="263" r:id="rId9"/>
    <p:sldId id="264" r:id="rId10"/>
    <p:sldId id="266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2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50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9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28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63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7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63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4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224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65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19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C4678-3912-4AA8-A88A-7888C737F34A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8A9B4-7B7D-4CC2-B528-57CCAD98B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0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0796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62F59-BD9C-D642-EED1-3F9EEEA74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306712-E695-A4D1-C33A-099D6F31D190}"/>
              </a:ext>
            </a:extLst>
          </p:cNvPr>
          <p:cNvSpPr txBox="1"/>
          <p:nvPr/>
        </p:nvSpPr>
        <p:spPr>
          <a:xfrm>
            <a:off x="1639330" y="1484026"/>
            <a:ext cx="8913339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your workbooks to page 82, </a:t>
            </a:r>
          </a:p>
          <a:p>
            <a:pPr algn="ctr"/>
            <a:r>
              <a:rPr lang="en-US" sz="4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give you another example.</a:t>
            </a:r>
          </a:p>
          <a:p>
            <a:pPr algn="ctr"/>
            <a:r>
              <a:rPr lang="en-US" sz="4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 assignment #1</a:t>
            </a:r>
          </a:p>
          <a:p>
            <a:pPr algn="ctr"/>
            <a:r>
              <a:rPr lang="en-US" sz="4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Writing Chemical Equations for Reactions</a:t>
            </a:r>
          </a:p>
          <a:p>
            <a:pPr algn="ctr"/>
            <a:r>
              <a:rPr lang="en-US" sz="4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 83.</a:t>
            </a:r>
          </a:p>
        </p:txBody>
      </p:sp>
    </p:spTree>
    <p:extLst>
      <p:ext uri="{BB962C8B-B14F-4D97-AF65-F5344CB8AC3E}">
        <p14:creationId xmlns:p14="http://schemas.microsoft.com/office/powerpoint/2010/main" val="246338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095" y="220747"/>
            <a:ext cx="10896599" cy="1046580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  <a:latin typeface="Arial Black" panose="020B0A04020102020204" pitchFamily="34" charset="0"/>
              </a:rPr>
              <a:t>Lastly…Know your acids!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95" y="1098884"/>
            <a:ext cx="11277599" cy="5678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C000"/>
                </a:solidFill>
              </a:rPr>
              <a:t>Hydrogen sometimes forms bonds with various nonmetals, forming acids.  These 6 acids will be used often enough that </a:t>
            </a:r>
            <a:r>
              <a:rPr lang="en-US" sz="3600" b="1" dirty="0">
                <a:solidFill>
                  <a:srgbClr val="FFC000"/>
                </a:solidFill>
              </a:rPr>
              <a:t>you need to memorize</a:t>
            </a:r>
            <a:r>
              <a:rPr lang="en-US" sz="3600" dirty="0">
                <a:solidFill>
                  <a:srgbClr val="FFC000"/>
                </a:solidFill>
              </a:rPr>
              <a:t> their names and formulas.</a:t>
            </a:r>
          </a:p>
          <a:p>
            <a:r>
              <a:rPr lang="en-US" sz="3600" b="1" dirty="0">
                <a:solidFill>
                  <a:srgbClr val="FFC000"/>
                </a:solidFill>
              </a:rPr>
              <a:t>Hydrochloric Acid	       </a:t>
            </a:r>
            <a:r>
              <a:rPr lang="en-US" sz="3600" b="1" dirty="0" err="1">
                <a:solidFill>
                  <a:srgbClr val="FFC000"/>
                </a:solidFill>
              </a:rPr>
              <a:t>HCl</a:t>
            </a:r>
            <a:r>
              <a:rPr lang="en-US" sz="3600" b="1" dirty="0">
                <a:solidFill>
                  <a:srgbClr val="FFC000"/>
                </a:solidFill>
              </a:rPr>
              <a:t>			</a:t>
            </a:r>
          </a:p>
          <a:p>
            <a:r>
              <a:rPr lang="en-US" sz="3600" b="1" dirty="0">
                <a:solidFill>
                  <a:srgbClr val="FFC000"/>
                </a:solidFill>
              </a:rPr>
              <a:t>Sulfuric Acid		       H</a:t>
            </a:r>
            <a:r>
              <a:rPr lang="en-US" sz="3600" b="1" baseline="-25000" dirty="0">
                <a:solidFill>
                  <a:srgbClr val="FFC000"/>
                </a:solidFill>
              </a:rPr>
              <a:t>2</a:t>
            </a:r>
            <a:r>
              <a:rPr lang="en-US" sz="3600" b="1" dirty="0">
                <a:solidFill>
                  <a:srgbClr val="FFC000"/>
                </a:solidFill>
              </a:rPr>
              <a:t>SO</a:t>
            </a:r>
            <a:r>
              <a:rPr lang="en-US" sz="3600" b="1" baseline="-25000" dirty="0">
                <a:solidFill>
                  <a:srgbClr val="FFC000"/>
                </a:solidFill>
              </a:rPr>
              <a:t>4</a:t>
            </a:r>
            <a:endParaRPr lang="en-US" sz="3600" b="1" dirty="0">
              <a:solidFill>
                <a:srgbClr val="FFC000"/>
              </a:solidFill>
            </a:endParaRPr>
          </a:p>
          <a:p>
            <a:r>
              <a:rPr lang="en-US" sz="3600" b="1" dirty="0">
                <a:solidFill>
                  <a:srgbClr val="FFC000"/>
                </a:solidFill>
              </a:rPr>
              <a:t>Phosphoric Acid	       H</a:t>
            </a:r>
            <a:r>
              <a:rPr lang="en-US" sz="3600" b="1" baseline="-25000" dirty="0">
                <a:solidFill>
                  <a:srgbClr val="FFC000"/>
                </a:solidFill>
              </a:rPr>
              <a:t>3</a:t>
            </a:r>
            <a:r>
              <a:rPr lang="en-US" sz="3600" b="1" dirty="0">
                <a:solidFill>
                  <a:srgbClr val="FFC000"/>
                </a:solidFill>
              </a:rPr>
              <a:t>PO</a:t>
            </a:r>
            <a:r>
              <a:rPr lang="en-US" sz="3600" b="1" baseline="-25000" dirty="0">
                <a:solidFill>
                  <a:srgbClr val="FFC000"/>
                </a:solidFill>
              </a:rPr>
              <a:t>4</a:t>
            </a:r>
            <a:endParaRPr lang="en-US" sz="3600" b="1" dirty="0">
              <a:solidFill>
                <a:srgbClr val="FFC000"/>
              </a:solidFill>
            </a:endParaRPr>
          </a:p>
          <a:p>
            <a:r>
              <a:rPr lang="en-US" sz="3600" b="1" dirty="0">
                <a:solidFill>
                  <a:srgbClr val="FFC000"/>
                </a:solidFill>
              </a:rPr>
              <a:t>Acetic Acid (Vinegar)   HC</a:t>
            </a:r>
            <a:r>
              <a:rPr lang="en-US" sz="3600" b="1" baseline="-25000" dirty="0">
                <a:solidFill>
                  <a:srgbClr val="FFC000"/>
                </a:solidFill>
              </a:rPr>
              <a:t>2</a:t>
            </a:r>
            <a:r>
              <a:rPr lang="en-US" sz="3600" b="1" dirty="0">
                <a:solidFill>
                  <a:srgbClr val="FFC000"/>
                </a:solidFill>
              </a:rPr>
              <a:t>H</a:t>
            </a:r>
            <a:r>
              <a:rPr lang="en-US" sz="3600" b="1" baseline="-25000" dirty="0">
                <a:solidFill>
                  <a:srgbClr val="FFC000"/>
                </a:solidFill>
              </a:rPr>
              <a:t>3</a:t>
            </a:r>
            <a:r>
              <a:rPr lang="en-US" sz="3600" b="1" dirty="0">
                <a:solidFill>
                  <a:srgbClr val="FFC000"/>
                </a:solidFill>
              </a:rPr>
              <a:t>O</a:t>
            </a:r>
            <a:r>
              <a:rPr lang="en-US" sz="3600" b="1" baseline="-25000" dirty="0">
                <a:solidFill>
                  <a:srgbClr val="FFC000"/>
                </a:solidFill>
              </a:rPr>
              <a:t>2</a:t>
            </a:r>
            <a:r>
              <a:rPr lang="en-US" sz="3600" b="1" dirty="0">
                <a:solidFill>
                  <a:srgbClr val="FFC000"/>
                </a:solidFill>
              </a:rPr>
              <a:t>		</a:t>
            </a:r>
          </a:p>
          <a:p>
            <a:r>
              <a:rPr lang="en-US" sz="3600" b="1" dirty="0">
                <a:solidFill>
                  <a:srgbClr val="FFC000"/>
                </a:solidFill>
              </a:rPr>
              <a:t>Carbonic Acid	       H</a:t>
            </a:r>
            <a:r>
              <a:rPr lang="en-US" sz="3600" b="1" baseline="-25000" dirty="0">
                <a:solidFill>
                  <a:srgbClr val="FFC000"/>
                </a:solidFill>
              </a:rPr>
              <a:t>2</a:t>
            </a:r>
            <a:r>
              <a:rPr lang="en-US" sz="3600" b="1" dirty="0">
                <a:solidFill>
                  <a:srgbClr val="FFC000"/>
                </a:solidFill>
              </a:rPr>
              <a:t>CO</a:t>
            </a:r>
            <a:r>
              <a:rPr lang="en-US" sz="3600" b="1" baseline="-25000" dirty="0">
                <a:solidFill>
                  <a:srgbClr val="FFC000"/>
                </a:solidFill>
              </a:rPr>
              <a:t>3</a:t>
            </a:r>
          </a:p>
          <a:p>
            <a:r>
              <a:rPr lang="en-US" sz="3600" b="1" dirty="0">
                <a:solidFill>
                  <a:srgbClr val="FFC000"/>
                </a:solidFill>
              </a:rPr>
              <a:t>Nitric Acid		       HNO</a:t>
            </a:r>
            <a:r>
              <a:rPr lang="en-US" sz="3600" b="1" baseline="-25000" dirty="0">
                <a:solidFill>
                  <a:srgbClr val="FFC000"/>
                </a:solidFill>
              </a:rPr>
              <a:t>3</a:t>
            </a:r>
            <a:endParaRPr lang="en-US" b="1" dirty="0">
              <a:solidFill>
                <a:srgbClr val="FFC000"/>
              </a:solidFill>
            </a:endParaRPr>
          </a:p>
          <a:p>
            <a:endParaRPr lang="en-US" sz="2000" dirty="0">
              <a:solidFill>
                <a:srgbClr val="FFC000"/>
              </a:solidFill>
            </a:endParaRPr>
          </a:p>
          <a:p>
            <a:endParaRPr lang="en-US" sz="4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995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305" y="365125"/>
            <a:ext cx="11197389" cy="1760454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Morning.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957137"/>
            <a:ext cx="10996863" cy="31245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Caddy your phones and get into the Kiosk.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Write the formula for aluminum hydroxide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Name FeSO</a:t>
            </a:r>
            <a:r>
              <a:rPr lang="en-US" sz="44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0" indent="0">
              <a:buNone/>
            </a:pPr>
            <a:r>
              <a:rPr lang="en-US" sz="4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Write the formula for chromium(III) nitrate</a:t>
            </a:r>
          </a:p>
        </p:txBody>
      </p:sp>
    </p:spTree>
    <p:extLst>
      <p:ext uri="{BB962C8B-B14F-4D97-AF65-F5344CB8AC3E}">
        <p14:creationId xmlns:p14="http://schemas.microsoft.com/office/powerpoint/2010/main" val="278802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526" y="1122363"/>
            <a:ext cx="11839074" cy="2387600"/>
          </a:xfrm>
        </p:spPr>
        <p:txBody>
          <a:bodyPr>
            <a:normAutofit/>
          </a:bodyPr>
          <a:lstStyle/>
          <a:p>
            <a:r>
              <a:rPr lang="en-US" sz="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Writing Equations for Chemical Reactions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(Chapter 7)</a:t>
            </a:r>
          </a:p>
        </p:txBody>
      </p:sp>
    </p:spTree>
    <p:extLst>
      <p:ext uri="{BB962C8B-B14F-4D97-AF65-F5344CB8AC3E}">
        <p14:creationId xmlns:p14="http://schemas.microsoft.com/office/powerpoint/2010/main" val="3905055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E8DB6F-552E-0320-9710-586F6E1C515D}"/>
              </a:ext>
            </a:extLst>
          </p:cNvPr>
          <p:cNvSpPr txBox="1"/>
          <p:nvPr/>
        </p:nvSpPr>
        <p:spPr>
          <a:xfrm>
            <a:off x="549639" y="1233580"/>
            <a:ext cx="1109272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Chemical reactions are broken into 2 parts: </a:t>
            </a:r>
          </a:p>
          <a:p>
            <a:pPr algn="r"/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--Reactants (on the left) and products (on the right).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are divided by an arrow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.</a:t>
            </a:r>
          </a:p>
          <a:p>
            <a:endParaRPr lang="en-US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Reactants    Products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11B8B9-77F0-9663-4431-72BB2D0BDB9C}"/>
              </a:ext>
            </a:extLst>
          </p:cNvPr>
          <p:cNvSpPr txBox="1"/>
          <p:nvPr/>
        </p:nvSpPr>
        <p:spPr>
          <a:xfrm>
            <a:off x="3237875" y="184268"/>
            <a:ext cx="533511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Chemical Reactions</a:t>
            </a:r>
          </a:p>
        </p:txBody>
      </p:sp>
    </p:spTree>
    <p:extLst>
      <p:ext uri="{BB962C8B-B14F-4D97-AF65-F5344CB8AC3E}">
        <p14:creationId xmlns:p14="http://schemas.microsoft.com/office/powerpoint/2010/main" val="217975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B535FEC-7CD8-ECDC-3866-02278F98B928}"/>
              </a:ext>
            </a:extLst>
          </p:cNvPr>
          <p:cNvSpPr txBox="1"/>
          <p:nvPr/>
        </p:nvSpPr>
        <p:spPr>
          <a:xfrm>
            <a:off x="5160524" y="3453398"/>
            <a:ext cx="5807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8B5473-9CCB-59FC-366F-F4117F54B1FC}"/>
              </a:ext>
            </a:extLst>
          </p:cNvPr>
          <p:cNvSpPr txBox="1"/>
          <p:nvPr/>
        </p:nvSpPr>
        <p:spPr>
          <a:xfrm>
            <a:off x="579619" y="1545185"/>
            <a:ext cx="1103276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yields, produces, or forms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+ = reacts with or and</a:t>
            </a:r>
          </a:p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Ex/ Oxygen reacts with magnesium to produce magnesium oxide.</a:t>
            </a:r>
          </a:p>
          <a:p>
            <a:pPr algn="ctr"/>
            <a:endParaRPr lang="en-US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O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+</a:t>
            </a:r>
            <a:endParaRPr 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1C8192-45C2-89D9-9E8C-F7B82FBA8FB6}"/>
              </a:ext>
            </a:extLst>
          </p:cNvPr>
          <p:cNvSpPr txBox="1"/>
          <p:nvPr/>
        </p:nvSpPr>
        <p:spPr>
          <a:xfrm>
            <a:off x="7354026" y="3453398"/>
            <a:ext cx="11864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46CBB1-3228-CACC-92ED-5411AFC5CF38}"/>
              </a:ext>
            </a:extLst>
          </p:cNvPr>
          <p:cNvSpPr txBox="1"/>
          <p:nvPr/>
        </p:nvSpPr>
        <p:spPr>
          <a:xfrm>
            <a:off x="3237875" y="184268"/>
            <a:ext cx="533511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Chemical Reactions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D9ADE4-CB05-369F-CFAB-116E6ED718C1}"/>
              </a:ext>
            </a:extLst>
          </p:cNvPr>
          <p:cNvSpPr txBox="1"/>
          <p:nvPr/>
        </p:nvSpPr>
        <p:spPr>
          <a:xfrm>
            <a:off x="5447075" y="3453398"/>
            <a:ext cx="9167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B5EC32-ACB8-47C2-EEB1-47FFFF4525CC}"/>
              </a:ext>
            </a:extLst>
          </p:cNvPr>
          <p:cNvSpPr txBox="1"/>
          <p:nvPr/>
        </p:nvSpPr>
        <p:spPr>
          <a:xfrm>
            <a:off x="6264934" y="3453398"/>
            <a:ext cx="6822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endParaRPr lang="en-US" sz="36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C0BD97-7A2E-DE0B-335A-D56F1A59596B}"/>
              </a:ext>
            </a:extLst>
          </p:cNvPr>
          <p:cNvSpPr txBox="1"/>
          <p:nvPr/>
        </p:nvSpPr>
        <p:spPr>
          <a:xfrm>
            <a:off x="7012888" y="3453398"/>
            <a:ext cx="6822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1988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341DC76-84F1-7529-7A64-204885916B1F}"/>
              </a:ext>
            </a:extLst>
          </p:cNvPr>
          <p:cNvSpPr txBox="1"/>
          <p:nvPr/>
        </p:nvSpPr>
        <p:spPr>
          <a:xfrm>
            <a:off x="714531" y="1528119"/>
            <a:ext cx="1097280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was oxygen written as “O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in the equation </a:t>
            </a:r>
          </a:p>
          <a:p>
            <a:pPr algn="ctr"/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2 Mg  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 2 MgO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?</a:t>
            </a:r>
          </a:p>
          <a:p>
            <a:pPr algn="ctr"/>
            <a:endParaRPr lang="en-US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Oxygen is one of 7 elements that exist as 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diatomic molecules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molecules made of two of the same atom.</a:t>
            </a:r>
          </a:p>
          <a:p>
            <a:pPr algn="ctr"/>
            <a:endParaRPr lang="en-US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 call them “BrINClHOF” twin molecules. Remember why?...</a:t>
            </a:r>
            <a:endParaRPr lang="en-US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0C367E-365F-D826-AABD-8721E5F00A32}"/>
              </a:ext>
            </a:extLst>
          </p:cNvPr>
          <p:cNvSpPr txBox="1"/>
          <p:nvPr/>
        </p:nvSpPr>
        <p:spPr>
          <a:xfrm>
            <a:off x="3237875" y="184268"/>
            <a:ext cx="533511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Chemical Reactions</a:t>
            </a:r>
          </a:p>
        </p:txBody>
      </p:sp>
    </p:spTree>
    <p:extLst>
      <p:ext uri="{BB962C8B-B14F-4D97-AF65-F5344CB8AC3E}">
        <p14:creationId xmlns:p14="http://schemas.microsoft.com/office/powerpoint/2010/main" val="319243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6D568C-11B4-5158-EEC5-36DBEF7CE741}"/>
              </a:ext>
            </a:extLst>
          </p:cNvPr>
          <p:cNvSpPr txBox="1"/>
          <p:nvPr/>
        </p:nvSpPr>
        <p:spPr>
          <a:xfrm>
            <a:off x="718459" y="1240421"/>
            <a:ext cx="1075508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</a:t>
            </a:r>
            <a:r>
              <a:rPr lang="en-US" sz="32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BrINClHOF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form a diatomic molecule if not bonded to something else. </a:t>
            </a:r>
          </a:p>
          <a:p>
            <a:endParaRPr lang="en-US" sz="2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you see “hydro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“nitro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“oxy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“fluor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“chlor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“brom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or “iod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in a word equation,</a:t>
            </a:r>
          </a:p>
          <a:p>
            <a:pPr algn="r"/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--it will be written as 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N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Cl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or F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chemical equation.</a:t>
            </a:r>
          </a:p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Ex/ Hydrogen reacts with nitrogen to produce ammonia</a:t>
            </a:r>
          </a:p>
          <a:p>
            <a:endParaRPr lang="en-US" sz="1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  N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   NH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</a:p>
          <a:p>
            <a:pPr algn="ctr"/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More accurately --- Three parts hydrogen reacts with one part nitrogen to produce two parts ammonia.</a:t>
            </a:r>
            <a:endParaRPr lang="en-US" sz="3200" baseline="-25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CFD8C4-6592-2438-A740-A8CC6D6EB67B}"/>
              </a:ext>
            </a:extLst>
          </p:cNvPr>
          <p:cNvSpPr txBox="1"/>
          <p:nvPr/>
        </p:nvSpPr>
        <p:spPr>
          <a:xfrm>
            <a:off x="3237875" y="184268"/>
            <a:ext cx="533511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Chemical Reactions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C94375-B162-356D-8CDE-DE17F9BDFADC}"/>
              </a:ext>
            </a:extLst>
          </p:cNvPr>
          <p:cNvSpPr txBox="1"/>
          <p:nvPr/>
        </p:nvSpPr>
        <p:spPr>
          <a:xfrm>
            <a:off x="6642916" y="5076642"/>
            <a:ext cx="4024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35E378-A180-130D-D74D-6E31645DD74C}"/>
              </a:ext>
            </a:extLst>
          </p:cNvPr>
          <p:cNvSpPr txBox="1"/>
          <p:nvPr/>
        </p:nvSpPr>
        <p:spPr>
          <a:xfrm>
            <a:off x="4203176" y="5076641"/>
            <a:ext cx="4024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8265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D6F0443-BF48-F2D3-138F-13414B894463}"/>
              </a:ext>
            </a:extLst>
          </p:cNvPr>
          <p:cNvSpPr txBox="1"/>
          <p:nvPr/>
        </p:nvSpPr>
        <p:spPr>
          <a:xfrm>
            <a:off x="555425" y="1366897"/>
            <a:ext cx="1108115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most cases when an element’s name is given in a word equation</a:t>
            </a:r>
          </a:p>
          <a:p>
            <a:pPr algn="r"/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--just write its symbol in the chemical equation</a:t>
            </a:r>
          </a:p>
          <a:p>
            <a:pPr algn="r"/>
            <a:endParaRPr lang="en-US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Ex/ Solid sodium and liquid bromine react to form solid sodium bromide.</a:t>
            </a:r>
          </a:p>
          <a:p>
            <a:pPr algn="ctr"/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2Na 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(s)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+    Br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(l)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  2NaBr 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(s)</a:t>
            </a:r>
            <a:endParaRPr lang="en-US" sz="3200" baseline="-25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0BBCBA-50B7-E67C-B948-69A438CDD4DA}"/>
              </a:ext>
            </a:extLst>
          </p:cNvPr>
          <p:cNvSpPr txBox="1"/>
          <p:nvPr/>
        </p:nvSpPr>
        <p:spPr>
          <a:xfrm>
            <a:off x="3237875" y="184268"/>
            <a:ext cx="533511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Chemical Reactions</a:t>
            </a:r>
          </a:p>
        </p:txBody>
      </p:sp>
    </p:spTree>
    <p:extLst>
      <p:ext uri="{BB962C8B-B14F-4D97-AF65-F5344CB8AC3E}">
        <p14:creationId xmlns:p14="http://schemas.microsoft.com/office/powerpoint/2010/main" val="376419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24DB2F-16FE-DE82-3BB4-85B8F27FFA00}"/>
              </a:ext>
            </a:extLst>
          </p:cNvPr>
          <p:cNvSpPr txBox="1"/>
          <p:nvPr/>
        </p:nvSpPr>
        <p:spPr>
          <a:xfrm>
            <a:off x="856937" y="1736229"/>
            <a:ext cx="10478125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2 more exceptions to the “lone atom” rule:</a:t>
            </a:r>
          </a:p>
          <a:p>
            <a:pPr algn="ctr"/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Sulfur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written as 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Phosphorus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written as </a:t>
            </a:r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E5D076-E292-B048-0793-05C61510492F}"/>
              </a:ext>
            </a:extLst>
          </p:cNvPr>
          <p:cNvSpPr txBox="1"/>
          <p:nvPr/>
        </p:nvSpPr>
        <p:spPr>
          <a:xfrm>
            <a:off x="3237875" y="184268"/>
            <a:ext cx="533511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Chemical Reactions</a:t>
            </a:r>
          </a:p>
        </p:txBody>
      </p:sp>
    </p:spTree>
    <p:extLst>
      <p:ext uri="{BB962C8B-B14F-4D97-AF65-F5344CB8AC3E}">
        <p14:creationId xmlns:p14="http://schemas.microsoft.com/office/powerpoint/2010/main" val="1998485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5313</TotalTime>
  <Words>460</Words>
  <Application>Microsoft Office PowerPoint</Application>
  <PresentationFormat>Widescreen</PresentationFormat>
  <Paragraphs>66</Paragraphs>
  <Slides>11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Times New Roman</vt:lpstr>
      <vt:lpstr>Wingdings</vt:lpstr>
      <vt:lpstr>Office 2013 - 2022 Theme</vt:lpstr>
      <vt:lpstr>PowerPoint Presentation</vt:lpstr>
      <vt:lpstr>Good Morning.</vt:lpstr>
      <vt:lpstr>Writing Equations for Chemical Reactions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Lastly…Know your acids!</vt:lpstr>
    </vt:vector>
  </TitlesOfParts>
  <Company>Jefferson County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Chemical Equations for Reactions</dc:title>
  <dc:creator>Galindo Catherine</dc:creator>
  <cp:lastModifiedBy>Holland Jeff</cp:lastModifiedBy>
  <cp:revision>26</cp:revision>
  <dcterms:created xsi:type="dcterms:W3CDTF">2021-11-09T13:45:17Z</dcterms:created>
  <dcterms:modified xsi:type="dcterms:W3CDTF">2025-10-29T19:10:27Z</dcterms:modified>
</cp:coreProperties>
</file>