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0" r:id="rId2"/>
    <p:sldId id="361" r:id="rId3"/>
    <p:sldId id="347" r:id="rId4"/>
    <p:sldId id="324" r:id="rId5"/>
    <p:sldId id="299" r:id="rId6"/>
    <p:sldId id="342" r:id="rId7"/>
    <p:sldId id="343" r:id="rId8"/>
    <p:sldId id="344" r:id="rId9"/>
    <p:sldId id="345" r:id="rId10"/>
    <p:sldId id="356" r:id="rId11"/>
    <p:sldId id="357" r:id="rId12"/>
    <p:sldId id="277" r:id="rId13"/>
    <p:sldId id="323" r:id="rId14"/>
    <p:sldId id="275" r:id="rId15"/>
    <p:sldId id="278" r:id="rId16"/>
    <p:sldId id="346" r:id="rId17"/>
    <p:sldId id="359" r:id="rId18"/>
    <p:sldId id="350" r:id="rId19"/>
    <p:sldId id="351" r:id="rId20"/>
    <p:sldId id="352" r:id="rId21"/>
    <p:sldId id="353" r:id="rId22"/>
    <p:sldId id="354" r:id="rId23"/>
    <p:sldId id="35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9" autoAdjust="0"/>
    <p:restoredTop sz="94660"/>
  </p:normalViewPr>
  <p:slideViewPr>
    <p:cSldViewPr snapToGrid="0">
      <p:cViewPr varScale="1">
        <p:scale>
          <a:sx n="69" d="100"/>
          <a:sy n="69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54AD-6FE1-4989-A9F3-7D5B11BAD351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C5D0-67FE-450B-ADCB-B85E1FE1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2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54AD-6FE1-4989-A9F3-7D5B11BAD351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C5D0-67FE-450B-ADCB-B85E1FE1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54AD-6FE1-4989-A9F3-7D5B11BAD351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C5D0-67FE-450B-ADCB-B85E1FE1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61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54AD-6FE1-4989-A9F3-7D5B11BAD351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C5D0-67FE-450B-ADCB-B85E1FE1AE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3058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54AD-6FE1-4989-A9F3-7D5B11BAD351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C5D0-67FE-450B-ADCB-B85E1FE1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56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54AD-6FE1-4989-A9F3-7D5B11BAD351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C5D0-67FE-450B-ADCB-B85E1FE1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49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54AD-6FE1-4989-A9F3-7D5B11BAD351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C5D0-67FE-450B-ADCB-B85E1FE1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98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54AD-6FE1-4989-A9F3-7D5B11BAD351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C5D0-67FE-450B-ADCB-B85E1FE1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58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54AD-6FE1-4989-A9F3-7D5B11BAD351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C5D0-67FE-450B-ADCB-B85E1FE1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59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5C33BB1C-7237-8B06-3088-5471D4D4EE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2C7BCE0E-302F-9B68-888C-B5C4352219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CF636123-C828-5743-F5B4-E7C87F9E5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4244E-1000-43AC-90D2-3E1A6B3753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158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6D6A7-6171-4B51-9D3B-16B295E8B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94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54AD-6FE1-4989-A9F3-7D5B11BAD351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C5D0-67FE-450B-ADCB-B85E1FE1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04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54AD-6FE1-4989-A9F3-7D5B11BAD351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C5D0-67FE-450B-ADCB-B85E1FE1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6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54AD-6FE1-4989-A9F3-7D5B11BAD351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C5D0-67FE-450B-ADCB-B85E1FE1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4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54AD-6FE1-4989-A9F3-7D5B11BAD351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C5D0-67FE-450B-ADCB-B85E1FE1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67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54AD-6FE1-4989-A9F3-7D5B11BAD351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C5D0-67FE-450B-ADCB-B85E1FE1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64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54AD-6FE1-4989-A9F3-7D5B11BAD351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C5D0-67FE-450B-ADCB-B85E1FE1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04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54AD-6FE1-4989-A9F3-7D5B11BAD351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C5D0-67FE-450B-ADCB-B85E1FE1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62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54AD-6FE1-4989-A9F3-7D5B11BAD351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C5D0-67FE-450B-ADCB-B85E1FE1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08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3FB54AD-6FE1-4989-A9F3-7D5B11BAD351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638C5D0-67FE-450B-ADCB-B85E1FE1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0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503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EA6D7F-F3B3-7D01-EEBE-21FC26A3BE99}"/>
              </a:ext>
            </a:extLst>
          </p:cNvPr>
          <p:cNvSpPr/>
          <p:nvPr/>
        </p:nvSpPr>
        <p:spPr>
          <a:xfrm>
            <a:off x="533400" y="77699"/>
            <a:ext cx="838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J.J. Thomson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Plumb Pudding Model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Cathode Ray Tube Experiment 1897  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CD38F230-B6F3-F371-D3E3-762651DAA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7543" y="2489123"/>
            <a:ext cx="457362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457200" indent="-457200">
              <a:buClr>
                <a:srgbClr val="FFFFFF"/>
              </a:buClr>
              <a:buSzPts val="2800"/>
              <a:buFont typeface="Wingdings" panose="05000000000000000000" pitchFamily="2" charset="2"/>
              <a:buChar char="Ø"/>
            </a:pP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Noticed a ray of light created by electrifying atoms.</a:t>
            </a:r>
          </a:p>
          <a:p>
            <a:pPr marL="457200" indent="-457200">
              <a:buClr>
                <a:srgbClr val="FFFFFF"/>
              </a:buClr>
              <a:buSzPts val="2800"/>
              <a:buFont typeface="Wingdings" panose="05000000000000000000" pitchFamily="2" charset="2"/>
              <a:buChar char="Ø"/>
            </a:pP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Could be deflected by negative charged plate.</a:t>
            </a:r>
          </a:p>
          <a:p>
            <a:pPr marL="457200" indent="-457200">
              <a:buClr>
                <a:srgbClr val="FFFFFF"/>
              </a:buClr>
              <a:buSzPts val="2800"/>
              <a:buFont typeface="Wingdings" panose="05000000000000000000" pitchFamily="2" charset="2"/>
              <a:buChar char="Ø"/>
            </a:pP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Discovered the electron.</a:t>
            </a:r>
            <a:endParaRPr lang="en-US" altLang="en-US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pic>
        <p:nvPicPr>
          <p:cNvPr id="4" name="Google Shape;113;p3" descr="cathoderaytube">
            <a:extLst>
              <a:ext uri="{FF2B5EF4-FFF2-40B4-BE49-F238E27FC236}">
                <a16:creationId xmlns:a16="http://schemas.microsoft.com/office/drawing/2014/main" id="{FD8A10D1-CCD7-BA45-09F3-F90CC728A3B5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7761" y="2103691"/>
            <a:ext cx="5502796" cy="2922285"/>
          </a:xfrm>
          <a:prstGeom prst="rect">
            <a:avLst/>
          </a:prstGeom>
        </p:spPr>
      </p:pic>
      <p:pic>
        <p:nvPicPr>
          <p:cNvPr id="1026" name="Picture 2" descr="The Atom Through Time timeline | Timetoast timelines">
            <a:extLst>
              <a:ext uri="{FF2B5EF4-FFF2-40B4-BE49-F238E27FC236}">
                <a16:creationId xmlns:a16="http://schemas.microsoft.com/office/drawing/2014/main" id="{7EC0BC2E-5A6A-F81F-BB0D-2FA07B883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218" y="77699"/>
            <a:ext cx="2370881" cy="237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j. j. thomson">
            <a:extLst>
              <a:ext uri="{FF2B5EF4-FFF2-40B4-BE49-F238E27FC236}">
                <a16:creationId xmlns:a16="http://schemas.microsoft.com/office/drawing/2014/main" id="{196E461E-C764-7B30-8B85-3F6D8FAB5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0" y="4247908"/>
            <a:ext cx="1779608" cy="261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38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6">
            <a:extLst>
              <a:ext uri="{FF2B5EF4-FFF2-40B4-BE49-F238E27FC236}">
                <a16:creationId xmlns:a16="http://schemas.microsoft.com/office/drawing/2014/main" id="{A18C77FA-0932-3084-B6F2-64E9A7217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8494" y="283611"/>
            <a:ext cx="53149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Ernest Rutherford’s</a:t>
            </a:r>
          </a:p>
          <a:p>
            <a:pPr algn="ctr"/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Gold Foil Experiment 1908-1913</a:t>
            </a:r>
          </a:p>
        </p:txBody>
      </p:sp>
      <p:pic>
        <p:nvPicPr>
          <p:cNvPr id="30724" name="Google Shape;153;p9" descr="Experimental Evidence for the Structure of the Atom">
            <a:extLst>
              <a:ext uri="{FF2B5EF4-FFF2-40B4-BE49-F238E27FC236}">
                <a16:creationId xmlns:a16="http://schemas.microsoft.com/office/drawing/2014/main" id="{A06E904E-C365-2A6C-AEDC-B506559D42B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4" t="-3670" r="-2388" b="-932"/>
          <a:stretch>
            <a:fillRect/>
          </a:stretch>
        </p:blipFill>
        <p:spPr bwMode="auto">
          <a:xfrm>
            <a:off x="6911804" y="3296827"/>
            <a:ext cx="4929555" cy="327756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66518" y="3220602"/>
            <a:ext cx="55866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397" lvl="6" indent="-342900" defTabSz="347663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Most went straight thru.</a:t>
            </a: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5763" lvl="7" indent="-342900" defTabSz="347663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Some were deflected to the side.</a:t>
            </a: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1060" y="2079382"/>
            <a:ext cx="90959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7435" lvl="7" indent="-342900" defTabSz="347663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Took newly discovered alpha particles (</a:t>
            </a:r>
            <a:r>
              <a:rPr lang="en-US" altLang="en-US" sz="3200" dirty="0">
                <a:solidFill>
                  <a:srgbClr val="FFC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altLang="en-US" sz="3200" baseline="30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and shot them at thin sheets of foil. </a:t>
            </a: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6518" y="4790262"/>
            <a:ext cx="69151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5763" lvl="7" indent="-342900" defTabSz="347663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in 8,000 were reflected back.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180716-FF76-89C0-7F2E-0A7BFCCC9479}"/>
              </a:ext>
            </a:extLst>
          </p:cNvPr>
          <p:cNvSpPr txBox="1"/>
          <p:nvPr/>
        </p:nvSpPr>
        <p:spPr>
          <a:xfrm>
            <a:off x="6787113" y="2571825"/>
            <a:ext cx="4929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sheet was not damaged..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50261" y="336390"/>
            <a:ext cx="8229600" cy="1038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en-US" altLang="en-US" sz="5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Rutherford’s conclusion: 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591821" y="1338322"/>
            <a:ext cx="6210760" cy="5183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sz="3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US" altLang="en-US" sz="3200" dirty="0">
                <a:solidFill>
                  <a:srgbClr val="FFC000"/>
                </a:solidFill>
                <a:effectLst/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altLang="en-US" sz="3200" baseline="30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altLang="en-US" sz="3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particles went though unchanged because of the vast spaces in the atom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sz="3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deviations were caused by the nucleus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sz="3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charge of the nucleus must be positive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sz="3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Reflected particles hit something massive.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968077-A808-3E9D-4F3D-A0D637F0D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259" y="1525197"/>
            <a:ext cx="4282632" cy="4854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9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9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8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DD1AD-4924-A2D7-CC77-7ED423720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7921CD-F05B-CC3C-771C-471AB07BD652}"/>
              </a:ext>
            </a:extLst>
          </p:cNvPr>
          <p:cNvSpPr txBox="1"/>
          <p:nvPr/>
        </p:nvSpPr>
        <p:spPr>
          <a:xfrm>
            <a:off x="1613363" y="1752600"/>
            <a:ext cx="884985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Morning</a:t>
            </a:r>
          </a:p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you place your phone in the caddy,</a:t>
            </a:r>
          </a:p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your seat and get out </a:t>
            </a:r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assignment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3975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TYPE.WAV"/>
          </p:stSnd>
        </p:sndAc>
      </p:transition>
    </mc:Choice>
    <mc:Fallback xmlns="">
      <p:transition>
        <p:sndAc>
          <p:stSnd>
            <p:snd r:embed="rId3" name="TYPE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13339" y="197453"/>
            <a:ext cx="7765322" cy="72783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5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Neils</a:t>
            </a:r>
            <a:r>
              <a:rPr lang="en-US" sz="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Bohr: 1885 – 1962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4719" y="1330405"/>
            <a:ext cx="8609428" cy="30861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rgbClr val="FFC000"/>
              </a:buClr>
              <a:defRPr/>
            </a:pP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the Orbital Model of the Atom in 1913</a:t>
            </a:r>
          </a:p>
          <a:p>
            <a:pPr>
              <a:lnSpc>
                <a:spcPct val="90000"/>
              </a:lnSpc>
              <a:buClr>
                <a:srgbClr val="FFC000"/>
              </a:buClr>
              <a:defRPr/>
            </a:pP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Electrons orbit the nucleus like planets around the sun.</a:t>
            </a:r>
          </a:p>
          <a:p>
            <a:pPr>
              <a:lnSpc>
                <a:spcPct val="90000"/>
              </a:lnSpc>
              <a:buClr>
                <a:srgbClr val="FFC000"/>
              </a:buClr>
              <a:defRPr/>
            </a:pP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nucleus with a positive charge (like Rutherford)</a:t>
            </a:r>
          </a:p>
          <a:p>
            <a:pPr eaLnBrk="1" hangingPunct="1">
              <a:lnSpc>
                <a:spcPct val="90000"/>
              </a:lnSpc>
              <a:buClr>
                <a:srgbClr val="FFC000"/>
              </a:buClr>
              <a:defRPr/>
            </a:pP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observations of emission spectra of the hydrogen atom, changed our understanding of the atom </a:t>
            </a:r>
          </a:p>
        </p:txBody>
      </p:sp>
      <p:pic>
        <p:nvPicPr>
          <p:cNvPr id="1026" name="Picture 2" descr="Danish Physicist Niels Bohr : r/Colorization">
            <a:extLst>
              <a:ext uri="{FF2B5EF4-FFF2-40B4-BE49-F238E27FC236}">
                <a16:creationId xmlns:a16="http://schemas.microsoft.com/office/drawing/2014/main" id="{B473FAAB-23FE-522C-AF80-3A6D45F4F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106" y="196603"/>
            <a:ext cx="2504864" cy="226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lar System Model - atomicmodelzzz">
            <a:extLst>
              <a:ext uri="{FF2B5EF4-FFF2-40B4-BE49-F238E27FC236}">
                <a16:creationId xmlns:a16="http://schemas.microsoft.com/office/drawing/2014/main" id="{9FA44B0B-2EC2-E69C-D857-41179AA63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18" y="3883357"/>
            <a:ext cx="2817265" cy="277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39E4538-4E41-DC4A-ADC0-8B8ECF356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253" y="3910742"/>
            <a:ext cx="4837816" cy="63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9232A5-8E9F-FDCD-5276-31B564918B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8413" y="3440549"/>
            <a:ext cx="3677558" cy="3271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/>
            <a:r>
              <a:rPr lang="en-US" altLang="en-US" sz="375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comparison…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en-US" altLang="en-US" sz="2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Rutherford Model                                        Bohr Model</a:t>
            </a:r>
          </a:p>
        </p:txBody>
      </p:sp>
      <p:pic>
        <p:nvPicPr>
          <p:cNvPr id="4" name="Picture 4" descr="Solar System Model - atomicmodelzzz">
            <a:extLst>
              <a:ext uri="{FF2B5EF4-FFF2-40B4-BE49-F238E27FC236}">
                <a16:creationId xmlns:a16="http://schemas.microsoft.com/office/drawing/2014/main" id="{E4A82E9E-A567-AADD-BF46-828A0D3E5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638" y="2235975"/>
            <a:ext cx="3353520" cy="330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5785EC-951C-A11E-B7CB-2222F5FA7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11" y="2235975"/>
            <a:ext cx="3701820" cy="3283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Atomic Structure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0" y="1585534"/>
            <a:ext cx="2000250" cy="48856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Atom:</a:t>
            </a:r>
          </a:p>
          <a:p>
            <a:pPr marL="0" indent="0">
              <a:buNone/>
            </a:pPr>
            <a:endParaRPr lang="en-US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Symbol:</a:t>
            </a:r>
          </a:p>
          <a:p>
            <a:pPr marL="0" indent="0">
              <a:buNone/>
            </a:pPr>
            <a:endParaRPr lang="en-US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Atomic Number:</a:t>
            </a:r>
          </a:p>
          <a:p>
            <a:pPr marL="0" indent="0">
              <a:buNone/>
            </a:pPr>
            <a:endParaRPr lang="en-US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1606321"/>
            <a:ext cx="58063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smallest particle of an element that </a:t>
            </a:r>
          </a:p>
          <a:p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retains the properties of that element.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2598100"/>
            <a:ext cx="66479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or two letters representing the element.  </a:t>
            </a:r>
          </a:p>
          <a:p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aseline="30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letter is always capitalized  </a:t>
            </a:r>
          </a:p>
          <a:p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2</a:t>
            </a:r>
            <a:r>
              <a:rPr lang="en-US" sz="2800" baseline="30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letter is always lower case.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85235" y="4587428"/>
            <a:ext cx="2860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of p</a:t>
            </a:r>
            <a:r>
              <a:rPr lang="en-US" sz="2800" baseline="30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atom</a:t>
            </a:r>
          </a:p>
        </p:txBody>
      </p:sp>
    </p:spTree>
    <p:extLst>
      <p:ext uri="{BB962C8B-B14F-4D97-AF65-F5344CB8AC3E}">
        <p14:creationId xmlns:p14="http://schemas.microsoft.com/office/powerpoint/2010/main" val="174667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>
            <a:extLst>
              <a:ext uri="{FF2B5EF4-FFF2-40B4-BE49-F238E27FC236}">
                <a16:creationId xmlns:a16="http://schemas.microsoft.com/office/drawing/2014/main" id="{1740F0AE-88E2-A787-7979-4ADC57DB4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722" y="235298"/>
            <a:ext cx="6172200" cy="857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Atomic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8536" y="904023"/>
            <a:ext cx="4208976" cy="5524486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Mass Number: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5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# of Protons: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# of Neutrons: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# of  electrons: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Ions: charged particles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61220" y="921405"/>
            <a:ext cx="3461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of p</a:t>
            </a:r>
            <a:r>
              <a:rPr lang="en-US" sz="3200" baseline="30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# of n</a:t>
            </a:r>
            <a:r>
              <a:rPr lang="en-US" sz="3200" baseline="30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04220" y="1325932"/>
            <a:ext cx="7383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mass # of Arsenic with 42 n</a:t>
            </a:r>
            <a:r>
              <a:rPr lang="en-US" sz="3200" baseline="30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56306" y="1739564"/>
            <a:ext cx="3400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p</a:t>
            </a:r>
            <a:r>
              <a:rPr lang="en-US" sz="3200" baseline="30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+ 42 n</a:t>
            </a:r>
            <a:r>
              <a:rPr lang="en-US" sz="3200" baseline="30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75</a:t>
            </a:r>
            <a:r>
              <a:rPr lang="en-US" sz="3200" baseline="30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9831" y="2219410"/>
            <a:ext cx="3695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Equal to the atomic #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5696" y="2749073"/>
            <a:ext cx="4344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# -  # p</a:t>
            </a:r>
            <a:r>
              <a:rPr lang="en-US" sz="3200" baseline="30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# of n</a:t>
            </a:r>
            <a:r>
              <a:rPr lang="en-US" sz="3200" baseline="30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6889" y="3226531"/>
            <a:ext cx="5843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n</a:t>
            </a:r>
            <a:r>
              <a:rPr lang="en-US" sz="3200" baseline="30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does Ni-60 have?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51962" y="3603351"/>
            <a:ext cx="4208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amu – 28 p</a:t>
            </a:r>
            <a:r>
              <a:rPr lang="en-US" sz="3200" baseline="30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=32 n</a:t>
            </a:r>
            <a:r>
              <a:rPr lang="en-US" sz="3200" baseline="30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4430E4-B8F4-905D-24AC-BF5A110C3A5A}"/>
              </a:ext>
            </a:extLst>
          </p:cNvPr>
          <p:cNvSpPr txBox="1"/>
          <p:nvPr/>
        </p:nvSpPr>
        <p:spPr>
          <a:xfrm>
            <a:off x="4053215" y="4188126"/>
            <a:ext cx="16023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of p</a:t>
            </a:r>
            <a:r>
              <a:rPr lang="en-US" sz="3200" baseline="30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021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/>
      <p:bldP spid="5" grpId="0" uiExpand="1"/>
      <p:bldP spid="6" grpId="0" uiExpand="1"/>
      <p:bldP spid="7" grpId="0" uiExpand="1"/>
      <p:bldP spid="8" grpId="0"/>
      <p:bldP spid="9" grpId="0"/>
      <p:bldP spid="10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9C2B1AEF-525C-096C-7302-5C44749E3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C000"/>
                </a:solidFill>
              </a:rPr>
              <a:t>What are Isotopes?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E97740F6-9F7D-C30D-606B-181714B8A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47801"/>
            <a:ext cx="82296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ISOTOPES</a:t>
            </a:r>
            <a:r>
              <a:rPr lang="en-US" alt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atoms of the same element with different numbers of neutrons.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Isotopes of an element have the same atomic number </a:t>
            </a:r>
            <a:r>
              <a:rPr lang="en-US" altLang="en-US" sz="3600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different atomic masses</a:t>
            </a:r>
            <a:r>
              <a:rPr lang="en-US" alt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749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45B13B92-4689-B23C-310D-205F48171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325" y="152401"/>
            <a:ext cx="7467600" cy="1782763"/>
          </a:xfrm>
        </p:spPr>
        <p:txBody>
          <a:bodyPr/>
          <a:lstStyle/>
          <a:p>
            <a:r>
              <a:rPr lang="en-US" altLang="en-US" sz="5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write isotopic symbols</a:t>
            </a:r>
          </a:p>
        </p:txBody>
      </p:sp>
      <p:pic>
        <p:nvPicPr>
          <p:cNvPr id="15363" name="Picture 4" descr="Honors Biology Chapter 2 - ppt download">
            <a:extLst>
              <a:ext uri="{FF2B5EF4-FFF2-40B4-BE49-F238E27FC236}">
                <a16:creationId xmlns:a16="http://schemas.microsoft.com/office/drawing/2014/main" id="{59E9163B-A6C3-766B-1601-DAEC822CD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6"/>
          <a:stretch>
            <a:fillRect/>
          </a:stretch>
        </p:blipFill>
        <p:spPr bwMode="auto">
          <a:xfrm>
            <a:off x="1981200" y="1905000"/>
            <a:ext cx="819785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928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DD1AD-4924-A2D7-CC77-7ED423720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7921CD-F05B-CC3C-771C-471AB07BD652}"/>
              </a:ext>
            </a:extLst>
          </p:cNvPr>
          <p:cNvSpPr txBox="1"/>
          <p:nvPr/>
        </p:nvSpPr>
        <p:spPr>
          <a:xfrm>
            <a:off x="865408" y="1752600"/>
            <a:ext cx="1034578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Morning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 may be No Larger than (3)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 Redo choose from stations 1-6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Evidence of Chemical Change use station 9 or 10</a:t>
            </a:r>
          </a:p>
          <a:p>
            <a:pPr marL="2400300" lvl="4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Schoology for directions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others sit in the Mainland</a:t>
            </a:r>
          </a:p>
        </p:txBody>
      </p:sp>
    </p:spTree>
    <p:extLst>
      <p:ext uri="{BB962C8B-B14F-4D97-AF65-F5344CB8AC3E}">
        <p14:creationId xmlns:p14="http://schemas.microsoft.com/office/powerpoint/2010/main" val="380406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TYPE.WAV"/>
          </p:stSnd>
        </p:sndAc>
      </p:transition>
    </mc:Choice>
    <mc:Fallback xmlns="">
      <p:transition>
        <p:sndAc>
          <p:stSnd>
            <p:snd r:embed="rId3" name="TYPE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4" descr="Honors Biology Chapter 2 - ppt download">
            <a:extLst>
              <a:ext uri="{FF2B5EF4-FFF2-40B4-BE49-F238E27FC236}">
                <a16:creationId xmlns:a16="http://schemas.microsoft.com/office/drawing/2014/main" id="{2110AA27-7162-8203-74EA-C9A3206B4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90" t="24696" b="6703"/>
          <a:stretch>
            <a:fillRect/>
          </a:stretch>
        </p:blipFill>
        <p:spPr bwMode="auto">
          <a:xfrm>
            <a:off x="2971800" y="2030414"/>
            <a:ext cx="2559050" cy="42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2">
            <a:extLst>
              <a:ext uri="{FF2B5EF4-FFF2-40B4-BE49-F238E27FC236}">
                <a16:creationId xmlns:a16="http://schemas.microsoft.com/office/drawing/2014/main" id="{5B47934E-B646-D908-CAE3-01A351110ED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868864" y="2047875"/>
            <a:ext cx="4960937" cy="4216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2060"/>
                </a:solidFill>
              </a:rPr>
              <a:t>Carbon-12  or  C-12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 b="1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2060"/>
                </a:solidFill>
              </a:rPr>
              <a:t>Carbon-13  or  C-13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 b="1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2060"/>
                </a:solidFill>
              </a:rPr>
              <a:t>Carbon-14  or  C-14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0206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F4D85D3-72EC-AA00-D44E-5316F11A4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325" y="152401"/>
            <a:ext cx="7467600" cy="1782763"/>
          </a:xfrm>
        </p:spPr>
        <p:txBody>
          <a:bodyPr/>
          <a:lstStyle/>
          <a:p>
            <a:r>
              <a:rPr lang="en-US" altLang="en-US" sz="5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write isotopic symbols</a:t>
            </a:r>
          </a:p>
        </p:txBody>
      </p:sp>
    </p:spTree>
    <p:extLst>
      <p:ext uri="{BB962C8B-B14F-4D97-AF65-F5344CB8AC3E}">
        <p14:creationId xmlns:p14="http://schemas.microsoft.com/office/powerpoint/2010/main" val="324391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28A2399D-CB0A-C8BF-1ED1-3ED09D401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152400"/>
            <a:ext cx="8534400" cy="21336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Isotopes to Find </a:t>
            </a:r>
            <a:br>
              <a:rPr lang="en-US" alt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Atomic Mass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CFF44B99-93B1-E97B-0EF8-F82D5C7F6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5325" y="2286000"/>
            <a:ext cx="8458200" cy="228600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Multiply each isotope's mass by its decimal abundance (82% would be 0.82). 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the products of each isotope.</a:t>
            </a:r>
          </a:p>
        </p:txBody>
      </p:sp>
    </p:spTree>
    <p:extLst>
      <p:ext uri="{BB962C8B-B14F-4D97-AF65-F5344CB8AC3E}">
        <p14:creationId xmlns:p14="http://schemas.microsoft.com/office/powerpoint/2010/main" val="90021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8E8EAD7-D704-4A57-378A-9A6F9C50A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152400"/>
            <a:ext cx="8534400" cy="21336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Isotopes to Find </a:t>
            </a:r>
            <a:br>
              <a:rPr lang="en-US" alt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Atomic Mass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3B672A26-C40D-FA9C-81B9-D9F8034FB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00" y="2057400"/>
            <a:ext cx="8458200" cy="4191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equation looks like this:</a:t>
            </a:r>
          </a:p>
          <a:p>
            <a:pPr marL="0" indent="0" algn="ctr">
              <a:buNone/>
              <a:defRPr/>
            </a:pP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(mass of isotope 1)(its decimal abundance) +</a:t>
            </a:r>
          </a:p>
          <a:p>
            <a:pPr marL="0" indent="0" algn="ctr">
              <a:buNone/>
              <a:defRPr/>
            </a:pP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(mass of isotope 2)(its decimal abundance) +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(mass of each additional isotope)(its decimal abundance)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average atomic mass of vanadium? </a:t>
            </a:r>
          </a:p>
          <a:p>
            <a:pPr marL="0" indent="0" algn="ctr">
              <a:buNone/>
            </a:pPr>
            <a:r>
              <a:rPr lang="en-US" alt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 it has two isotopes:</a:t>
            </a:r>
            <a:endParaRPr lang="en-US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V-50 (mass = 49.9472 amu, 0.250%)</a:t>
            </a:r>
          </a:p>
          <a:p>
            <a:pPr marL="0" indent="0" algn="ctr">
              <a:buNone/>
            </a:pPr>
            <a:r>
              <a:rPr lang="en-US" alt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V-51 (mass = 50.9440 amu, 99.750%)</a:t>
            </a:r>
          </a:p>
        </p:txBody>
      </p:sp>
    </p:spTree>
    <p:extLst>
      <p:ext uri="{BB962C8B-B14F-4D97-AF65-F5344CB8AC3E}">
        <p14:creationId xmlns:p14="http://schemas.microsoft.com/office/powerpoint/2010/main" val="352173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0D26F24-6E2E-375C-2810-6FAC5FD52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152400"/>
            <a:ext cx="8534400" cy="21336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Isotopes to Find Average Atomic Mass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C5B78388-480C-F000-4622-17515F024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057400"/>
            <a:ext cx="8229600" cy="3200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atomic mass = </a:t>
            </a:r>
          </a:p>
          <a:p>
            <a:pPr marL="0" indent="0">
              <a:buNone/>
            </a:pPr>
            <a:r>
              <a:rPr lang="en-US" alt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		   (49.9472 amu)( 0.00250) </a:t>
            </a:r>
          </a:p>
          <a:p>
            <a:pPr marL="0" indent="0">
              <a:buNone/>
            </a:pPr>
            <a:r>
              <a:rPr lang="en-US" alt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US" sz="3600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(50.9440 amu)(0.99750)</a:t>
            </a:r>
          </a:p>
          <a:p>
            <a:pPr marL="0" indent="0">
              <a:buNone/>
            </a:pPr>
            <a:r>
              <a:rPr lang="en-US" alt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		    </a:t>
            </a:r>
            <a:r>
              <a:rPr lang="en-US" alt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50.941</a:t>
            </a:r>
            <a:r>
              <a:rPr lang="en-US" altLang="en-US" sz="36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 amu</a:t>
            </a:r>
          </a:p>
        </p:txBody>
      </p:sp>
    </p:spTree>
    <p:extLst>
      <p:ext uri="{BB962C8B-B14F-4D97-AF65-F5344CB8AC3E}">
        <p14:creationId xmlns:p14="http://schemas.microsoft.com/office/powerpoint/2010/main" val="18222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F56C28D5-0267-9D82-19E3-6608161390F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81200" y="1600200"/>
            <a:ext cx="8001000" cy="4267200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3: Atoms</a:t>
            </a:r>
          </a:p>
          <a:p>
            <a:pPr eaLnBrk="1" hangingPunct="1"/>
            <a:endParaRPr lang="en-US" altLang="en-US" sz="5400" dirty="0">
              <a:solidFill>
                <a:srgbClr val="FFFF00"/>
              </a:solidFill>
            </a:endParaRPr>
          </a:p>
          <a:p>
            <a:pPr eaLnBrk="1" hangingPunct="1"/>
            <a:r>
              <a:rPr lang="en-US" sz="3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history in the development of Atomic Theory from original idea to physical experimentations.</a:t>
            </a:r>
            <a:endParaRPr lang="en-US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4800" dirty="0">
              <a:solidFill>
                <a:srgbClr val="FFFF00"/>
              </a:solidFill>
            </a:endParaRPr>
          </a:p>
          <a:p>
            <a:pPr eaLnBrk="1" hangingPunct="1"/>
            <a:endParaRPr lang="en-US" altLang="en-US" sz="4400" dirty="0">
              <a:solidFill>
                <a:srgbClr val="FFFF00"/>
              </a:solidFill>
            </a:endParaRP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AA691D16-C1EE-0A73-32D2-37B0D65FC8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0800" y="152400"/>
            <a:ext cx="7793038" cy="1143000"/>
          </a:xfrm>
        </p:spPr>
        <p:txBody>
          <a:bodyPr/>
          <a:lstStyle/>
          <a:p>
            <a:r>
              <a:rPr lang="en-US" altLang="en-US" dirty="0">
                <a:solidFill>
                  <a:srgbClr val="FFC000"/>
                </a:solidFill>
              </a:rPr>
              <a:t>DEMOCRITUS (460-370 BC)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9C821C05-D1F9-E58A-B55C-FEBBE076C7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65766" y="1485900"/>
            <a:ext cx="8193087" cy="3886200"/>
          </a:xfrm>
        </p:spPr>
        <p:txBody>
          <a:bodyPr>
            <a:normAutofit lnSpcReduction="10000"/>
          </a:bodyPr>
          <a:lstStyle/>
          <a:p>
            <a:pPr marL="36900" indent="0">
              <a:buNone/>
            </a:pPr>
            <a:r>
              <a:rPr lang="en-US" alt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Greek philosopher who proposed that everything is made of tiny indivisible particles which he named “</a:t>
            </a:r>
            <a:r>
              <a:rPr lang="en-US" altLang="en-US" sz="36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atomos</a:t>
            </a:r>
            <a:r>
              <a:rPr lang="en-US" alt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meaning “uncuttable”. He believed these </a:t>
            </a:r>
            <a:r>
              <a:rPr lang="en-US" alt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atomos</a:t>
            </a:r>
            <a:r>
              <a:rPr lang="en-US" alt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were homogeneous with no internal structure.  This was the oldest reference to an atom.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AD65FE-8561-D93B-0A1B-1CF3ECA4C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295400"/>
            <a:ext cx="2452254" cy="299478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0D07F1A-27CC-6793-FBF0-86BB3FA0EC0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76200"/>
            <a:ext cx="8250238" cy="1676400"/>
          </a:xfrm>
        </p:spPr>
        <p:txBody>
          <a:bodyPr/>
          <a:lstStyle/>
          <a:p>
            <a:pPr algn="ctr" eaLnBrk="1" hangingPunct="1"/>
            <a:r>
              <a:rPr lang="en-US" altLang="en-US" sz="4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Dalton’s (1766-1844) </a:t>
            </a:r>
            <a:br>
              <a:rPr lang="en-US" alt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Cue Ball Model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4B8E3B2-E426-F889-1301-7F552B7B2FF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1" y="2667000"/>
            <a:ext cx="5622925" cy="281940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90000"/>
              </a:lnSpc>
              <a:spcAft>
                <a:spcPct val="20000"/>
              </a:spcAft>
              <a:buClr>
                <a:schemeClr val="tx1"/>
              </a:buClr>
              <a:buSzTx/>
              <a:buNone/>
            </a:pPr>
            <a:r>
              <a:rPr lang="en-US" alt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Atomic Theory</a:t>
            </a:r>
          </a:p>
          <a:p>
            <a:pPr marL="742950" indent="-742950" algn="ctr">
              <a:lnSpc>
                <a:spcPct val="90000"/>
              </a:lnSpc>
              <a:spcAft>
                <a:spcPct val="20000"/>
              </a:spcAft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</a:pPr>
            <a:r>
              <a:rPr lang="en-US" alt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Matter is composed of tiny, indivisible particles called atoms.</a:t>
            </a:r>
          </a:p>
          <a:p>
            <a:pPr marL="0" indent="0" algn="ctr">
              <a:lnSpc>
                <a:spcPct val="90000"/>
              </a:lnSpc>
              <a:spcAft>
                <a:spcPct val="20000"/>
              </a:spcAft>
              <a:buClr>
                <a:schemeClr val="tx1"/>
              </a:buClr>
              <a:buSzTx/>
              <a:buNone/>
            </a:pPr>
            <a:r>
              <a:rPr lang="en-US" altLang="en-US" sz="3600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true-we can break atoms</a:t>
            </a:r>
          </a:p>
        </p:txBody>
      </p:sp>
      <p:pic>
        <p:nvPicPr>
          <p:cNvPr id="12293" name="Picture 5" descr="im03 Dalton">
            <a:extLst>
              <a:ext uri="{FF2B5EF4-FFF2-40B4-BE49-F238E27FC236}">
                <a16:creationId xmlns:a16="http://schemas.microsoft.com/office/drawing/2014/main" id="{93EB8131-99F7-F2FE-7EE6-D009C0300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7" y="2382044"/>
            <a:ext cx="2673350" cy="338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0D07F1A-27CC-6793-FBF0-86BB3FA0EC0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76200"/>
            <a:ext cx="8250238" cy="1676400"/>
          </a:xfrm>
        </p:spPr>
        <p:txBody>
          <a:bodyPr/>
          <a:lstStyle/>
          <a:p>
            <a:pPr algn="ctr" eaLnBrk="1" hangingPunct="1"/>
            <a:r>
              <a:rPr lang="en-US" altLang="en-US" sz="4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Dalton’s (1766-1844) </a:t>
            </a:r>
            <a:br>
              <a:rPr lang="en-US" alt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Cue Ball Model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4B8E3B2-E426-F889-1301-7F552B7B2FF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2382044"/>
            <a:ext cx="5622925" cy="376150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90000"/>
              </a:lnSpc>
              <a:spcAft>
                <a:spcPct val="20000"/>
              </a:spcAft>
              <a:buClr>
                <a:schemeClr val="tx1"/>
              </a:buClr>
              <a:buSzTx/>
              <a:buNone/>
            </a:pPr>
            <a:r>
              <a:rPr lang="en-US" alt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Atomic Theory</a:t>
            </a:r>
          </a:p>
          <a:p>
            <a:pPr marL="0" indent="0" algn="ctr">
              <a:lnSpc>
                <a:spcPct val="90000"/>
              </a:lnSpc>
              <a:spcAft>
                <a:spcPct val="20000"/>
              </a:spcAft>
              <a:buClr>
                <a:schemeClr val="tx1"/>
              </a:buClr>
              <a:buSzTx/>
              <a:buNone/>
            </a:pPr>
            <a:r>
              <a:rPr lang="en-US" alt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Atoms of the same element are exactly the same as each other.</a:t>
            </a:r>
          </a:p>
          <a:p>
            <a:pPr marL="0" indent="0" algn="ctr">
              <a:lnSpc>
                <a:spcPct val="90000"/>
              </a:lnSpc>
              <a:spcAft>
                <a:spcPct val="20000"/>
              </a:spcAft>
              <a:buClr>
                <a:schemeClr val="tx1"/>
              </a:buClr>
              <a:buSzTx/>
              <a:buNone/>
            </a:pPr>
            <a:r>
              <a:rPr lang="en-US" altLang="en-US" sz="3600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true- masses of each atom can be different.</a:t>
            </a:r>
          </a:p>
          <a:p>
            <a:pPr marL="0" indent="0" algn="ctr">
              <a:lnSpc>
                <a:spcPct val="90000"/>
              </a:lnSpc>
              <a:spcAft>
                <a:spcPct val="20000"/>
              </a:spcAft>
              <a:buClr>
                <a:schemeClr val="tx1"/>
              </a:buClr>
              <a:buSzTx/>
              <a:buNone/>
            </a:pPr>
            <a:r>
              <a:rPr lang="en-US" altLang="en-US" sz="3600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(Ca-40, Ca-43, Ca-46)</a:t>
            </a:r>
          </a:p>
          <a:p>
            <a:pPr marL="0" indent="0" algn="ctr">
              <a:lnSpc>
                <a:spcPct val="90000"/>
              </a:lnSpc>
              <a:spcAft>
                <a:spcPct val="20000"/>
              </a:spcAft>
              <a:buClr>
                <a:schemeClr val="tx1"/>
              </a:buClr>
              <a:buSzTx/>
              <a:buNone/>
            </a:pPr>
            <a:endParaRPr lang="en-US" altLang="en-US" sz="3600" i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3" name="Picture 5" descr="im03 Dalton">
            <a:extLst>
              <a:ext uri="{FF2B5EF4-FFF2-40B4-BE49-F238E27FC236}">
                <a16:creationId xmlns:a16="http://schemas.microsoft.com/office/drawing/2014/main" id="{93EB8131-99F7-F2FE-7EE6-D009C0300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7" y="2382044"/>
            <a:ext cx="2673350" cy="338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52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0D07F1A-27CC-6793-FBF0-86BB3FA0EC0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76200"/>
            <a:ext cx="8250238" cy="1676400"/>
          </a:xfrm>
        </p:spPr>
        <p:txBody>
          <a:bodyPr/>
          <a:lstStyle/>
          <a:p>
            <a:pPr algn="ctr" eaLnBrk="1" hangingPunct="1"/>
            <a:r>
              <a:rPr lang="en-US" altLang="en-US" sz="4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Dalton’s (1766-1844) </a:t>
            </a:r>
            <a:br>
              <a:rPr lang="en-US" alt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Cue Ball Model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4B8E3B2-E426-F889-1301-7F552B7B2FF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1" y="2667000"/>
            <a:ext cx="5622925" cy="281940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90000"/>
              </a:lnSpc>
              <a:spcAft>
                <a:spcPct val="20000"/>
              </a:spcAft>
              <a:buClr>
                <a:schemeClr val="tx1"/>
              </a:buClr>
              <a:buSzTx/>
              <a:buNone/>
            </a:pPr>
            <a:r>
              <a:rPr lang="en-US" alt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Atomic Theory</a:t>
            </a:r>
          </a:p>
          <a:p>
            <a:pPr marL="0" indent="0" algn="ctr">
              <a:lnSpc>
                <a:spcPct val="90000"/>
              </a:lnSpc>
              <a:spcAft>
                <a:spcPct val="20000"/>
              </a:spcAft>
              <a:buClr>
                <a:schemeClr val="tx1"/>
              </a:buClr>
              <a:buSzTx/>
              <a:buNone/>
            </a:pPr>
            <a:r>
              <a:rPr lang="en-US" alt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Atoms can not be changed into different atoms in chemical reactions.</a:t>
            </a:r>
          </a:p>
          <a:p>
            <a:pPr marL="0" indent="0" algn="ctr">
              <a:lnSpc>
                <a:spcPct val="90000"/>
              </a:lnSpc>
              <a:spcAft>
                <a:spcPct val="20000"/>
              </a:spcAft>
              <a:buClr>
                <a:schemeClr val="tx1"/>
              </a:buClr>
              <a:buSzTx/>
              <a:buNone/>
            </a:pPr>
            <a:r>
              <a:rPr lang="en-US" altLang="en-US" sz="3600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pic>
        <p:nvPicPr>
          <p:cNvPr id="12293" name="Picture 5" descr="im03 Dalton">
            <a:extLst>
              <a:ext uri="{FF2B5EF4-FFF2-40B4-BE49-F238E27FC236}">
                <a16:creationId xmlns:a16="http://schemas.microsoft.com/office/drawing/2014/main" id="{93EB8131-99F7-F2FE-7EE6-D009C0300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7" y="2382044"/>
            <a:ext cx="2673350" cy="338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93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0D07F1A-27CC-6793-FBF0-86BB3FA0EC0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76200"/>
            <a:ext cx="8250238" cy="1676400"/>
          </a:xfrm>
        </p:spPr>
        <p:txBody>
          <a:bodyPr/>
          <a:lstStyle/>
          <a:p>
            <a:pPr algn="ctr" eaLnBrk="1" hangingPunct="1"/>
            <a:r>
              <a:rPr lang="en-US" altLang="en-US" sz="4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Dalton’s (1766-1844) </a:t>
            </a:r>
            <a:br>
              <a:rPr lang="en-US" alt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Cue Ball Model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4B8E3B2-E426-F889-1301-7F552B7B2FF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1" y="2667001"/>
            <a:ext cx="5622925" cy="3389313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90000"/>
              </a:lnSpc>
              <a:spcAft>
                <a:spcPct val="20000"/>
              </a:spcAft>
              <a:buClr>
                <a:schemeClr val="tx1"/>
              </a:buClr>
              <a:buSzTx/>
              <a:buNone/>
            </a:pPr>
            <a:r>
              <a:rPr lang="en-US" alt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Atomic Theory</a:t>
            </a:r>
          </a:p>
          <a:p>
            <a:pPr marL="0" indent="0" algn="ctr">
              <a:lnSpc>
                <a:spcPct val="90000"/>
              </a:lnSpc>
              <a:spcAft>
                <a:spcPct val="20000"/>
              </a:spcAft>
              <a:buClr>
                <a:schemeClr val="tx1"/>
              </a:buClr>
              <a:buSzTx/>
              <a:buNone/>
            </a:pPr>
            <a:r>
              <a:rPr lang="en-US" alt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Atoms of different elements combine in simply whole number ratios making compounds.</a:t>
            </a:r>
          </a:p>
          <a:p>
            <a:pPr marL="0" indent="0" algn="ctr">
              <a:lnSpc>
                <a:spcPct val="90000"/>
              </a:lnSpc>
              <a:spcAft>
                <a:spcPct val="20000"/>
              </a:spcAft>
              <a:buClr>
                <a:schemeClr val="tx1"/>
              </a:buClr>
              <a:buSzTx/>
              <a:buNone/>
            </a:pPr>
            <a:r>
              <a:rPr lang="en-US" altLang="en-US" sz="3600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pic>
        <p:nvPicPr>
          <p:cNvPr id="12293" name="Picture 5" descr="im03 Dalton">
            <a:extLst>
              <a:ext uri="{FF2B5EF4-FFF2-40B4-BE49-F238E27FC236}">
                <a16:creationId xmlns:a16="http://schemas.microsoft.com/office/drawing/2014/main" id="{93EB8131-99F7-F2FE-7EE6-D009C0300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7" y="2382044"/>
            <a:ext cx="2673350" cy="338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87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0D07F1A-27CC-6793-FBF0-86BB3FA0EC0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76200"/>
            <a:ext cx="8250238" cy="1676400"/>
          </a:xfrm>
        </p:spPr>
        <p:txBody>
          <a:bodyPr/>
          <a:lstStyle/>
          <a:p>
            <a:pPr algn="ctr" eaLnBrk="1" hangingPunct="1"/>
            <a:r>
              <a:rPr lang="en-US" altLang="en-US" sz="4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Dalton’s (1766-1844) </a:t>
            </a:r>
            <a:br>
              <a:rPr lang="en-US" alt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Cue Ball Model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4B8E3B2-E426-F889-1301-7F552B7B2FF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1" y="2667000"/>
            <a:ext cx="5622925" cy="281940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90000"/>
              </a:lnSpc>
              <a:spcAft>
                <a:spcPct val="20000"/>
              </a:spcAft>
              <a:buClr>
                <a:schemeClr val="tx1"/>
              </a:buClr>
              <a:buSzTx/>
              <a:buNone/>
            </a:pPr>
            <a:r>
              <a:rPr lang="en-US" alt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Atomic Theory</a:t>
            </a:r>
          </a:p>
          <a:p>
            <a:pPr marL="0" indent="0" algn="ctr">
              <a:lnSpc>
                <a:spcPct val="90000"/>
              </a:lnSpc>
              <a:spcAft>
                <a:spcPct val="20000"/>
              </a:spcAft>
              <a:buClr>
                <a:schemeClr val="tx1"/>
              </a:buClr>
              <a:buSzTx/>
              <a:buNone/>
            </a:pPr>
            <a:r>
              <a:rPr lang="en-US" alt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The types of atoms and their ratios are the same throughout a compound.</a:t>
            </a:r>
          </a:p>
          <a:p>
            <a:pPr marL="0" indent="0" algn="ctr">
              <a:lnSpc>
                <a:spcPct val="90000"/>
              </a:lnSpc>
              <a:spcAft>
                <a:spcPct val="20000"/>
              </a:spcAft>
              <a:buClr>
                <a:schemeClr val="tx1"/>
              </a:buClr>
              <a:buSzTx/>
              <a:buNone/>
            </a:pPr>
            <a:r>
              <a:rPr lang="en-US" altLang="en-US" sz="3600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pic>
        <p:nvPicPr>
          <p:cNvPr id="12293" name="Picture 5" descr="im03 Dalton">
            <a:extLst>
              <a:ext uri="{FF2B5EF4-FFF2-40B4-BE49-F238E27FC236}">
                <a16:creationId xmlns:a16="http://schemas.microsoft.com/office/drawing/2014/main" id="{93EB8131-99F7-F2FE-7EE6-D009C0300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7" y="2382044"/>
            <a:ext cx="2673350" cy="338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41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4301</TotalTime>
  <Words>788</Words>
  <Application>Microsoft Office PowerPoint</Application>
  <PresentationFormat>Widescreen</PresentationFormat>
  <Paragraphs>120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Calisto MT</vt:lpstr>
      <vt:lpstr>Symbol</vt:lpstr>
      <vt:lpstr>Times New Roman</vt:lpstr>
      <vt:lpstr>Wingdings</vt:lpstr>
      <vt:lpstr>Wingdings 2</vt:lpstr>
      <vt:lpstr>Slate</vt:lpstr>
      <vt:lpstr>PowerPoint Presentation</vt:lpstr>
      <vt:lpstr>PowerPoint Presentation</vt:lpstr>
      <vt:lpstr>PowerPoint Presentation</vt:lpstr>
      <vt:lpstr>DEMOCRITUS (460-370 BC)</vt:lpstr>
      <vt:lpstr>John Dalton’s (1766-1844)  Cue Ball Model</vt:lpstr>
      <vt:lpstr>John Dalton’s (1766-1844)  Cue Ball Model</vt:lpstr>
      <vt:lpstr>John Dalton’s (1766-1844)  Cue Ball Model</vt:lpstr>
      <vt:lpstr>John Dalton’s (1766-1844)  Cue Ball Model</vt:lpstr>
      <vt:lpstr>John Dalton’s (1766-1844)  Cue Ball Model</vt:lpstr>
      <vt:lpstr>PowerPoint Presentation</vt:lpstr>
      <vt:lpstr>PowerPoint Presentation</vt:lpstr>
      <vt:lpstr>Rutherford’s conclusion: </vt:lpstr>
      <vt:lpstr>PowerPoint Presentation</vt:lpstr>
      <vt:lpstr>Neils Bohr: 1885 – 1962</vt:lpstr>
      <vt:lpstr>A comparison…</vt:lpstr>
      <vt:lpstr>Atomic Structure</vt:lpstr>
      <vt:lpstr>Atomic Structure</vt:lpstr>
      <vt:lpstr>What are Isotopes?</vt:lpstr>
      <vt:lpstr>How to write isotopic symbols</vt:lpstr>
      <vt:lpstr>How to write isotopic symbols</vt:lpstr>
      <vt:lpstr>Use Isotopes to Find  Average Atomic Mass</vt:lpstr>
      <vt:lpstr>Use Isotopes to Find  Average Atomic Mass</vt:lpstr>
      <vt:lpstr>Use Isotopes to Find Average Atomic Mass</vt:lpstr>
    </vt:vector>
  </TitlesOfParts>
  <Company>Jefferson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Holland Jeff</dc:creator>
  <cp:lastModifiedBy>Holland Jeff</cp:lastModifiedBy>
  <cp:revision>33</cp:revision>
  <dcterms:created xsi:type="dcterms:W3CDTF">2024-09-05T13:46:46Z</dcterms:created>
  <dcterms:modified xsi:type="dcterms:W3CDTF">2025-09-10T13:14:18Z</dcterms:modified>
</cp:coreProperties>
</file>