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29" r:id="rId1"/>
  </p:sldMasterIdLst>
  <p:notesMasterIdLst>
    <p:notesMasterId r:id="rId19"/>
  </p:notesMasterIdLst>
  <p:handoutMasterIdLst>
    <p:handoutMasterId r:id="rId20"/>
  </p:handoutMasterIdLst>
  <p:sldIdLst>
    <p:sldId id="257" r:id="rId2"/>
    <p:sldId id="288" r:id="rId3"/>
    <p:sldId id="328" r:id="rId4"/>
    <p:sldId id="291" r:id="rId5"/>
    <p:sldId id="278" r:id="rId6"/>
    <p:sldId id="280" r:id="rId7"/>
    <p:sldId id="277" r:id="rId8"/>
    <p:sldId id="258" r:id="rId9"/>
    <p:sldId id="318" r:id="rId10"/>
    <p:sldId id="323" r:id="rId11"/>
    <p:sldId id="321" r:id="rId12"/>
    <p:sldId id="284" r:id="rId13"/>
    <p:sldId id="300" r:id="rId14"/>
    <p:sldId id="325" r:id="rId15"/>
    <p:sldId id="298" r:id="rId16"/>
    <p:sldId id="320" r:id="rId17"/>
    <p:sldId id="329"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imes New Roman" pitchFamily="18" charset="0"/>
        <a:ea typeface="ＭＳ Ｐゴシック" pitchFamily="34" charset="-128"/>
        <a:cs typeface="+mn-cs"/>
      </a:defRPr>
    </a:lvl1pPr>
    <a:lvl2pPr marL="457200" algn="l" rtl="0" fontAlgn="base">
      <a:spcBef>
        <a:spcPct val="0"/>
      </a:spcBef>
      <a:spcAft>
        <a:spcPct val="0"/>
      </a:spcAft>
      <a:defRPr kern="1200">
        <a:solidFill>
          <a:schemeClr val="tx1"/>
        </a:solidFill>
        <a:latin typeface="Times New Roman" pitchFamily="18" charset="0"/>
        <a:ea typeface="ＭＳ Ｐゴシック" pitchFamily="34" charset="-128"/>
        <a:cs typeface="+mn-cs"/>
      </a:defRPr>
    </a:lvl2pPr>
    <a:lvl3pPr marL="914400" algn="l" rtl="0" fontAlgn="base">
      <a:spcBef>
        <a:spcPct val="0"/>
      </a:spcBef>
      <a:spcAft>
        <a:spcPct val="0"/>
      </a:spcAft>
      <a:defRPr kern="1200">
        <a:solidFill>
          <a:schemeClr val="tx1"/>
        </a:solidFill>
        <a:latin typeface="Times New Roman" pitchFamily="18" charset="0"/>
        <a:ea typeface="ＭＳ Ｐゴシック" pitchFamily="34" charset="-128"/>
        <a:cs typeface="+mn-cs"/>
      </a:defRPr>
    </a:lvl3pPr>
    <a:lvl4pPr marL="1371600" algn="l" rtl="0" fontAlgn="base">
      <a:spcBef>
        <a:spcPct val="0"/>
      </a:spcBef>
      <a:spcAft>
        <a:spcPct val="0"/>
      </a:spcAft>
      <a:defRPr kern="1200">
        <a:solidFill>
          <a:schemeClr val="tx1"/>
        </a:solidFill>
        <a:latin typeface="Times New Roman" pitchFamily="18" charset="0"/>
        <a:ea typeface="ＭＳ Ｐゴシック" pitchFamily="34" charset="-128"/>
        <a:cs typeface="+mn-cs"/>
      </a:defRPr>
    </a:lvl4pPr>
    <a:lvl5pPr marL="1828800" algn="l" rtl="0" fontAlgn="base">
      <a:spcBef>
        <a:spcPct val="0"/>
      </a:spcBef>
      <a:spcAft>
        <a:spcPct val="0"/>
      </a:spcAft>
      <a:defRPr kern="1200">
        <a:solidFill>
          <a:schemeClr val="tx1"/>
        </a:solidFill>
        <a:latin typeface="Times New Roman" pitchFamily="18" charset="0"/>
        <a:ea typeface="ＭＳ Ｐゴシック" pitchFamily="34" charset="-128"/>
        <a:cs typeface="+mn-cs"/>
      </a:defRPr>
    </a:lvl5pPr>
    <a:lvl6pPr marL="2286000" algn="l" defTabSz="914400" rtl="0" eaLnBrk="1" latinLnBrk="0" hangingPunct="1">
      <a:defRPr kern="1200">
        <a:solidFill>
          <a:schemeClr val="tx1"/>
        </a:solidFill>
        <a:latin typeface="Times New Roman" pitchFamily="18" charset="0"/>
        <a:ea typeface="ＭＳ Ｐゴシック" pitchFamily="34" charset="-128"/>
        <a:cs typeface="+mn-cs"/>
      </a:defRPr>
    </a:lvl6pPr>
    <a:lvl7pPr marL="2743200" algn="l" defTabSz="914400" rtl="0" eaLnBrk="1" latinLnBrk="0" hangingPunct="1">
      <a:defRPr kern="1200">
        <a:solidFill>
          <a:schemeClr val="tx1"/>
        </a:solidFill>
        <a:latin typeface="Times New Roman" pitchFamily="18" charset="0"/>
        <a:ea typeface="ＭＳ Ｐゴシック" pitchFamily="34" charset="-128"/>
        <a:cs typeface="+mn-cs"/>
      </a:defRPr>
    </a:lvl7pPr>
    <a:lvl8pPr marL="3200400" algn="l" defTabSz="914400" rtl="0" eaLnBrk="1" latinLnBrk="0" hangingPunct="1">
      <a:defRPr kern="1200">
        <a:solidFill>
          <a:schemeClr val="tx1"/>
        </a:solidFill>
        <a:latin typeface="Times New Roman" pitchFamily="18" charset="0"/>
        <a:ea typeface="ＭＳ Ｐゴシック" pitchFamily="34" charset="-128"/>
        <a:cs typeface="+mn-cs"/>
      </a:defRPr>
    </a:lvl8pPr>
    <a:lvl9pPr marL="3657600" algn="l" defTabSz="914400" rtl="0" eaLnBrk="1" latinLnBrk="0" hangingPunct="1">
      <a:defRPr kern="1200">
        <a:solidFill>
          <a:schemeClr val="tx1"/>
        </a:solidFill>
        <a:latin typeface="Times New Roman" pitchFamily="18"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000"/>
    <a:srgbClr val="0045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2" autoAdjust="0"/>
    <p:restoredTop sz="72269" autoAdjust="0"/>
  </p:normalViewPr>
  <p:slideViewPr>
    <p:cSldViewPr>
      <p:cViewPr varScale="1">
        <p:scale>
          <a:sx n="55" d="100"/>
          <a:sy n="55" d="100"/>
        </p:scale>
        <p:origin x="1890" y="72"/>
      </p:cViewPr>
      <p:guideLst>
        <p:guide orient="horz" pos="2160"/>
        <p:guide pos="2880"/>
      </p:guideLst>
    </p:cSldViewPr>
  </p:slideViewPr>
  <p:outlineViewPr>
    <p:cViewPr>
      <p:scale>
        <a:sx n="33" d="100"/>
        <a:sy n="33" d="100"/>
      </p:scale>
      <p:origin x="6" y="56754"/>
    </p:cViewPr>
  </p:outlin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CE196B4C-117B-490F-88C3-EAE9DAD236F4}" type="datetimeFigureOut">
              <a:rPr lang="en-US"/>
              <a:pPr>
                <a:defRPr/>
              </a:pPr>
              <a:t>3/29/2024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3B26420C-A5F9-4AA7-B5DD-9DF2F8023BE0}" type="slidenum">
              <a:rPr lang="en-US"/>
              <a:pPr>
                <a:defRPr/>
              </a:pPr>
              <a:t>‹#›</a:t>
            </a:fld>
            <a:endParaRPr lang="en-US" dirty="0"/>
          </a:p>
        </p:txBody>
      </p:sp>
    </p:spTree>
    <p:extLst>
      <p:ext uri="{BB962C8B-B14F-4D97-AF65-F5344CB8AC3E}">
        <p14:creationId xmlns:p14="http://schemas.microsoft.com/office/powerpoint/2010/main" val="28884644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C4C9DF2F-6248-412B-9781-2B5518FADC73}" type="datetimeFigureOut">
              <a:rPr lang="en-US"/>
              <a:pPr>
                <a:defRPr/>
              </a:pPr>
              <a:t>3/29/2024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0"/>
            <a:r>
              <a:rPr lang="en-US" noProof="0"/>
              <a:t>Second level</a:t>
            </a:r>
          </a:p>
          <a:p>
            <a:pPr lvl="0"/>
            <a:r>
              <a:rPr lang="en-US" noProof="0"/>
              <a:t>Third level</a:t>
            </a:r>
          </a:p>
          <a:p>
            <a:pPr lvl="0"/>
            <a:r>
              <a:rPr lang="en-US" noProof="0"/>
              <a:t>Fourth level</a:t>
            </a:r>
          </a:p>
          <a:p>
            <a:pPr lvl="0"/>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5B43F1EA-CE9E-4B4C-B6E4-E3EAB04731D9}" type="slidenum">
              <a:rPr lang="en-US"/>
              <a:pPr>
                <a:defRPr/>
              </a:pPr>
              <a:t>‹#›</a:t>
            </a:fld>
            <a:endParaRPr lang="en-US" dirty="0"/>
          </a:p>
        </p:txBody>
      </p:sp>
    </p:spTree>
    <p:extLst>
      <p:ext uri="{BB962C8B-B14F-4D97-AF65-F5344CB8AC3E}">
        <p14:creationId xmlns:p14="http://schemas.microsoft.com/office/powerpoint/2010/main" val="17031151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742950" indent="-285750" algn="l" rtl="0" eaLnBrk="0" fontAlgn="base" hangingPunct="0">
      <a:spcBef>
        <a:spcPct val="30000"/>
      </a:spcBef>
      <a:spcAft>
        <a:spcPct val="0"/>
      </a:spcAft>
      <a:defRPr sz="1200" kern="1200">
        <a:solidFill>
          <a:schemeClr val="tx1"/>
        </a:solidFill>
        <a:latin typeface="+mn-lt"/>
        <a:ea typeface="+mn-ea"/>
        <a:cs typeface="+mn-cs"/>
      </a:defRPr>
    </a:lvl2pPr>
    <a:lvl3pPr marL="1143000" indent="-228600" algn="l" rtl="0" eaLnBrk="0" fontAlgn="base" hangingPunct="0">
      <a:spcBef>
        <a:spcPct val="30000"/>
      </a:spcBef>
      <a:spcAft>
        <a:spcPct val="0"/>
      </a:spcAft>
      <a:defRPr sz="1200" kern="1200">
        <a:solidFill>
          <a:schemeClr val="tx1"/>
        </a:solidFill>
        <a:latin typeface="+mn-lt"/>
        <a:ea typeface="+mn-ea"/>
        <a:cs typeface="+mn-cs"/>
      </a:defRPr>
    </a:lvl3pPr>
    <a:lvl4pPr marL="1600200" indent="-228600" algn="l" rtl="0" eaLnBrk="0" fontAlgn="base" hangingPunct="0">
      <a:spcBef>
        <a:spcPct val="30000"/>
      </a:spcBef>
      <a:spcAft>
        <a:spcPct val="0"/>
      </a:spcAft>
      <a:defRPr sz="1200" kern="1200">
        <a:solidFill>
          <a:schemeClr val="tx1"/>
        </a:solidFill>
        <a:latin typeface="+mn-lt"/>
        <a:ea typeface="+mn-ea"/>
        <a:cs typeface="+mn-cs"/>
      </a:defRPr>
    </a:lvl4pPr>
    <a:lvl5pPr marL="2057400" indent="-2286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en.wikipedia.org/wiki/Citric_acid" TargetMode="External"/><Relationship Id="rId7" Type="http://schemas.openxmlformats.org/officeDocument/2006/relationships/hyperlink" Target="http://en.wikipedia.org/wiki/Trisodium_citrate" TargetMode="External"/><Relationship Id="rId2" Type="http://schemas.openxmlformats.org/officeDocument/2006/relationships/slide" Target="../slides/slide9.xml"/><Relationship Id="rId1" Type="http://schemas.openxmlformats.org/officeDocument/2006/relationships/notesMaster" Target="../notesMasters/notesMaster1.xml"/><Relationship Id="rId6" Type="http://schemas.openxmlformats.org/officeDocument/2006/relationships/hyperlink" Target="http://en.wikipedia.org/wiki/Carbon_dioxide" TargetMode="External"/><Relationship Id="rId5" Type="http://schemas.openxmlformats.org/officeDocument/2006/relationships/hyperlink" Target="http://en.wikipedia.org/wiki/Water" TargetMode="External"/><Relationship Id="rId4" Type="http://schemas.openxmlformats.org/officeDocument/2006/relationships/hyperlink" Target="http://en.wikipedia.org/wiki/Sodium_bicarbonate" TargetMode="Externa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en.wikipedia.org/wiki/Citric_acid" TargetMode="External"/><Relationship Id="rId7" Type="http://schemas.openxmlformats.org/officeDocument/2006/relationships/hyperlink" Target="http://en.wikipedia.org/wiki/Trisodium_citrate" TargetMode="External"/><Relationship Id="rId2" Type="http://schemas.openxmlformats.org/officeDocument/2006/relationships/slide" Target="../slides/slide10.xml"/><Relationship Id="rId1" Type="http://schemas.openxmlformats.org/officeDocument/2006/relationships/notesMaster" Target="../notesMasters/notesMaster1.xml"/><Relationship Id="rId6" Type="http://schemas.openxmlformats.org/officeDocument/2006/relationships/hyperlink" Target="http://en.wikipedia.org/wiki/Carbon_dioxide" TargetMode="External"/><Relationship Id="rId5" Type="http://schemas.openxmlformats.org/officeDocument/2006/relationships/hyperlink" Target="http://en.wikipedia.org/wiki/Water" TargetMode="External"/><Relationship Id="rId4" Type="http://schemas.openxmlformats.org/officeDocument/2006/relationships/hyperlink" Target="http://en.wikipedia.org/wiki/Sodium_bicarbonate"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en.wikipedia.org/wiki/Citric_acid" TargetMode="External"/><Relationship Id="rId7" Type="http://schemas.openxmlformats.org/officeDocument/2006/relationships/hyperlink" Target="http://en.wikipedia.org/wiki/Trisodium_citrate" TargetMode="External"/><Relationship Id="rId2" Type="http://schemas.openxmlformats.org/officeDocument/2006/relationships/slide" Target="../slides/slide11.xml"/><Relationship Id="rId1" Type="http://schemas.openxmlformats.org/officeDocument/2006/relationships/notesMaster" Target="../notesMasters/notesMaster1.xml"/><Relationship Id="rId6" Type="http://schemas.openxmlformats.org/officeDocument/2006/relationships/hyperlink" Target="http://en.wikipedia.org/wiki/Carbon_dioxide" TargetMode="External"/><Relationship Id="rId5" Type="http://schemas.openxmlformats.org/officeDocument/2006/relationships/hyperlink" Target="http://en.wikipedia.org/wiki/Water" TargetMode="External"/><Relationship Id="rId4" Type="http://schemas.openxmlformats.org/officeDocument/2006/relationships/hyperlink" Target="http://en.wikipedia.org/wiki/Sodium_bicarbonate"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sz="1800" dirty="0">
              <a:latin typeface="Times New Roman" pitchFamily="18" charset="0"/>
              <a:ea typeface="ＭＳ Ｐゴシック" pitchFamily="34" charset="-128"/>
            </a:endParaRPr>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Times New Roman" pitchFamily="18" charset="0"/>
                <a:ea typeface="ＭＳ Ｐゴシック" pitchFamily="34" charset="-128"/>
              </a:defRPr>
            </a:lvl1pPr>
            <a:lvl2pPr marL="742950" indent="-285750" eaLnBrk="0" hangingPunct="0">
              <a:defRPr>
                <a:solidFill>
                  <a:schemeClr val="tx1"/>
                </a:solidFill>
                <a:latin typeface="Times New Roman" pitchFamily="18" charset="0"/>
                <a:ea typeface="ＭＳ Ｐゴシック" pitchFamily="34" charset="-128"/>
              </a:defRPr>
            </a:lvl2pPr>
            <a:lvl3pPr marL="1143000" indent="-228600" eaLnBrk="0" hangingPunct="0">
              <a:defRPr>
                <a:solidFill>
                  <a:schemeClr val="tx1"/>
                </a:solidFill>
                <a:latin typeface="Times New Roman" pitchFamily="18" charset="0"/>
                <a:ea typeface="ＭＳ Ｐゴシック" pitchFamily="34" charset="-128"/>
              </a:defRPr>
            </a:lvl3pPr>
            <a:lvl4pPr marL="1600200" indent="-228600" eaLnBrk="0" hangingPunct="0">
              <a:defRPr>
                <a:solidFill>
                  <a:schemeClr val="tx1"/>
                </a:solidFill>
                <a:latin typeface="Times New Roman" pitchFamily="18" charset="0"/>
                <a:ea typeface="ＭＳ Ｐゴシック" pitchFamily="34" charset="-128"/>
              </a:defRPr>
            </a:lvl4pPr>
            <a:lvl5pPr marL="2057400" indent="-228600" eaLnBrk="0" hangingPunct="0">
              <a:defRPr>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a:solidFill>
                  <a:schemeClr val="tx1"/>
                </a:solidFill>
                <a:latin typeface="Times New Roman" pitchFamily="18" charset="0"/>
                <a:ea typeface="ＭＳ Ｐゴシック" pitchFamily="34" charset="-128"/>
              </a:defRPr>
            </a:lvl9pPr>
          </a:lstStyle>
          <a:p>
            <a:pPr eaLnBrk="1" fontAlgn="base" hangingPunct="1">
              <a:spcBef>
                <a:spcPct val="0"/>
              </a:spcBef>
              <a:spcAft>
                <a:spcPct val="0"/>
              </a:spcAft>
            </a:pPr>
            <a:fld id="{3A1937BE-1B44-47C0-BD10-E2EB289229EA}" type="slidenum">
              <a:rPr lang="en-US" smtClean="0">
                <a:solidFill>
                  <a:srgbClr val="000000"/>
                </a:solidFill>
                <a:latin typeface="Calibri" pitchFamily="34" charset="0"/>
              </a:rPr>
              <a:pPr eaLnBrk="1" fontAlgn="base" hangingPunct="1">
                <a:spcBef>
                  <a:spcPct val="0"/>
                </a:spcBef>
                <a:spcAft>
                  <a:spcPct val="0"/>
                </a:spcAft>
              </a:pPr>
              <a:t>1</a:t>
            </a:fld>
            <a:endParaRPr lang="en-US" dirty="0">
              <a:solidFill>
                <a:srgbClr val="000000"/>
              </a:solidFill>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pPr>
            <a:r>
              <a:rPr lang="en-US" b="0" dirty="0">
                <a:solidFill>
                  <a:srgbClr val="440000"/>
                </a:solidFill>
              </a:rPr>
              <a:t>In the first example the initial state has more energy than the final state so that the change in free energy </a:t>
            </a:r>
            <a:r>
              <a:rPr lang="en-US" b="0" dirty="0">
                <a:solidFill>
                  <a:srgbClr val="440000"/>
                </a:solidFill>
                <a:latin typeface="Arial" charset="0"/>
              </a:rPr>
              <a:t>is a negative value.</a:t>
            </a:r>
          </a:p>
          <a:p>
            <a:pPr>
              <a:spcBef>
                <a:spcPct val="50000"/>
              </a:spcBef>
            </a:pPr>
            <a:r>
              <a:rPr lang="en-US" b="0" dirty="0">
                <a:solidFill>
                  <a:srgbClr val="440000"/>
                </a:solidFill>
                <a:latin typeface="Arial" charset="0"/>
              </a:rPr>
              <a:t>If </a:t>
            </a:r>
            <a:r>
              <a:rPr lang="en-US" b="0" dirty="0">
                <a:solidFill>
                  <a:srgbClr val="440000"/>
                </a:solidFill>
                <a:latin typeface="Symbol" pitchFamily="18" charset="2"/>
              </a:rPr>
              <a:t>the change in free energy</a:t>
            </a:r>
            <a:r>
              <a:rPr lang="en-US" b="0" dirty="0">
                <a:solidFill>
                  <a:srgbClr val="440000"/>
                </a:solidFill>
                <a:latin typeface="Arial" charset="0"/>
              </a:rPr>
              <a:t> is negative, then the reaction is exergonic (releases energy). The difference in the free energy of the products and the reactants represents the amount of energy that is released, or energy output.</a:t>
            </a:r>
          </a:p>
          <a:p>
            <a:pPr>
              <a:spcBef>
                <a:spcPct val="50000"/>
              </a:spcBef>
            </a:pPr>
            <a:endParaRPr lang="en-US" b="0" dirty="0">
              <a:solidFill>
                <a:srgbClr val="440000"/>
              </a:solidFill>
              <a:latin typeface="Arial" charset="0"/>
            </a:endParaRPr>
          </a:p>
          <a:p>
            <a:pPr>
              <a:spcBef>
                <a:spcPct val="50000"/>
              </a:spcBef>
            </a:pPr>
            <a:r>
              <a:rPr lang="en-US" b="0" dirty="0">
                <a:solidFill>
                  <a:srgbClr val="440000"/>
                </a:solidFill>
              </a:rPr>
              <a:t>In the second example the initial state has less energy than the final state so that the change in free energy </a:t>
            </a:r>
            <a:r>
              <a:rPr lang="en-US" b="0" dirty="0">
                <a:solidFill>
                  <a:srgbClr val="440000"/>
                </a:solidFill>
                <a:latin typeface="Arial" charset="0"/>
              </a:rPr>
              <a:t>is a positive value.</a:t>
            </a:r>
          </a:p>
          <a:p>
            <a:pPr>
              <a:spcBef>
                <a:spcPct val="50000"/>
              </a:spcBef>
            </a:pPr>
            <a:r>
              <a:rPr lang="en-US" b="0" dirty="0">
                <a:solidFill>
                  <a:srgbClr val="440000"/>
                </a:solidFill>
                <a:latin typeface="Arial" charset="0"/>
              </a:rPr>
              <a:t>If </a:t>
            </a:r>
            <a:r>
              <a:rPr lang="en-US" b="0" dirty="0">
                <a:solidFill>
                  <a:srgbClr val="440000"/>
                </a:solidFill>
                <a:latin typeface="Symbol" pitchFamily="18" charset="2"/>
              </a:rPr>
              <a:t>the change in free energy</a:t>
            </a:r>
            <a:r>
              <a:rPr lang="en-US" b="0" dirty="0">
                <a:solidFill>
                  <a:srgbClr val="440000"/>
                </a:solidFill>
                <a:latin typeface="Arial" charset="0"/>
              </a:rPr>
              <a:t> is positive, then the reaction is endergonic (absorbs energy from the surrounding). The difference in the free energy of the products and the reactants represents the amount of energy that is absorbed, or energy input.</a:t>
            </a:r>
          </a:p>
          <a:p>
            <a:endParaRPr lang="en-US" b="0" dirty="0"/>
          </a:p>
        </p:txBody>
      </p:sp>
      <p:sp>
        <p:nvSpPr>
          <p:cNvPr id="4" name="Slide Number Placeholder 3"/>
          <p:cNvSpPr>
            <a:spLocks noGrp="1"/>
          </p:cNvSpPr>
          <p:nvPr>
            <p:ph type="sldNum" sz="quarter" idx="5"/>
          </p:nvPr>
        </p:nvSpPr>
        <p:spPr/>
        <p:txBody>
          <a:bodyPr/>
          <a:lstStyle/>
          <a:p>
            <a:pPr>
              <a:defRPr/>
            </a:pPr>
            <a:fld id="{90941F07-A5AB-4340-84F8-6E4269386CDB}" type="slidenum">
              <a:rPr lang="en-US" smtClean="0"/>
              <a:pPr>
                <a:defRPr/>
              </a:pPr>
              <a:t>14</a:t>
            </a:fld>
            <a:endParaRPr lang="en-US" dirty="0"/>
          </a:p>
        </p:txBody>
      </p:sp>
    </p:spTree>
    <p:extLst>
      <p:ext uri="{BB962C8B-B14F-4D97-AF65-F5344CB8AC3E}">
        <p14:creationId xmlns:p14="http://schemas.microsoft.com/office/powerpoint/2010/main" val="20156523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Relate</a:t>
            </a:r>
            <a:r>
              <a:rPr lang="en-US" baseline="0" dirty="0"/>
              <a:t> this back to the video of dissolving calcium chloride versus ammonium chloride. </a:t>
            </a:r>
            <a:endParaRPr lang="en-US" dirty="0"/>
          </a:p>
        </p:txBody>
      </p:sp>
      <p:sp>
        <p:nvSpPr>
          <p:cNvPr id="4" name="Slide Number Placeholder 3"/>
          <p:cNvSpPr>
            <a:spLocks noGrp="1"/>
          </p:cNvSpPr>
          <p:nvPr>
            <p:ph type="sldNum" sz="quarter" idx="5"/>
          </p:nvPr>
        </p:nvSpPr>
        <p:spPr/>
        <p:txBody>
          <a:bodyPr/>
          <a:lstStyle/>
          <a:p>
            <a:pPr>
              <a:defRPr/>
            </a:pPr>
            <a:fld id="{B489FC55-DC46-4778-80D3-EEF04B5A32C6}" type="slidenum">
              <a:rPr lang="en-US" smtClean="0"/>
              <a:pPr>
                <a:defRPr/>
              </a:pPr>
              <a:t>15</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Relate</a:t>
            </a:r>
            <a:r>
              <a:rPr lang="en-US" baseline="0" dirty="0"/>
              <a:t> this back to the video of dissolving calcium chloride versus ammonium chloride. </a:t>
            </a:r>
            <a:endParaRPr lang="en-US" dirty="0"/>
          </a:p>
        </p:txBody>
      </p:sp>
      <p:sp>
        <p:nvSpPr>
          <p:cNvPr id="4" name="Slide Number Placeholder 3"/>
          <p:cNvSpPr>
            <a:spLocks noGrp="1"/>
          </p:cNvSpPr>
          <p:nvPr>
            <p:ph type="sldNum" sz="quarter" idx="5"/>
          </p:nvPr>
        </p:nvSpPr>
        <p:spPr/>
        <p:txBody>
          <a:bodyPr/>
          <a:lstStyle/>
          <a:p>
            <a:pPr>
              <a:defRPr/>
            </a:pPr>
            <a:fld id="{B489FC55-DC46-4778-80D3-EEF04B5A32C6}" type="slidenum">
              <a:rPr lang="en-US" smtClean="0"/>
              <a:pPr>
                <a:defRPr/>
              </a:pPr>
              <a:t>16</a:t>
            </a:fld>
            <a:endParaRPr lang="en-US" dirty="0"/>
          </a:p>
        </p:txBody>
      </p:sp>
    </p:spTree>
    <p:extLst>
      <p:ext uri="{BB962C8B-B14F-4D97-AF65-F5344CB8AC3E}">
        <p14:creationId xmlns:p14="http://schemas.microsoft.com/office/powerpoint/2010/main" val="41722874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B43F1EA-CE9E-4B4C-B6E4-E3EAB04731D9}" type="slidenum">
              <a:rPr lang="en-US" smtClean="0"/>
              <a:pPr>
                <a:defRPr/>
              </a:pPr>
              <a:t>4</a:t>
            </a:fld>
            <a:endParaRPr lang="en-US" dirty="0"/>
          </a:p>
        </p:txBody>
      </p:sp>
    </p:spTree>
    <p:extLst>
      <p:ext uri="{BB962C8B-B14F-4D97-AF65-F5344CB8AC3E}">
        <p14:creationId xmlns:p14="http://schemas.microsoft.com/office/powerpoint/2010/main" val="33725317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Types of Energy</a:t>
            </a:r>
          </a:p>
          <a:p>
            <a:r>
              <a:rPr lang="en-US" dirty="0"/>
              <a:t>Mechanical Energy- Energy of objects moving or restrained movement; for example stretching a rubber band has potential mechanical energy. </a:t>
            </a:r>
          </a:p>
          <a:p>
            <a:r>
              <a:rPr lang="en-US" dirty="0"/>
              <a:t>Nuclear Energy- Energy contained in the nucleus of an atom and is released during an</a:t>
            </a:r>
            <a:r>
              <a:rPr lang="en-US" baseline="0" dirty="0"/>
              <a:t> </a:t>
            </a:r>
            <a:r>
              <a:rPr lang="en-US" dirty="0"/>
              <a:t>atomic reaction like detonating a</a:t>
            </a:r>
            <a:r>
              <a:rPr lang="en-US" baseline="0" dirty="0"/>
              <a:t> </a:t>
            </a:r>
            <a:r>
              <a:rPr lang="en-US" dirty="0"/>
              <a:t>hydrogen bomb.</a:t>
            </a:r>
          </a:p>
          <a:p>
            <a:r>
              <a:rPr lang="en-US" dirty="0"/>
              <a:t>Chemical Energy- Energy stored in chemical bonds or released during chemical reactions.</a:t>
            </a:r>
          </a:p>
          <a:p>
            <a:r>
              <a:rPr lang="en-US" dirty="0"/>
              <a:t>Electromagnetic Energy- Energy found in electromagnetic waves such as radiant energy or energy from a microwaves or energy from radio waves.</a:t>
            </a:r>
          </a:p>
          <a:p>
            <a:r>
              <a:rPr lang="en-US" dirty="0"/>
              <a:t>Electric Energy- Energy released as electrons move from point A to point B, usually through a wire. </a:t>
            </a:r>
          </a:p>
          <a:p>
            <a:r>
              <a:rPr lang="en-US" dirty="0"/>
              <a:t>Heat Energy- Energy involved in the movement of molecules. 	</a:t>
            </a:r>
          </a:p>
        </p:txBody>
      </p:sp>
      <p:sp>
        <p:nvSpPr>
          <p:cNvPr id="4" name="Slide Number Placeholder 3"/>
          <p:cNvSpPr>
            <a:spLocks noGrp="1"/>
          </p:cNvSpPr>
          <p:nvPr>
            <p:ph type="sldNum" sz="quarter" idx="5"/>
          </p:nvPr>
        </p:nvSpPr>
        <p:spPr/>
        <p:txBody>
          <a:bodyPr/>
          <a:lstStyle/>
          <a:p>
            <a:pPr>
              <a:defRPr/>
            </a:pPr>
            <a:fld id="{1B5B3B78-23C7-4DFA-A92C-7ACCCFE1761E}" type="slidenum">
              <a:rPr lang="en-US" smtClean="0"/>
              <a:pPr>
                <a:defRPr/>
              </a:pPr>
              <a:t>7</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In a closed system (one in which</a:t>
            </a:r>
            <a:r>
              <a:rPr lang="en-US" baseline="0" dirty="0"/>
              <a:t> </a:t>
            </a:r>
            <a:r>
              <a:rPr lang="en-US" dirty="0"/>
              <a:t>energy does not leave or</a:t>
            </a:r>
            <a:r>
              <a:rPr lang="en-US" baseline="0" dirty="0"/>
              <a:t> </a:t>
            </a:r>
            <a:r>
              <a:rPr lang="en-US" dirty="0"/>
              <a:t>enter), there is a decrease in the system’s usable energy, or</a:t>
            </a:r>
            <a:r>
              <a:rPr lang="en-US" baseline="0" dirty="0"/>
              <a:t> free energy,</a:t>
            </a:r>
            <a:r>
              <a:rPr lang="en-US" dirty="0"/>
              <a:t> and an increase</a:t>
            </a:r>
            <a:r>
              <a:rPr lang="en-US" baseline="0" dirty="0"/>
              <a:t> </a:t>
            </a:r>
            <a:r>
              <a:rPr lang="en-US" dirty="0"/>
              <a:t>in the system’s unusable energy as energy transformations occur.   </a:t>
            </a:r>
          </a:p>
          <a:p>
            <a:endParaRPr lang="en-US" dirty="0"/>
          </a:p>
          <a:p>
            <a:r>
              <a:rPr lang="en-US" dirty="0"/>
              <a:t>The universe is a closed system but the Earth is not because energy in the form of light energy is constantly reaching the Earth. </a:t>
            </a:r>
          </a:p>
          <a:p>
            <a:endParaRPr lang="en-US" dirty="0"/>
          </a:p>
          <a:p>
            <a:r>
              <a:rPr lang="en-US" dirty="0"/>
              <a:t>Technically, free energy is called Gibb’s free energy</a:t>
            </a:r>
            <a:r>
              <a:rPr lang="en-US" baseline="0" dirty="0"/>
              <a:t> after Josiah W. Gibbs, the 19</a:t>
            </a:r>
            <a:r>
              <a:rPr lang="en-US" baseline="30000" dirty="0"/>
              <a:t>th</a:t>
            </a:r>
            <a:r>
              <a:rPr lang="en-US" baseline="0" dirty="0"/>
              <a:t> century chemist who quantified free energy as this lesson details. </a:t>
            </a:r>
            <a:endParaRPr lang="en-US" dirty="0"/>
          </a:p>
          <a:p>
            <a:endParaRPr lang="en-US" dirty="0"/>
          </a:p>
        </p:txBody>
      </p:sp>
      <p:sp>
        <p:nvSpPr>
          <p:cNvPr id="4" name="Slide Number Placeholder 3"/>
          <p:cNvSpPr>
            <a:spLocks noGrp="1"/>
          </p:cNvSpPr>
          <p:nvPr>
            <p:ph type="sldNum" sz="quarter" idx="5"/>
          </p:nvPr>
        </p:nvSpPr>
        <p:spPr/>
        <p:txBody>
          <a:bodyPr/>
          <a:lstStyle/>
          <a:p>
            <a:pPr>
              <a:defRPr/>
            </a:pPr>
            <a:fld id="{7D48E650-26E7-432B-91E7-5AF3E171CD11}" type="slidenum">
              <a:rPr lang="en-US" smtClean="0"/>
              <a:pPr>
                <a:defRPr/>
              </a:pPr>
              <a:t>8</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baseline="0" dirty="0"/>
              <a:t>In general, exothermic reactions are exergonic and endothermic reactions are endergonic.  </a:t>
            </a:r>
            <a:endParaRPr lang="en-US" dirty="0"/>
          </a:p>
          <a:p>
            <a:endParaRPr lang="en-US" dirty="0"/>
          </a:p>
          <a:p>
            <a:r>
              <a:rPr lang="en-US" dirty="0" err="1"/>
              <a:t>Alka</a:t>
            </a:r>
            <a:r>
              <a:rPr lang="en-US" dirty="0"/>
              <a:t> Seltzer</a:t>
            </a:r>
            <a:r>
              <a:rPr lang="en-US" baseline="0" dirty="0"/>
              <a:t> is a endothermic reaction</a:t>
            </a:r>
            <a:endParaRPr lang="en-US" dirty="0"/>
          </a:p>
          <a:p>
            <a:r>
              <a:rPr lang="en-US" dirty="0"/>
              <a:t>C</a:t>
            </a:r>
            <a:r>
              <a:rPr lang="en-US" baseline="-25000" dirty="0"/>
              <a:t>6</a:t>
            </a:r>
            <a:r>
              <a:rPr lang="en-US" dirty="0"/>
              <a:t>H</a:t>
            </a:r>
            <a:r>
              <a:rPr lang="en-US" baseline="-25000" dirty="0"/>
              <a:t>8</a:t>
            </a:r>
            <a:r>
              <a:rPr lang="en-US" dirty="0"/>
              <a:t>O</a:t>
            </a:r>
            <a:r>
              <a:rPr lang="en-US" baseline="-25000" dirty="0"/>
              <a:t>7</a:t>
            </a:r>
            <a:r>
              <a:rPr lang="en-US" dirty="0"/>
              <a:t>(aq)+3NaHCO</a:t>
            </a:r>
            <a:r>
              <a:rPr lang="en-US" baseline="-25000" dirty="0"/>
              <a:t>3</a:t>
            </a:r>
            <a:r>
              <a:rPr lang="en-US" dirty="0"/>
              <a:t>(aq)→3H</a:t>
            </a:r>
            <a:r>
              <a:rPr lang="en-US" baseline="-25000" dirty="0"/>
              <a:t>2</a:t>
            </a:r>
            <a:r>
              <a:rPr lang="en-US" dirty="0"/>
              <a:t>O(l)+3CO</a:t>
            </a:r>
            <a:r>
              <a:rPr lang="en-US" baseline="-25000" dirty="0"/>
              <a:t>2</a:t>
            </a:r>
            <a:r>
              <a:rPr lang="en-US" dirty="0"/>
              <a:t>(g)+Na</a:t>
            </a:r>
            <a:r>
              <a:rPr lang="en-US" baseline="-25000" dirty="0"/>
              <a:t>3</a:t>
            </a:r>
            <a:r>
              <a:rPr lang="en-US" dirty="0"/>
              <a:t>C</a:t>
            </a:r>
            <a:r>
              <a:rPr lang="en-US" baseline="-25000" dirty="0"/>
              <a:t>6</a:t>
            </a:r>
            <a:r>
              <a:rPr lang="en-US" dirty="0"/>
              <a:t>H</a:t>
            </a:r>
            <a:r>
              <a:rPr lang="en-US" baseline="-25000" dirty="0"/>
              <a:t>5</a:t>
            </a:r>
            <a:r>
              <a:rPr lang="en-US" dirty="0"/>
              <a:t>O</a:t>
            </a:r>
            <a:r>
              <a:rPr lang="en-US" baseline="-25000" dirty="0"/>
              <a:t>7</a:t>
            </a:r>
            <a:r>
              <a:rPr lang="en-US" dirty="0"/>
              <a:t>(aq)</a:t>
            </a:r>
          </a:p>
          <a:p>
            <a:r>
              <a:rPr lang="en-US" dirty="0">
                <a:hlinkClick r:id="rId3" action="ppaction://hlinkfile" tooltip="Citric acid"/>
              </a:rPr>
              <a:t>citric acid</a:t>
            </a:r>
            <a:r>
              <a:rPr lang="en-US" dirty="0"/>
              <a:t>+</a:t>
            </a:r>
            <a:r>
              <a:rPr lang="en-US" dirty="0">
                <a:hlinkClick r:id="rId4" action="ppaction://hlinkfile" tooltip="Sodium bicarbonate"/>
              </a:rPr>
              <a:t>sodium bicarbonate</a:t>
            </a:r>
            <a:r>
              <a:rPr lang="en-US" dirty="0"/>
              <a:t>→</a:t>
            </a:r>
            <a:r>
              <a:rPr lang="en-US" dirty="0">
                <a:hlinkClick r:id="rId5" action="ppaction://hlinkfile" tooltip="Water"/>
              </a:rPr>
              <a:t>water</a:t>
            </a:r>
            <a:r>
              <a:rPr lang="en-US" dirty="0"/>
              <a:t>+</a:t>
            </a:r>
            <a:r>
              <a:rPr lang="en-US" dirty="0">
                <a:hlinkClick r:id="rId6" action="ppaction://hlinkfile" tooltip="Carbon dioxide"/>
              </a:rPr>
              <a:t>carbon dioxide</a:t>
            </a:r>
            <a:r>
              <a:rPr lang="en-US" dirty="0"/>
              <a:t>+</a:t>
            </a:r>
            <a:r>
              <a:rPr lang="en-US" dirty="0">
                <a:hlinkClick r:id="rId7" action="ppaction://hlinkfile" tooltip="Trisodium citrate"/>
              </a:rPr>
              <a:t>sodium citrate</a:t>
            </a:r>
            <a:endParaRPr lang="en-US" dirty="0"/>
          </a:p>
        </p:txBody>
      </p:sp>
      <p:sp>
        <p:nvSpPr>
          <p:cNvPr id="4" name="Slide Number Placeholder 3"/>
          <p:cNvSpPr>
            <a:spLocks noGrp="1"/>
          </p:cNvSpPr>
          <p:nvPr>
            <p:ph type="sldNum" sz="quarter" idx="5"/>
          </p:nvPr>
        </p:nvSpPr>
        <p:spPr/>
        <p:txBody>
          <a:bodyPr/>
          <a:lstStyle/>
          <a:p>
            <a:pPr>
              <a:defRPr/>
            </a:pPr>
            <a:fld id="{22D8B795-62BB-41E7-8819-31756BC813D7}" type="slidenum">
              <a:rPr lang="en-US" smtClean="0"/>
              <a:pPr>
                <a:defRPr/>
              </a:pPr>
              <a:t>9</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baseline="0" dirty="0"/>
              <a:t>In general, exothermic reactions are exergonic and endothermic reactions are endergonic.  </a:t>
            </a:r>
            <a:endParaRPr lang="en-US" dirty="0"/>
          </a:p>
          <a:p>
            <a:endParaRPr lang="en-US" dirty="0"/>
          </a:p>
          <a:p>
            <a:r>
              <a:rPr lang="en-US" dirty="0" err="1"/>
              <a:t>Alka</a:t>
            </a:r>
            <a:r>
              <a:rPr lang="en-US" dirty="0"/>
              <a:t> Seltzer</a:t>
            </a:r>
            <a:r>
              <a:rPr lang="en-US" baseline="0" dirty="0"/>
              <a:t> is a endothermic reaction</a:t>
            </a:r>
            <a:endParaRPr lang="en-US" dirty="0"/>
          </a:p>
          <a:p>
            <a:r>
              <a:rPr lang="en-US" dirty="0"/>
              <a:t>C</a:t>
            </a:r>
            <a:r>
              <a:rPr lang="en-US" baseline="-25000" dirty="0"/>
              <a:t>6</a:t>
            </a:r>
            <a:r>
              <a:rPr lang="en-US" dirty="0"/>
              <a:t>H</a:t>
            </a:r>
            <a:r>
              <a:rPr lang="en-US" baseline="-25000" dirty="0"/>
              <a:t>8</a:t>
            </a:r>
            <a:r>
              <a:rPr lang="en-US" dirty="0"/>
              <a:t>O</a:t>
            </a:r>
            <a:r>
              <a:rPr lang="en-US" baseline="-25000" dirty="0"/>
              <a:t>7</a:t>
            </a:r>
            <a:r>
              <a:rPr lang="en-US" dirty="0"/>
              <a:t>(aq)+3NaHCO</a:t>
            </a:r>
            <a:r>
              <a:rPr lang="en-US" baseline="-25000" dirty="0"/>
              <a:t>3</a:t>
            </a:r>
            <a:r>
              <a:rPr lang="en-US" dirty="0"/>
              <a:t>(aq)→3H</a:t>
            </a:r>
            <a:r>
              <a:rPr lang="en-US" baseline="-25000" dirty="0"/>
              <a:t>2</a:t>
            </a:r>
            <a:r>
              <a:rPr lang="en-US" dirty="0"/>
              <a:t>O(l)+3CO</a:t>
            </a:r>
            <a:r>
              <a:rPr lang="en-US" baseline="-25000" dirty="0"/>
              <a:t>2</a:t>
            </a:r>
            <a:r>
              <a:rPr lang="en-US" dirty="0"/>
              <a:t>(g)+Na</a:t>
            </a:r>
            <a:r>
              <a:rPr lang="en-US" baseline="-25000" dirty="0"/>
              <a:t>3</a:t>
            </a:r>
            <a:r>
              <a:rPr lang="en-US" dirty="0"/>
              <a:t>C</a:t>
            </a:r>
            <a:r>
              <a:rPr lang="en-US" baseline="-25000" dirty="0"/>
              <a:t>6</a:t>
            </a:r>
            <a:r>
              <a:rPr lang="en-US" dirty="0"/>
              <a:t>H</a:t>
            </a:r>
            <a:r>
              <a:rPr lang="en-US" baseline="-25000" dirty="0"/>
              <a:t>5</a:t>
            </a:r>
            <a:r>
              <a:rPr lang="en-US" dirty="0"/>
              <a:t>O</a:t>
            </a:r>
            <a:r>
              <a:rPr lang="en-US" baseline="-25000" dirty="0"/>
              <a:t>7</a:t>
            </a:r>
            <a:r>
              <a:rPr lang="en-US" dirty="0"/>
              <a:t>(aq)</a:t>
            </a:r>
          </a:p>
          <a:p>
            <a:r>
              <a:rPr lang="en-US" dirty="0">
                <a:hlinkClick r:id="rId3" action="ppaction://hlinkfile" tooltip="Citric acid"/>
              </a:rPr>
              <a:t>citric acid</a:t>
            </a:r>
            <a:r>
              <a:rPr lang="en-US" dirty="0"/>
              <a:t>+</a:t>
            </a:r>
            <a:r>
              <a:rPr lang="en-US" dirty="0">
                <a:hlinkClick r:id="rId4" action="ppaction://hlinkfile" tooltip="Sodium bicarbonate"/>
              </a:rPr>
              <a:t>sodium bicarbonate</a:t>
            </a:r>
            <a:r>
              <a:rPr lang="en-US" dirty="0"/>
              <a:t>→</a:t>
            </a:r>
            <a:r>
              <a:rPr lang="en-US" dirty="0">
                <a:hlinkClick r:id="rId5" action="ppaction://hlinkfile" tooltip="Water"/>
              </a:rPr>
              <a:t>water</a:t>
            </a:r>
            <a:r>
              <a:rPr lang="en-US" dirty="0"/>
              <a:t>+</a:t>
            </a:r>
            <a:r>
              <a:rPr lang="en-US" dirty="0">
                <a:hlinkClick r:id="rId6" action="ppaction://hlinkfile" tooltip="Carbon dioxide"/>
              </a:rPr>
              <a:t>carbon dioxide</a:t>
            </a:r>
            <a:r>
              <a:rPr lang="en-US" dirty="0"/>
              <a:t>+</a:t>
            </a:r>
            <a:r>
              <a:rPr lang="en-US" dirty="0">
                <a:hlinkClick r:id="rId7" action="ppaction://hlinkfile" tooltip="Trisodium citrate"/>
              </a:rPr>
              <a:t>sodium citrate</a:t>
            </a:r>
            <a:endParaRPr lang="en-US" dirty="0"/>
          </a:p>
        </p:txBody>
      </p:sp>
      <p:sp>
        <p:nvSpPr>
          <p:cNvPr id="4" name="Slide Number Placeholder 3"/>
          <p:cNvSpPr>
            <a:spLocks noGrp="1"/>
          </p:cNvSpPr>
          <p:nvPr>
            <p:ph type="sldNum" sz="quarter" idx="5"/>
          </p:nvPr>
        </p:nvSpPr>
        <p:spPr/>
        <p:txBody>
          <a:bodyPr/>
          <a:lstStyle/>
          <a:p>
            <a:pPr>
              <a:defRPr/>
            </a:pPr>
            <a:fld id="{22D8B795-62BB-41E7-8819-31756BC813D7}" type="slidenum">
              <a:rPr lang="en-US" smtClean="0"/>
              <a:pPr>
                <a:defRPr/>
              </a:pPr>
              <a:t>10</a:t>
            </a:fld>
            <a:endParaRPr lang="en-US" dirty="0"/>
          </a:p>
        </p:txBody>
      </p:sp>
    </p:spTree>
    <p:extLst>
      <p:ext uri="{BB962C8B-B14F-4D97-AF65-F5344CB8AC3E}">
        <p14:creationId xmlns:p14="http://schemas.microsoft.com/office/powerpoint/2010/main" val="40367480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baseline="0" dirty="0"/>
              <a:t>In general, exothermic reactions are exergonic and endothermic reactions are endergonic.  </a:t>
            </a:r>
            <a:endParaRPr lang="en-US" dirty="0"/>
          </a:p>
          <a:p>
            <a:endParaRPr lang="en-US" dirty="0"/>
          </a:p>
          <a:p>
            <a:r>
              <a:rPr lang="en-US" dirty="0" err="1"/>
              <a:t>Alka</a:t>
            </a:r>
            <a:r>
              <a:rPr lang="en-US" dirty="0"/>
              <a:t> Seltzer</a:t>
            </a:r>
            <a:r>
              <a:rPr lang="en-US" baseline="0" dirty="0"/>
              <a:t> is a endothermic reaction</a:t>
            </a:r>
            <a:endParaRPr lang="en-US" dirty="0"/>
          </a:p>
          <a:p>
            <a:r>
              <a:rPr lang="en-US" dirty="0"/>
              <a:t>C</a:t>
            </a:r>
            <a:r>
              <a:rPr lang="en-US" baseline="-25000" dirty="0"/>
              <a:t>6</a:t>
            </a:r>
            <a:r>
              <a:rPr lang="en-US" dirty="0"/>
              <a:t>H</a:t>
            </a:r>
            <a:r>
              <a:rPr lang="en-US" baseline="-25000" dirty="0"/>
              <a:t>8</a:t>
            </a:r>
            <a:r>
              <a:rPr lang="en-US" dirty="0"/>
              <a:t>O</a:t>
            </a:r>
            <a:r>
              <a:rPr lang="en-US" baseline="-25000" dirty="0"/>
              <a:t>7</a:t>
            </a:r>
            <a:r>
              <a:rPr lang="en-US" dirty="0"/>
              <a:t>(aq)+3NaHCO</a:t>
            </a:r>
            <a:r>
              <a:rPr lang="en-US" baseline="-25000" dirty="0"/>
              <a:t>3</a:t>
            </a:r>
            <a:r>
              <a:rPr lang="en-US" dirty="0"/>
              <a:t>(aq)→3H</a:t>
            </a:r>
            <a:r>
              <a:rPr lang="en-US" baseline="-25000" dirty="0"/>
              <a:t>2</a:t>
            </a:r>
            <a:r>
              <a:rPr lang="en-US" dirty="0"/>
              <a:t>O(l)+3CO</a:t>
            </a:r>
            <a:r>
              <a:rPr lang="en-US" baseline="-25000" dirty="0"/>
              <a:t>2</a:t>
            </a:r>
            <a:r>
              <a:rPr lang="en-US" dirty="0"/>
              <a:t>(g)+Na</a:t>
            </a:r>
            <a:r>
              <a:rPr lang="en-US" baseline="-25000" dirty="0"/>
              <a:t>3</a:t>
            </a:r>
            <a:r>
              <a:rPr lang="en-US" dirty="0"/>
              <a:t>C</a:t>
            </a:r>
            <a:r>
              <a:rPr lang="en-US" baseline="-25000" dirty="0"/>
              <a:t>6</a:t>
            </a:r>
            <a:r>
              <a:rPr lang="en-US" dirty="0"/>
              <a:t>H</a:t>
            </a:r>
            <a:r>
              <a:rPr lang="en-US" baseline="-25000" dirty="0"/>
              <a:t>5</a:t>
            </a:r>
            <a:r>
              <a:rPr lang="en-US" dirty="0"/>
              <a:t>O</a:t>
            </a:r>
            <a:r>
              <a:rPr lang="en-US" baseline="-25000" dirty="0"/>
              <a:t>7</a:t>
            </a:r>
            <a:r>
              <a:rPr lang="en-US" dirty="0"/>
              <a:t>(aq)</a:t>
            </a:r>
          </a:p>
          <a:p>
            <a:r>
              <a:rPr lang="en-US" dirty="0">
                <a:hlinkClick r:id="rId3" action="ppaction://hlinkfile" tooltip="Citric acid"/>
              </a:rPr>
              <a:t>citric acid</a:t>
            </a:r>
            <a:r>
              <a:rPr lang="en-US" dirty="0"/>
              <a:t>+</a:t>
            </a:r>
            <a:r>
              <a:rPr lang="en-US" dirty="0">
                <a:hlinkClick r:id="rId4" action="ppaction://hlinkfile" tooltip="Sodium bicarbonate"/>
              </a:rPr>
              <a:t>sodium bicarbonate</a:t>
            </a:r>
            <a:r>
              <a:rPr lang="en-US" dirty="0"/>
              <a:t>→</a:t>
            </a:r>
            <a:r>
              <a:rPr lang="en-US" dirty="0">
                <a:hlinkClick r:id="rId5" action="ppaction://hlinkfile" tooltip="Water"/>
              </a:rPr>
              <a:t>water</a:t>
            </a:r>
            <a:r>
              <a:rPr lang="en-US" dirty="0"/>
              <a:t>+</a:t>
            </a:r>
            <a:r>
              <a:rPr lang="en-US" dirty="0">
                <a:hlinkClick r:id="rId6" action="ppaction://hlinkfile" tooltip="Carbon dioxide"/>
              </a:rPr>
              <a:t>carbon dioxide</a:t>
            </a:r>
            <a:r>
              <a:rPr lang="en-US" dirty="0"/>
              <a:t>+</a:t>
            </a:r>
            <a:r>
              <a:rPr lang="en-US" dirty="0">
                <a:hlinkClick r:id="rId7" action="ppaction://hlinkfile" tooltip="Trisodium citrate"/>
              </a:rPr>
              <a:t>sodium citrate</a:t>
            </a:r>
            <a:endParaRPr lang="en-US" dirty="0"/>
          </a:p>
        </p:txBody>
      </p:sp>
      <p:sp>
        <p:nvSpPr>
          <p:cNvPr id="4" name="Slide Number Placeholder 3"/>
          <p:cNvSpPr>
            <a:spLocks noGrp="1"/>
          </p:cNvSpPr>
          <p:nvPr>
            <p:ph type="sldNum" sz="quarter" idx="5"/>
          </p:nvPr>
        </p:nvSpPr>
        <p:spPr/>
        <p:txBody>
          <a:bodyPr/>
          <a:lstStyle/>
          <a:p>
            <a:pPr>
              <a:defRPr/>
            </a:pPr>
            <a:fld id="{22D8B795-62BB-41E7-8819-31756BC813D7}" type="slidenum">
              <a:rPr lang="en-US" smtClean="0"/>
              <a:pPr>
                <a:defRPr/>
              </a:pPr>
              <a:t>11</a:t>
            </a:fld>
            <a:endParaRPr lang="en-US" dirty="0"/>
          </a:p>
        </p:txBody>
      </p:sp>
    </p:spTree>
    <p:extLst>
      <p:ext uri="{BB962C8B-B14F-4D97-AF65-F5344CB8AC3E}">
        <p14:creationId xmlns:p14="http://schemas.microsoft.com/office/powerpoint/2010/main" val="37738711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The illustrations demonstrate that the speed of spontaneous reactions can differ.  Mention that spontaneous reactions</a:t>
            </a:r>
            <a:r>
              <a:rPr lang="en-US" baseline="0" dirty="0"/>
              <a:t> are the not same as instantaneous reactions.  </a:t>
            </a:r>
            <a:endParaRPr lang="en-US" dirty="0"/>
          </a:p>
        </p:txBody>
      </p:sp>
      <p:sp>
        <p:nvSpPr>
          <p:cNvPr id="4" name="Slide Number Placeholder 3"/>
          <p:cNvSpPr>
            <a:spLocks noGrp="1"/>
          </p:cNvSpPr>
          <p:nvPr>
            <p:ph type="sldNum" sz="quarter" idx="5"/>
          </p:nvPr>
        </p:nvSpPr>
        <p:spPr/>
        <p:txBody>
          <a:bodyPr/>
          <a:lstStyle/>
          <a:p>
            <a:pPr>
              <a:defRPr/>
            </a:pPr>
            <a:fld id="{69231CFD-B339-4517-BC38-980F4330431B}" type="slidenum">
              <a:rPr lang="en-US" smtClean="0"/>
              <a:pPr>
                <a:defRPr/>
              </a:pPr>
              <a:t>12</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pPr>
            <a:r>
              <a:rPr lang="en-US" b="0" dirty="0">
                <a:solidFill>
                  <a:srgbClr val="440000"/>
                </a:solidFill>
              </a:rPr>
              <a:t>In the first example the initial state has more energy than the final state so that the change in free energy </a:t>
            </a:r>
            <a:r>
              <a:rPr lang="en-US" b="0" dirty="0">
                <a:solidFill>
                  <a:srgbClr val="440000"/>
                </a:solidFill>
                <a:latin typeface="Arial" charset="0"/>
              </a:rPr>
              <a:t>is a negative value.</a:t>
            </a:r>
          </a:p>
          <a:p>
            <a:pPr>
              <a:spcBef>
                <a:spcPct val="50000"/>
              </a:spcBef>
            </a:pPr>
            <a:r>
              <a:rPr lang="en-US" b="0" dirty="0">
                <a:solidFill>
                  <a:srgbClr val="440000"/>
                </a:solidFill>
                <a:latin typeface="Arial" charset="0"/>
              </a:rPr>
              <a:t>If </a:t>
            </a:r>
            <a:r>
              <a:rPr lang="en-US" b="0" dirty="0">
                <a:solidFill>
                  <a:srgbClr val="440000"/>
                </a:solidFill>
                <a:latin typeface="Symbol" pitchFamily="18" charset="2"/>
              </a:rPr>
              <a:t>the change in free energy</a:t>
            </a:r>
            <a:r>
              <a:rPr lang="en-US" b="0" dirty="0">
                <a:solidFill>
                  <a:srgbClr val="440000"/>
                </a:solidFill>
                <a:latin typeface="Arial" charset="0"/>
              </a:rPr>
              <a:t> is negative, then the reaction is exergonic (releases energy). The difference in the free energy of the products and the reactants represents the amount of energy that is released, or energy output.</a:t>
            </a:r>
          </a:p>
          <a:p>
            <a:pPr>
              <a:spcBef>
                <a:spcPct val="50000"/>
              </a:spcBef>
            </a:pPr>
            <a:endParaRPr lang="en-US" b="0" dirty="0">
              <a:solidFill>
                <a:srgbClr val="440000"/>
              </a:solidFill>
              <a:latin typeface="Arial" charset="0"/>
            </a:endParaRPr>
          </a:p>
          <a:p>
            <a:pPr>
              <a:spcBef>
                <a:spcPct val="50000"/>
              </a:spcBef>
            </a:pPr>
            <a:r>
              <a:rPr lang="en-US" b="0" dirty="0">
                <a:solidFill>
                  <a:srgbClr val="440000"/>
                </a:solidFill>
              </a:rPr>
              <a:t>In the second example the initial state has less energy than the final state so that the change in free energy </a:t>
            </a:r>
            <a:r>
              <a:rPr lang="en-US" b="0" dirty="0">
                <a:solidFill>
                  <a:srgbClr val="440000"/>
                </a:solidFill>
                <a:latin typeface="Arial" charset="0"/>
              </a:rPr>
              <a:t>is a positive value.</a:t>
            </a:r>
          </a:p>
          <a:p>
            <a:pPr>
              <a:spcBef>
                <a:spcPct val="50000"/>
              </a:spcBef>
            </a:pPr>
            <a:r>
              <a:rPr lang="en-US" b="0" dirty="0">
                <a:solidFill>
                  <a:srgbClr val="440000"/>
                </a:solidFill>
                <a:latin typeface="Arial" charset="0"/>
              </a:rPr>
              <a:t>If </a:t>
            </a:r>
            <a:r>
              <a:rPr lang="en-US" b="0" dirty="0">
                <a:solidFill>
                  <a:srgbClr val="440000"/>
                </a:solidFill>
                <a:latin typeface="Symbol" pitchFamily="18" charset="2"/>
              </a:rPr>
              <a:t>the change in free energy</a:t>
            </a:r>
            <a:r>
              <a:rPr lang="en-US" b="0" dirty="0">
                <a:solidFill>
                  <a:srgbClr val="440000"/>
                </a:solidFill>
                <a:latin typeface="Arial" charset="0"/>
              </a:rPr>
              <a:t> is positive, then the reaction is endergonic (absorbs energy from the surrounding). The difference in the free energy of the products and the reactants represents the amount of energy that is absorbed, or energy input.</a:t>
            </a:r>
          </a:p>
          <a:p>
            <a:endParaRPr lang="en-US" b="0" dirty="0"/>
          </a:p>
        </p:txBody>
      </p:sp>
      <p:sp>
        <p:nvSpPr>
          <p:cNvPr id="4" name="Slide Number Placeholder 3"/>
          <p:cNvSpPr>
            <a:spLocks noGrp="1"/>
          </p:cNvSpPr>
          <p:nvPr>
            <p:ph type="sldNum" sz="quarter" idx="5"/>
          </p:nvPr>
        </p:nvSpPr>
        <p:spPr/>
        <p:txBody>
          <a:bodyPr/>
          <a:lstStyle/>
          <a:p>
            <a:pPr>
              <a:defRPr/>
            </a:pPr>
            <a:fld id="{90941F07-A5AB-4340-84F8-6E4269386CDB}" type="slidenum">
              <a:rPr lang="en-US" smtClean="0"/>
              <a:pPr>
                <a:defRPr/>
              </a:pPr>
              <a:t>13</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fontAlgn="auto">
              <a:spcBef>
                <a:spcPts val="0"/>
              </a:spcBef>
              <a:spcAft>
                <a:spcPts val="0"/>
              </a:spcAft>
              <a:defRPr>
                <a:ea typeface="+mn-ea"/>
              </a:defRPr>
            </a:lvl1pPr>
          </a:lstStyle>
          <a:p>
            <a:pPr>
              <a:defRPr/>
            </a:pPr>
            <a:fld id="{8DCD8478-BA64-4609-991F-E649EAE978B9}" type="datetime1">
              <a:rPr lang="en-US"/>
              <a:pPr>
                <a:defRPr/>
              </a:pPr>
              <a:t>3/29/2024</a:t>
            </a:fld>
            <a:endParaRPr lang="en-US" dirty="0"/>
          </a:p>
        </p:txBody>
      </p:sp>
      <p:sp>
        <p:nvSpPr>
          <p:cNvPr id="5" name="Footer Placeholder 4"/>
          <p:cNvSpPr>
            <a:spLocks noGrp="1"/>
          </p:cNvSpPr>
          <p:nvPr>
            <p:ph type="ftr" sz="quarter" idx="11"/>
          </p:nvPr>
        </p:nvSpPr>
        <p:spPr/>
        <p:txBody>
          <a:bodyPr/>
          <a:lstStyle>
            <a:lvl1pPr fontAlgn="auto">
              <a:spcBef>
                <a:spcPts val="0"/>
              </a:spcBef>
              <a:spcAft>
                <a:spcPts val="0"/>
              </a:spcAft>
              <a:defRPr/>
            </a:lvl1pPr>
          </a:lstStyle>
          <a:p>
            <a:pPr>
              <a:defRPr/>
            </a:pPr>
            <a:endParaRPr lang="en-US" dirty="0"/>
          </a:p>
        </p:txBody>
      </p:sp>
      <p:sp>
        <p:nvSpPr>
          <p:cNvPr id="6" name="Slide Number Placeholder 5"/>
          <p:cNvSpPr>
            <a:spLocks noGrp="1"/>
          </p:cNvSpPr>
          <p:nvPr>
            <p:ph type="sldNum" sz="quarter" idx="12"/>
          </p:nvPr>
        </p:nvSpPr>
        <p:spPr>
          <a:xfrm>
            <a:off x="6553200" y="6477000"/>
            <a:ext cx="2133600" cy="365125"/>
          </a:xfrm>
        </p:spPr>
        <p:txBody>
          <a:bodyPr/>
          <a:lstStyle>
            <a:lvl1pPr fontAlgn="auto">
              <a:spcBef>
                <a:spcPts val="0"/>
              </a:spcBef>
              <a:spcAft>
                <a:spcPts val="0"/>
              </a:spcAft>
              <a:defRPr>
                <a:ea typeface="+mn-ea"/>
              </a:defRPr>
            </a:lvl1pPr>
          </a:lstStyle>
          <a:p>
            <a:pPr>
              <a:defRPr/>
            </a:pPr>
            <a:fld id="{AC8EC673-B230-4CB5-97A9-462804365775}" type="slidenum">
              <a:rPr lang="en-US"/>
              <a:pPr>
                <a:defRPr/>
              </a:pPr>
              <a:t>‹#›</a:t>
            </a:fld>
            <a:endParaRPr lang="en-US" dirty="0"/>
          </a:p>
        </p:txBody>
      </p:sp>
    </p:spTree>
    <p:extLst>
      <p:ext uri="{BB962C8B-B14F-4D97-AF65-F5344CB8AC3E}">
        <p14:creationId xmlns:p14="http://schemas.microsoft.com/office/powerpoint/2010/main" val="3359394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C064590-DEE2-48A4-84EC-2CB9F3B3208C}" type="datetime1">
              <a:rPr lang="en-US"/>
              <a:pPr>
                <a:defRPr/>
              </a:pPr>
              <a:t>3/29/2024</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4424E4D4-4381-47B8-9184-2981C57D202D}" type="slidenum">
              <a:rPr lang="en-US"/>
              <a:pPr>
                <a:defRPr/>
              </a:pPr>
              <a:t>‹#›</a:t>
            </a:fld>
            <a:endParaRPr lang="en-US" dirty="0"/>
          </a:p>
        </p:txBody>
      </p:sp>
    </p:spTree>
    <p:extLst>
      <p:ext uri="{BB962C8B-B14F-4D97-AF65-F5344CB8AC3E}">
        <p14:creationId xmlns:p14="http://schemas.microsoft.com/office/powerpoint/2010/main" val="10113827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fontAlgn="auto">
              <a:spcBef>
                <a:spcPts val="0"/>
              </a:spcBef>
              <a:spcAft>
                <a:spcPts val="0"/>
              </a:spcAft>
              <a:defRPr sz="1200">
                <a:solidFill>
                  <a:srgbClr val="898989"/>
                </a:solidFill>
                <a:latin typeface="Calibri" pitchFamily="34" charset="0"/>
                <a:ea typeface="+mn-ea"/>
              </a:defRPr>
            </a:lvl1pPr>
          </a:lstStyle>
          <a:p>
            <a:pPr>
              <a:defRPr/>
            </a:pPr>
            <a:fld id="{360EEEBB-51CF-44AE-8B16-DD8ABA881288}" type="datetime1">
              <a:rPr lang="en-US"/>
              <a:pPr>
                <a:defRPr/>
              </a:pPr>
              <a:t>3/29/2024</a:t>
            </a:fld>
            <a:endParaRPr lang="en-US" dirty="0"/>
          </a:p>
        </p:txBody>
      </p:sp>
      <p:sp>
        <p:nvSpPr>
          <p:cNvPr id="8"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fontAlgn="auto">
              <a:spcBef>
                <a:spcPts val="0"/>
              </a:spcBef>
              <a:spcAft>
                <a:spcPts val="0"/>
              </a:spcAft>
              <a:defRPr sz="1200">
                <a:solidFill>
                  <a:srgbClr val="898989"/>
                </a:solidFill>
                <a:latin typeface="Calibri" charset="0"/>
                <a:ea typeface="+mn-ea"/>
                <a:cs typeface="+mn-cs"/>
              </a:defRPr>
            </a:lvl1pPr>
          </a:lstStyle>
          <a:p>
            <a:pPr>
              <a:defRPr/>
            </a:pPr>
            <a:endParaRPr lang="en-US" dirty="0"/>
          </a:p>
        </p:txBody>
      </p:sp>
      <p:sp>
        <p:nvSpPr>
          <p:cNvPr id="9" name="Slide Number Placeholder 5"/>
          <p:cNvSpPr>
            <a:spLocks noGrp="1"/>
          </p:cNvSpPr>
          <p:nvPr>
            <p:ph type="sldNum" sz="quarter" idx="4"/>
          </p:nvPr>
        </p:nvSpPr>
        <p:spPr>
          <a:xfrm>
            <a:off x="6553200" y="6492875"/>
            <a:ext cx="2133600" cy="365125"/>
          </a:xfrm>
          <a:prstGeom prst="rect">
            <a:avLst/>
          </a:prstGeom>
        </p:spPr>
        <p:txBody>
          <a:bodyPr vert="horz" wrap="square" lIns="91440" tIns="45720" rIns="91440" bIns="45720" numCol="1" anchor="ctr" anchorCtr="0" compatLnSpc="1">
            <a:prstTxWarp prst="textNoShape">
              <a:avLst/>
            </a:prstTxWarp>
          </a:bodyPr>
          <a:lstStyle>
            <a:lvl1pPr algn="r" fontAlgn="auto">
              <a:spcBef>
                <a:spcPts val="0"/>
              </a:spcBef>
              <a:spcAft>
                <a:spcPts val="0"/>
              </a:spcAft>
              <a:defRPr sz="1200">
                <a:solidFill>
                  <a:srgbClr val="898989"/>
                </a:solidFill>
                <a:latin typeface="Calibri" pitchFamily="34" charset="0"/>
                <a:ea typeface="+mn-ea"/>
              </a:defRPr>
            </a:lvl1pPr>
          </a:lstStyle>
          <a:p>
            <a:pPr>
              <a:defRPr/>
            </a:pPr>
            <a:fld id="{DD5AD6AF-2CDE-4ACC-9E87-DC9F3F5026E7}"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194" r:id="rId1"/>
    <p:sldLayoutId id="2147484193" r:id="rId2"/>
  </p:sldLayoutIdLst>
  <p:hf hdr="0" ftr="0" dt="0"/>
  <p:txStyles>
    <p:titleStyle>
      <a:lvl1pPr algn="ctr" rtl="0" eaLnBrk="0" fontAlgn="base" hangingPunct="0">
        <a:spcBef>
          <a:spcPct val="0"/>
        </a:spcBef>
        <a:spcAft>
          <a:spcPct val="0"/>
        </a:spcAft>
        <a:defRPr sz="4400" kern="1200">
          <a:solidFill>
            <a:schemeClr val="tx1"/>
          </a:solidFill>
          <a:latin typeface="Arial" pitchFamily="34" charset="0"/>
          <a:ea typeface="+mj-ea"/>
          <a:cs typeface="+mj-cs"/>
        </a:defRPr>
      </a:lvl1pPr>
      <a:lvl2pPr algn="ctr" rtl="0" eaLnBrk="0" fontAlgn="base" hangingPunct="0">
        <a:spcBef>
          <a:spcPct val="0"/>
        </a:spcBef>
        <a:spcAft>
          <a:spcPct val="0"/>
        </a:spcAft>
        <a:defRPr sz="4400">
          <a:solidFill>
            <a:schemeClr val="tx1"/>
          </a:solidFill>
          <a:latin typeface="Arial"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Arial"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Arial"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Arial"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rtl="0" fontAlgn="base">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Arial"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Text Box 6"/>
          <p:cNvSpPr txBox="1">
            <a:spLocks noChangeArrowheads="1"/>
          </p:cNvSpPr>
          <p:nvPr/>
        </p:nvSpPr>
        <p:spPr bwMode="auto">
          <a:xfrm>
            <a:off x="685800" y="3657600"/>
            <a:ext cx="8001000" cy="1754326"/>
          </a:xfrm>
          <a:prstGeom prst="rect">
            <a:avLst/>
          </a:prstGeom>
          <a:noFill/>
          <a:ln>
            <a:noFill/>
          </a:ln>
          <a:effectLst/>
        </p:spPr>
        <p:txBody>
          <a:bodyPr wrap="square">
            <a:spAutoFit/>
          </a:bodyPr>
          <a:lstStyle>
            <a:lvl1pPr eaLnBrk="0" hangingPunct="0">
              <a:defRPr>
                <a:solidFill>
                  <a:schemeClr val="tx1"/>
                </a:solidFill>
                <a:latin typeface="Times New Roman" pitchFamily="18" charset="0"/>
                <a:ea typeface="ＭＳ Ｐゴシック" pitchFamily="34" charset="-128"/>
              </a:defRPr>
            </a:lvl1pPr>
            <a:lvl2pPr marL="742950" indent="-285750" eaLnBrk="0" hangingPunct="0">
              <a:defRPr>
                <a:solidFill>
                  <a:schemeClr val="tx1"/>
                </a:solidFill>
                <a:latin typeface="Times New Roman" pitchFamily="18" charset="0"/>
                <a:ea typeface="ＭＳ Ｐゴシック" pitchFamily="34" charset="-128"/>
              </a:defRPr>
            </a:lvl2pPr>
            <a:lvl3pPr marL="1143000" indent="-228600" eaLnBrk="0" hangingPunct="0">
              <a:defRPr>
                <a:solidFill>
                  <a:schemeClr val="tx1"/>
                </a:solidFill>
                <a:latin typeface="Times New Roman" pitchFamily="18" charset="0"/>
                <a:ea typeface="ＭＳ Ｐゴシック" pitchFamily="34" charset="-128"/>
              </a:defRPr>
            </a:lvl3pPr>
            <a:lvl4pPr marL="1600200" indent="-228600" eaLnBrk="0" hangingPunct="0">
              <a:defRPr>
                <a:solidFill>
                  <a:schemeClr val="tx1"/>
                </a:solidFill>
                <a:latin typeface="Times New Roman" pitchFamily="18" charset="0"/>
                <a:ea typeface="ＭＳ Ｐゴシック" pitchFamily="34" charset="-128"/>
              </a:defRPr>
            </a:lvl4pPr>
            <a:lvl5pPr marL="2057400" indent="-228600" eaLnBrk="0" hangingPunct="0">
              <a:defRPr>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a:solidFill>
                  <a:schemeClr val="tx1"/>
                </a:solidFill>
                <a:latin typeface="Times New Roman" pitchFamily="18" charset="0"/>
                <a:ea typeface="ＭＳ Ｐゴシック" pitchFamily="34" charset="-128"/>
              </a:defRPr>
            </a:lvl9pPr>
          </a:lstStyle>
          <a:p>
            <a:pPr algn="ctr">
              <a:spcBef>
                <a:spcPts val="0"/>
              </a:spcBef>
            </a:pPr>
            <a:r>
              <a:rPr lang="en-US" sz="5400" b="1" dirty="0">
                <a:solidFill>
                  <a:srgbClr val="0000FF"/>
                </a:solidFill>
                <a:latin typeface="Arial"/>
                <a:cs typeface="Arial"/>
              </a:rPr>
              <a:t>Gibbs Free Energy</a:t>
            </a:r>
          </a:p>
          <a:p>
            <a:pPr algn="ctr">
              <a:spcBef>
                <a:spcPts val="0"/>
              </a:spcBef>
            </a:pPr>
            <a:r>
              <a:rPr lang="en-US" sz="5400" b="1" dirty="0">
                <a:solidFill>
                  <a:srgbClr val="0000FF"/>
                </a:solidFill>
                <a:latin typeface="Arial"/>
                <a:cs typeface="Arial"/>
              </a:rPr>
              <a:t>and Spontaneity</a:t>
            </a:r>
            <a:endParaRPr lang="en-US" sz="5400" dirty="0">
              <a:solidFill>
                <a:srgbClr val="0000FF"/>
              </a:solidFill>
              <a:latin typeface="Arial"/>
              <a:cs typeface="Arial"/>
            </a:endParaRPr>
          </a:p>
        </p:txBody>
      </p:sp>
      <p:pic>
        <p:nvPicPr>
          <p:cNvPr id="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381000"/>
            <a:ext cx="4250866" cy="30550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600" dirty="0">
                <a:solidFill>
                  <a:schemeClr val="bg1"/>
                </a:solidFill>
              </a:rPr>
              <a:t>Exergonic and Endergonic Reactions</a:t>
            </a:r>
            <a:br>
              <a:rPr lang="en-US" sz="3600" dirty="0">
                <a:solidFill>
                  <a:schemeClr val="bg1"/>
                </a:solidFill>
              </a:rPr>
            </a:br>
            <a:endParaRPr lang="en-US" sz="3600" dirty="0"/>
          </a:p>
        </p:txBody>
      </p:sp>
      <p:sp>
        <p:nvSpPr>
          <p:cNvPr id="4" name="Content Placeholder 3"/>
          <p:cNvSpPr>
            <a:spLocks noGrp="1"/>
          </p:cNvSpPr>
          <p:nvPr>
            <p:ph idx="1"/>
          </p:nvPr>
        </p:nvSpPr>
        <p:spPr>
          <a:xfrm>
            <a:off x="76200" y="838200"/>
            <a:ext cx="9067800" cy="5745162"/>
          </a:xfrm>
        </p:spPr>
        <p:txBody>
          <a:bodyPr/>
          <a:lstStyle/>
          <a:p>
            <a:pPr marL="0" indent="0" algn="ctr">
              <a:buNone/>
            </a:pPr>
            <a:r>
              <a:rPr lang="en-US" sz="4000" dirty="0">
                <a:latin typeface="Arial" charset="0"/>
                <a:cs typeface="Times New Roman" pitchFamily="18" charset="0"/>
              </a:rPr>
              <a:t>You may see the free energy equation expressed as</a:t>
            </a:r>
          </a:p>
          <a:p>
            <a:pPr marL="0" indent="0" algn="ctr">
              <a:buNone/>
            </a:pPr>
            <a:r>
              <a:rPr lang="en-US" sz="4800" b="1" dirty="0">
                <a:latin typeface="Symbol" pitchFamily="18" charset="2"/>
                <a:cs typeface="Times New Roman" pitchFamily="18" charset="0"/>
              </a:rPr>
              <a:t>D</a:t>
            </a:r>
            <a:r>
              <a:rPr lang="en-US" sz="4800" b="1" dirty="0">
                <a:latin typeface="Arial" charset="0"/>
                <a:cs typeface="Times New Roman" pitchFamily="18" charset="0"/>
              </a:rPr>
              <a:t>G</a:t>
            </a:r>
            <a:r>
              <a:rPr lang="en-US" sz="4800" b="1" baseline="30000" dirty="0">
                <a:latin typeface="Arial" charset="0"/>
                <a:cs typeface="Times New Roman" pitchFamily="18" charset="0"/>
              </a:rPr>
              <a:t>o</a:t>
            </a:r>
            <a:r>
              <a:rPr lang="en-US" sz="4800" b="1" dirty="0">
                <a:latin typeface="Arial" charset="0"/>
                <a:cs typeface="Times New Roman" pitchFamily="18" charset="0"/>
              </a:rPr>
              <a:t> = </a:t>
            </a:r>
            <a:r>
              <a:rPr lang="en-US" sz="4800" b="1" dirty="0" err="1">
                <a:latin typeface="Symbol" pitchFamily="18" charset="2"/>
                <a:cs typeface="Times New Roman" pitchFamily="18" charset="0"/>
              </a:rPr>
              <a:t>D</a:t>
            </a:r>
            <a:r>
              <a:rPr lang="en-US" sz="4800" b="1" dirty="0" err="1">
                <a:latin typeface="Arial" charset="0"/>
                <a:cs typeface="Times New Roman" pitchFamily="18" charset="0"/>
              </a:rPr>
              <a:t>H</a:t>
            </a:r>
            <a:r>
              <a:rPr lang="en-US" sz="4800" b="1" baseline="30000" dirty="0" err="1">
                <a:latin typeface="Arial" charset="0"/>
                <a:cs typeface="Times New Roman" pitchFamily="18" charset="0"/>
              </a:rPr>
              <a:t>o</a:t>
            </a:r>
            <a:r>
              <a:rPr lang="en-US" sz="4800" b="1" dirty="0">
                <a:latin typeface="Arial" charset="0"/>
                <a:cs typeface="Times New Roman" pitchFamily="18" charset="0"/>
              </a:rPr>
              <a:t> – </a:t>
            </a:r>
            <a:r>
              <a:rPr lang="en-US" sz="4800" b="1" dirty="0" err="1">
                <a:latin typeface="Arial" charset="0"/>
                <a:cs typeface="Times New Roman" pitchFamily="18" charset="0"/>
              </a:rPr>
              <a:t>T</a:t>
            </a:r>
            <a:r>
              <a:rPr lang="en-US" sz="4800" b="1" dirty="0" err="1">
                <a:latin typeface="Symbol" pitchFamily="18" charset="2"/>
                <a:cs typeface="Times New Roman" pitchFamily="18" charset="0"/>
              </a:rPr>
              <a:t>D</a:t>
            </a:r>
            <a:r>
              <a:rPr lang="en-US" sz="4800" b="1" dirty="0" err="1">
                <a:latin typeface="Arial" charset="0"/>
                <a:cs typeface="Times New Roman" pitchFamily="18" charset="0"/>
              </a:rPr>
              <a:t>S</a:t>
            </a:r>
            <a:r>
              <a:rPr lang="en-US" sz="4800" b="1" baseline="30000" dirty="0" err="1">
                <a:latin typeface="Arial" charset="0"/>
                <a:cs typeface="Times New Roman" pitchFamily="18" charset="0"/>
              </a:rPr>
              <a:t>o</a:t>
            </a:r>
            <a:endParaRPr lang="en-US" sz="4800" b="1" dirty="0">
              <a:latin typeface="Arial" charset="0"/>
              <a:cs typeface="Times New Roman" pitchFamily="18" charset="0"/>
            </a:endParaRPr>
          </a:p>
          <a:p>
            <a:pPr marL="0" indent="0">
              <a:buNone/>
            </a:pPr>
            <a:endParaRPr lang="en-US" sz="1600" dirty="0">
              <a:solidFill>
                <a:srgbClr val="440000"/>
              </a:solidFill>
              <a:latin typeface="Arial" charset="0"/>
              <a:cs typeface="Times New Roman" pitchFamily="18" charset="0"/>
            </a:endParaRPr>
          </a:p>
          <a:p>
            <a:pPr marL="0" indent="0">
              <a:buNone/>
            </a:pPr>
            <a:endParaRPr lang="en-US" sz="1600" dirty="0">
              <a:solidFill>
                <a:srgbClr val="440000"/>
              </a:solidFill>
              <a:latin typeface="Arial" charset="0"/>
              <a:cs typeface="Times New Roman" pitchFamily="18" charset="0"/>
            </a:endParaRPr>
          </a:p>
          <a:p>
            <a:pPr marL="0" indent="0" algn="ctr">
              <a:buNone/>
            </a:pPr>
            <a:r>
              <a:rPr lang="en-US" sz="4000" b="1" dirty="0">
                <a:solidFill>
                  <a:srgbClr val="008000"/>
                </a:solidFill>
                <a:latin typeface="Arial" charset="0"/>
                <a:cs typeface="Times New Roman" pitchFamily="18" charset="0"/>
              </a:rPr>
              <a:t>What does the symbol </a:t>
            </a:r>
            <a:r>
              <a:rPr lang="en-US" sz="4400" b="1" baseline="30000" dirty="0">
                <a:latin typeface="Arial" charset="0"/>
                <a:cs typeface="Times New Roman" pitchFamily="18" charset="0"/>
              </a:rPr>
              <a:t>o</a:t>
            </a:r>
            <a:r>
              <a:rPr lang="en-US" sz="4000" b="1" dirty="0">
                <a:solidFill>
                  <a:srgbClr val="008000"/>
                </a:solidFill>
                <a:latin typeface="Arial" charset="0"/>
                <a:cs typeface="Times New Roman" pitchFamily="18" charset="0"/>
              </a:rPr>
              <a:t> indicate?</a:t>
            </a:r>
          </a:p>
          <a:p>
            <a:pPr algn="ctr"/>
            <a:r>
              <a:rPr lang="en-US" b="1" dirty="0">
                <a:solidFill>
                  <a:srgbClr val="C00000"/>
                </a:solidFill>
                <a:latin typeface="Arial" charset="0"/>
                <a:cs typeface="Times New Roman" pitchFamily="18" charset="0"/>
              </a:rPr>
              <a:t>The symbol </a:t>
            </a:r>
            <a:r>
              <a:rPr lang="en-US" b="1" baseline="30000" dirty="0">
                <a:solidFill>
                  <a:srgbClr val="C00000"/>
                </a:solidFill>
                <a:latin typeface="Arial" charset="0"/>
                <a:cs typeface="Times New Roman" pitchFamily="18" charset="0"/>
              </a:rPr>
              <a:t>o</a:t>
            </a:r>
            <a:r>
              <a:rPr lang="en-US" b="1" dirty="0">
                <a:solidFill>
                  <a:srgbClr val="C00000"/>
                </a:solidFill>
                <a:latin typeface="Arial" charset="0"/>
                <a:cs typeface="Times New Roman" pitchFamily="18" charset="0"/>
              </a:rPr>
              <a:t> indicates that the system is in its STANDARD STATE, 25</a:t>
            </a:r>
            <a:r>
              <a:rPr lang="en-US" b="1" baseline="30000" dirty="0">
                <a:solidFill>
                  <a:srgbClr val="C00000"/>
                </a:solidFill>
                <a:latin typeface="Arial" charset="0"/>
                <a:cs typeface="Times New Roman" pitchFamily="18" charset="0"/>
              </a:rPr>
              <a:t>o</a:t>
            </a:r>
            <a:r>
              <a:rPr lang="en-US" b="1" dirty="0">
                <a:solidFill>
                  <a:srgbClr val="C00000"/>
                </a:solidFill>
                <a:latin typeface="Arial" charset="0"/>
                <a:cs typeface="Times New Roman" pitchFamily="18" charset="0"/>
              </a:rPr>
              <a:t>C (298 K) and 1 atmosphere of pressure.</a:t>
            </a:r>
          </a:p>
          <a:p>
            <a:pPr algn="ctr"/>
            <a:endParaRPr lang="en-US" dirty="0">
              <a:cs typeface="Times New Roman" pitchFamily="18" charset="0"/>
            </a:endParaRPr>
          </a:p>
          <a:p>
            <a:endParaRPr lang="en-US" dirty="0"/>
          </a:p>
        </p:txBody>
      </p:sp>
      <p:sp>
        <p:nvSpPr>
          <p:cNvPr id="2" name="Slide Number Placeholder 1"/>
          <p:cNvSpPr>
            <a:spLocks noGrp="1"/>
          </p:cNvSpPr>
          <p:nvPr>
            <p:ph type="sldNum" sz="quarter" idx="12"/>
          </p:nvPr>
        </p:nvSpPr>
        <p:spPr/>
        <p:txBody>
          <a:bodyPr/>
          <a:lstStyle/>
          <a:p>
            <a:pPr>
              <a:defRPr/>
            </a:pPr>
            <a:fld id="{F0D1A762-2095-460C-A510-795F7FB106DE}" type="slidenum">
              <a:rPr lang="en-US" smtClean="0"/>
              <a:pPr>
                <a:defRPr/>
              </a:pPr>
              <a:t>10</a:t>
            </a:fld>
            <a:endParaRPr lang="en-US" dirty="0"/>
          </a:p>
        </p:txBody>
      </p:sp>
    </p:spTree>
    <p:extLst>
      <p:ext uri="{BB962C8B-B14F-4D97-AF65-F5344CB8AC3E}">
        <p14:creationId xmlns:p14="http://schemas.microsoft.com/office/powerpoint/2010/main" val="1517929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 calcmode="lin" valueType="num">
                                      <p:cBhvr additive="base">
                                        <p:cTn id="1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anim calcmode="lin" valueType="num">
                                      <p:cBhvr additive="base">
                                        <p:cTn id="23"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600" dirty="0">
                <a:solidFill>
                  <a:schemeClr val="bg1"/>
                </a:solidFill>
              </a:rPr>
              <a:t>Exergonic and Endergonic Reactions</a:t>
            </a:r>
            <a:br>
              <a:rPr lang="en-US" sz="3600" dirty="0">
                <a:solidFill>
                  <a:schemeClr val="bg1"/>
                </a:solidFill>
              </a:rPr>
            </a:br>
            <a:endParaRPr lang="en-US" sz="3600" dirty="0"/>
          </a:p>
        </p:txBody>
      </p:sp>
      <p:sp>
        <p:nvSpPr>
          <p:cNvPr id="4" name="Content Placeholder 3"/>
          <p:cNvSpPr>
            <a:spLocks noGrp="1"/>
          </p:cNvSpPr>
          <p:nvPr>
            <p:ph idx="1"/>
          </p:nvPr>
        </p:nvSpPr>
        <p:spPr>
          <a:xfrm>
            <a:off x="304800" y="533400"/>
            <a:ext cx="8534400" cy="4906963"/>
          </a:xfrm>
        </p:spPr>
        <p:txBody>
          <a:bodyPr/>
          <a:lstStyle/>
          <a:p>
            <a:pPr marL="0" indent="0" algn="ctr">
              <a:buNone/>
            </a:pPr>
            <a:r>
              <a:rPr lang="en-US" sz="4400" b="1" dirty="0">
                <a:latin typeface="Symbol" pitchFamily="18" charset="2"/>
                <a:cs typeface="Times New Roman" pitchFamily="18" charset="0"/>
              </a:rPr>
              <a:t>D</a:t>
            </a:r>
            <a:r>
              <a:rPr lang="en-US" sz="4400" b="1" dirty="0">
                <a:latin typeface="Arial" charset="0"/>
                <a:cs typeface="Times New Roman" pitchFamily="18" charset="0"/>
              </a:rPr>
              <a:t>G = </a:t>
            </a:r>
            <a:r>
              <a:rPr lang="en-US" sz="4400" b="1" dirty="0">
                <a:latin typeface="Symbol" pitchFamily="18" charset="2"/>
                <a:cs typeface="Times New Roman" pitchFamily="18" charset="0"/>
              </a:rPr>
              <a:t>D</a:t>
            </a:r>
            <a:r>
              <a:rPr lang="en-US" sz="4400" b="1" dirty="0">
                <a:latin typeface="Arial" charset="0"/>
                <a:cs typeface="Times New Roman" pitchFamily="18" charset="0"/>
              </a:rPr>
              <a:t>H – T</a:t>
            </a:r>
            <a:r>
              <a:rPr lang="en-US" sz="4400" b="1" dirty="0">
                <a:latin typeface="Symbol" pitchFamily="18" charset="2"/>
                <a:cs typeface="Times New Roman" pitchFamily="18" charset="0"/>
              </a:rPr>
              <a:t>D</a:t>
            </a:r>
            <a:r>
              <a:rPr lang="en-US" sz="4400" b="1" dirty="0">
                <a:latin typeface="Arial" charset="0"/>
                <a:cs typeface="Times New Roman" pitchFamily="18" charset="0"/>
              </a:rPr>
              <a:t>S</a:t>
            </a:r>
          </a:p>
          <a:p>
            <a:pPr marL="0" indent="0">
              <a:buNone/>
            </a:pPr>
            <a:endParaRPr lang="en-US" sz="2000" dirty="0">
              <a:latin typeface="Arial" charset="0"/>
              <a:cs typeface="Times New Roman" pitchFamily="18" charset="0"/>
            </a:endParaRPr>
          </a:p>
          <a:p>
            <a:pPr marL="0" indent="0">
              <a:buNone/>
            </a:pPr>
            <a:r>
              <a:rPr lang="en-US" sz="3600" dirty="0">
                <a:latin typeface="Arial" charset="0"/>
                <a:cs typeface="Times New Roman" pitchFamily="18" charset="0"/>
              </a:rPr>
              <a:t>An </a:t>
            </a:r>
            <a:r>
              <a:rPr lang="en-US" sz="3600" b="1" dirty="0">
                <a:solidFill>
                  <a:srgbClr val="C00000"/>
                </a:solidFill>
                <a:latin typeface="Arial" charset="0"/>
                <a:cs typeface="Times New Roman" pitchFamily="18" charset="0"/>
              </a:rPr>
              <a:t>exergonic reaction </a:t>
            </a:r>
            <a:r>
              <a:rPr lang="en-US" sz="3600" dirty="0">
                <a:latin typeface="Arial" charset="0"/>
                <a:cs typeface="Times New Roman" pitchFamily="18" charset="0"/>
              </a:rPr>
              <a:t>(-</a:t>
            </a:r>
            <a:r>
              <a:rPr lang="en-US" sz="3600" b="1" dirty="0">
                <a:latin typeface="Symbol" pitchFamily="18" charset="2"/>
                <a:cs typeface="Times New Roman" pitchFamily="18" charset="0"/>
              </a:rPr>
              <a:t>D</a:t>
            </a:r>
            <a:r>
              <a:rPr lang="en-US" sz="3600" b="1" dirty="0">
                <a:latin typeface="Arial" charset="0"/>
                <a:cs typeface="Times New Roman" pitchFamily="18" charset="0"/>
              </a:rPr>
              <a:t>G</a:t>
            </a:r>
            <a:r>
              <a:rPr lang="en-US" sz="3600" dirty="0">
                <a:latin typeface="Arial" charset="0"/>
                <a:cs typeface="Times New Roman" pitchFamily="18" charset="0"/>
              </a:rPr>
              <a:t>)</a:t>
            </a:r>
            <a:r>
              <a:rPr lang="en-US" sz="3600" b="1" dirty="0">
                <a:latin typeface="Arial" charset="0"/>
                <a:cs typeface="Times New Roman" pitchFamily="18" charset="0"/>
              </a:rPr>
              <a:t> </a:t>
            </a:r>
            <a:r>
              <a:rPr lang="en-US" sz="3600" dirty="0">
                <a:latin typeface="Arial" charset="0"/>
                <a:cs typeface="Times New Roman" pitchFamily="18" charset="0"/>
              </a:rPr>
              <a:t>is one that releases free energy to the surroundings. </a:t>
            </a:r>
          </a:p>
          <a:p>
            <a:pPr marL="0" indent="0">
              <a:buNone/>
            </a:pPr>
            <a:endParaRPr lang="en-US" sz="1800" dirty="0">
              <a:latin typeface="Arial" charset="0"/>
              <a:cs typeface="Times New Roman" pitchFamily="18" charset="0"/>
            </a:endParaRPr>
          </a:p>
          <a:p>
            <a:pPr marL="0" indent="0">
              <a:buNone/>
            </a:pPr>
            <a:r>
              <a:rPr lang="en-US" sz="3600" dirty="0">
                <a:latin typeface="Arial" charset="0"/>
                <a:cs typeface="Times New Roman" pitchFamily="18" charset="0"/>
              </a:rPr>
              <a:t>An </a:t>
            </a:r>
            <a:r>
              <a:rPr lang="en-US" sz="3600" b="1" dirty="0">
                <a:solidFill>
                  <a:srgbClr val="C00000"/>
                </a:solidFill>
                <a:latin typeface="Arial" charset="0"/>
                <a:cs typeface="Times New Roman" pitchFamily="18" charset="0"/>
              </a:rPr>
              <a:t>endergonic reaction</a:t>
            </a:r>
            <a:r>
              <a:rPr lang="en-US" sz="3600" dirty="0">
                <a:latin typeface="Arial" charset="0"/>
                <a:cs typeface="Times New Roman" pitchFamily="18" charset="0"/>
              </a:rPr>
              <a:t> (+</a:t>
            </a:r>
            <a:r>
              <a:rPr lang="en-US" sz="3600" b="1" dirty="0">
                <a:latin typeface="Symbol" pitchFamily="18" charset="2"/>
                <a:cs typeface="Times New Roman" pitchFamily="18" charset="0"/>
              </a:rPr>
              <a:t>D</a:t>
            </a:r>
            <a:r>
              <a:rPr lang="en-US" sz="3600" b="1" dirty="0">
                <a:latin typeface="Arial" charset="0"/>
                <a:cs typeface="Times New Roman" pitchFamily="18" charset="0"/>
              </a:rPr>
              <a:t>G</a:t>
            </a:r>
            <a:r>
              <a:rPr lang="en-US" sz="3600" dirty="0">
                <a:latin typeface="Arial" charset="0"/>
                <a:cs typeface="Times New Roman" pitchFamily="18" charset="0"/>
              </a:rPr>
              <a:t>)</a:t>
            </a:r>
            <a:r>
              <a:rPr lang="en-US" sz="3600" b="1" dirty="0">
                <a:latin typeface="Arial" charset="0"/>
                <a:cs typeface="Times New Roman" pitchFamily="18" charset="0"/>
              </a:rPr>
              <a:t> </a:t>
            </a:r>
            <a:r>
              <a:rPr lang="en-US" sz="3600" dirty="0">
                <a:latin typeface="Arial" charset="0"/>
                <a:cs typeface="Times New Roman" pitchFamily="18" charset="0"/>
              </a:rPr>
              <a:t>is one that absorbs free energy from its surroundings. </a:t>
            </a:r>
          </a:p>
          <a:p>
            <a:pPr marL="0" indent="0" algn="ctr">
              <a:buNone/>
            </a:pPr>
            <a:endParaRPr lang="en-US" dirty="0">
              <a:solidFill>
                <a:srgbClr val="440000"/>
              </a:solidFill>
              <a:latin typeface="Arial" charset="0"/>
              <a:cs typeface="Times New Roman" pitchFamily="18" charset="0"/>
            </a:endParaRPr>
          </a:p>
          <a:p>
            <a:pPr algn="ctr"/>
            <a:endParaRPr lang="en-US" dirty="0">
              <a:solidFill>
                <a:srgbClr val="440000"/>
              </a:solidFill>
              <a:latin typeface="Arial" charset="0"/>
              <a:cs typeface="Times New Roman" pitchFamily="18" charset="0"/>
            </a:endParaRPr>
          </a:p>
          <a:p>
            <a:pPr algn="ctr"/>
            <a:endParaRPr lang="en-US" dirty="0">
              <a:cs typeface="Times New Roman" pitchFamily="18" charset="0"/>
            </a:endParaRPr>
          </a:p>
          <a:p>
            <a:endParaRPr lang="en-US" dirty="0"/>
          </a:p>
        </p:txBody>
      </p:sp>
      <p:sp>
        <p:nvSpPr>
          <p:cNvPr id="2" name="Slide Number Placeholder 1"/>
          <p:cNvSpPr>
            <a:spLocks noGrp="1"/>
          </p:cNvSpPr>
          <p:nvPr>
            <p:ph type="sldNum" sz="quarter" idx="12"/>
          </p:nvPr>
        </p:nvSpPr>
        <p:spPr/>
        <p:txBody>
          <a:bodyPr/>
          <a:lstStyle/>
          <a:p>
            <a:pPr>
              <a:defRPr/>
            </a:pPr>
            <a:fld id="{F0D1A762-2095-460C-A510-795F7FB106DE}" type="slidenum">
              <a:rPr lang="en-US" smtClean="0"/>
              <a:pPr>
                <a:defRPr/>
              </a:pPr>
              <a:t>11</a:t>
            </a:fld>
            <a:endParaRPr lang="en-US" dirty="0"/>
          </a:p>
        </p:txBody>
      </p:sp>
    </p:spTree>
    <p:extLst>
      <p:ext uri="{BB962C8B-B14F-4D97-AF65-F5344CB8AC3E}">
        <p14:creationId xmlns:p14="http://schemas.microsoft.com/office/powerpoint/2010/main" val="136976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solidFill>
                  <a:schemeClr val="bg1"/>
                </a:solidFill>
              </a:rPr>
              <a:t>Spontaneous Reactions</a:t>
            </a:r>
            <a:br>
              <a:rPr lang="en-US" dirty="0">
                <a:solidFill>
                  <a:schemeClr val="bg1"/>
                </a:solidFill>
              </a:rPr>
            </a:br>
            <a:endParaRPr lang="en-US" dirty="0"/>
          </a:p>
        </p:txBody>
      </p:sp>
      <p:sp>
        <p:nvSpPr>
          <p:cNvPr id="4" name="Content Placeholder 3"/>
          <p:cNvSpPr>
            <a:spLocks noGrp="1"/>
          </p:cNvSpPr>
          <p:nvPr>
            <p:ph idx="1"/>
          </p:nvPr>
        </p:nvSpPr>
        <p:spPr>
          <a:xfrm>
            <a:off x="174626" y="289798"/>
            <a:ext cx="8904287" cy="5059363"/>
          </a:xfrm>
        </p:spPr>
        <p:txBody>
          <a:bodyPr/>
          <a:lstStyle/>
          <a:p>
            <a:pPr marL="0" indent="0">
              <a:buNone/>
            </a:pPr>
            <a:r>
              <a:rPr lang="en-US" dirty="0"/>
              <a:t>Spontaneous reactions are energetically favorable and occur without outside energy. </a:t>
            </a:r>
          </a:p>
          <a:p>
            <a:pPr marL="0" indent="0">
              <a:buNone/>
            </a:pPr>
            <a:r>
              <a:rPr lang="en-US" dirty="0"/>
              <a:t>Systems generally move from a higher to a lower energy state, so exothermic reactions are generally spontaneous …but not always. </a:t>
            </a:r>
          </a:p>
          <a:p>
            <a:endParaRPr lang="en-US" dirty="0"/>
          </a:p>
        </p:txBody>
      </p:sp>
      <p:sp>
        <p:nvSpPr>
          <p:cNvPr id="2" name="Slide Number Placeholder 1"/>
          <p:cNvSpPr>
            <a:spLocks noGrp="1"/>
          </p:cNvSpPr>
          <p:nvPr>
            <p:ph type="sldNum" sz="quarter" idx="12"/>
          </p:nvPr>
        </p:nvSpPr>
        <p:spPr/>
        <p:txBody>
          <a:bodyPr/>
          <a:lstStyle/>
          <a:p>
            <a:pPr>
              <a:defRPr/>
            </a:pPr>
            <a:fld id="{316D283D-E136-4375-A872-49D79B7E302A}" type="slidenum">
              <a:rPr lang="en-US" smtClean="0"/>
              <a:pPr>
                <a:defRPr/>
              </a:pPr>
              <a:t>12</a:t>
            </a:fld>
            <a:endParaRPr lang="en-US" dirty="0"/>
          </a:p>
        </p:txBody>
      </p:sp>
      <p:pic>
        <p:nvPicPr>
          <p:cNvPr id="15364"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b="8322"/>
          <a:stretch/>
        </p:blipFill>
        <p:spPr bwMode="auto">
          <a:xfrm>
            <a:off x="174626" y="3494331"/>
            <a:ext cx="89042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228600" y="381000"/>
            <a:ext cx="8763000" cy="5745163"/>
          </a:xfrm>
        </p:spPr>
        <p:txBody>
          <a:bodyPr/>
          <a:lstStyle/>
          <a:p>
            <a:pPr marL="0" indent="0">
              <a:buNone/>
            </a:pPr>
            <a:r>
              <a:rPr lang="en-US" sz="3600" b="1" dirty="0">
                <a:latin typeface="+mn-lt"/>
              </a:rPr>
              <a:t>Spontaneous process: </a:t>
            </a:r>
            <a:r>
              <a:rPr lang="en-US" sz="3600" b="1" dirty="0">
                <a:latin typeface="Symbol" pitchFamily="18" charset="2"/>
              </a:rPr>
              <a:t>D</a:t>
            </a:r>
            <a:r>
              <a:rPr lang="en-US" sz="3600" b="1" dirty="0"/>
              <a:t>G &lt; 0 </a:t>
            </a:r>
            <a:r>
              <a:rPr lang="en-US" b="1" dirty="0"/>
              <a:t>(negative)      </a:t>
            </a:r>
            <a:r>
              <a:rPr lang="en-US" b="1" dirty="0">
                <a:latin typeface="Symbol" pitchFamily="18" charset="2"/>
              </a:rPr>
              <a:t> </a:t>
            </a:r>
            <a:endParaRPr lang="en-US" sz="3600" dirty="0"/>
          </a:p>
        </p:txBody>
      </p:sp>
      <p:sp>
        <p:nvSpPr>
          <p:cNvPr id="2" name="Slide Number Placeholder 1"/>
          <p:cNvSpPr>
            <a:spLocks noGrp="1"/>
          </p:cNvSpPr>
          <p:nvPr>
            <p:ph type="sldNum" sz="quarter" idx="12"/>
          </p:nvPr>
        </p:nvSpPr>
        <p:spPr/>
        <p:txBody>
          <a:bodyPr/>
          <a:lstStyle/>
          <a:p>
            <a:pPr>
              <a:defRPr/>
            </a:pPr>
            <a:fld id="{ED5FFE37-17DB-465A-B21F-FAFE8E206EE2}" type="slidenum">
              <a:rPr lang="en-US" smtClean="0"/>
              <a:pPr>
                <a:defRPr/>
              </a:pPr>
              <a:t>13</a:t>
            </a:fld>
            <a:endParaRPr lang="en-US" dirty="0"/>
          </a:p>
        </p:txBody>
      </p:sp>
      <p:pic>
        <p:nvPicPr>
          <p:cNvPr id="20484"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r="51586"/>
          <a:stretch/>
        </p:blipFill>
        <p:spPr bwMode="auto">
          <a:xfrm>
            <a:off x="1157816" y="1079138"/>
            <a:ext cx="6904567" cy="5427170"/>
          </a:xfrm>
          <a:prstGeom prst="rect">
            <a:avLst/>
          </a:prstGeom>
          <a:noFill/>
          <a:ln>
            <a:noFill/>
          </a:ln>
          <a:effectLst/>
          <a:extLst>
            <a:ext uri="{909E8E84-426E-40DD-AFC4-6F175D3DCCD1}">
              <a14:hiddenFill xmlns:a14="http://schemas.microsoft.com/office/drawing/2010/main">
                <a:solidFill>
                  <a:srgbClr val="0000FF"/>
                </a:solidFill>
              </a14:hiddenFill>
            </a:ext>
            <a:ext uri="{91240B29-F687-4F45-9708-019B960494DF}">
              <a14:hiddenLine xmlns:a14="http://schemas.microsoft.com/office/drawing/2010/main" w="381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386588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33350" y="457200"/>
            <a:ext cx="9010650" cy="4983163"/>
          </a:xfrm>
        </p:spPr>
        <p:txBody>
          <a:bodyPr/>
          <a:lstStyle/>
          <a:p>
            <a:pPr marL="0" indent="0">
              <a:buNone/>
            </a:pPr>
            <a:r>
              <a:rPr lang="en-US" sz="3600" b="1" dirty="0">
                <a:latin typeface="+mj-lt"/>
              </a:rPr>
              <a:t>Nonspontaneous process: </a:t>
            </a:r>
            <a:r>
              <a:rPr lang="en-US" sz="3600" b="1" dirty="0">
                <a:latin typeface="Symbol" pitchFamily="18" charset="2"/>
              </a:rPr>
              <a:t>D</a:t>
            </a:r>
            <a:r>
              <a:rPr lang="en-US" sz="3600" b="1" dirty="0"/>
              <a:t>G &gt; 0 </a:t>
            </a:r>
            <a:r>
              <a:rPr lang="en-US" sz="2400" b="1" dirty="0"/>
              <a:t>(positive)</a:t>
            </a:r>
          </a:p>
          <a:p>
            <a:endParaRPr lang="en-US" dirty="0"/>
          </a:p>
        </p:txBody>
      </p:sp>
      <p:sp>
        <p:nvSpPr>
          <p:cNvPr id="2" name="Slide Number Placeholder 1"/>
          <p:cNvSpPr>
            <a:spLocks noGrp="1"/>
          </p:cNvSpPr>
          <p:nvPr>
            <p:ph type="sldNum" sz="quarter" idx="12"/>
          </p:nvPr>
        </p:nvSpPr>
        <p:spPr/>
        <p:txBody>
          <a:bodyPr/>
          <a:lstStyle/>
          <a:p>
            <a:pPr>
              <a:defRPr/>
            </a:pPr>
            <a:fld id="{ED5FFE37-17DB-465A-B21F-FAFE8E206EE2}" type="slidenum">
              <a:rPr lang="en-US" smtClean="0"/>
              <a:pPr>
                <a:defRPr/>
              </a:pPr>
              <a:t>14</a:t>
            </a:fld>
            <a:endParaRPr lang="en-US" dirty="0"/>
          </a:p>
        </p:txBody>
      </p:sp>
      <p:pic>
        <p:nvPicPr>
          <p:cNvPr id="20484"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50952"/>
          <a:stretch/>
        </p:blipFill>
        <p:spPr bwMode="auto">
          <a:xfrm>
            <a:off x="1143000" y="1222030"/>
            <a:ext cx="6742853" cy="5231524"/>
          </a:xfrm>
          <a:prstGeom prst="rect">
            <a:avLst/>
          </a:prstGeom>
          <a:noFill/>
          <a:ln>
            <a:noFill/>
          </a:ln>
          <a:effectLst/>
          <a:extLst>
            <a:ext uri="{909E8E84-426E-40DD-AFC4-6F175D3DCCD1}">
              <a14:hiddenFill xmlns:a14="http://schemas.microsoft.com/office/drawing/2010/main">
                <a:solidFill>
                  <a:srgbClr val="0000FF"/>
                </a:solidFill>
              </a14:hiddenFill>
            </a:ext>
            <a:ext uri="{91240B29-F687-4F45-9708-019B960494DF}">
              <a14:hiddenLine xmlns:a14="http://schemas.microsoft.com/office/drawing/2010/main" w="381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96494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219200"/>
          </a:xfrm>
        </p:spPr>
        <p:txBody>
          <a:bodyPr/>
          <a:lstStyle/>
          <a:p>
            <a:r>
              <a:rPr lang="en-US" sz="3200" dirty="0">
                <a:solidFill>
                  <a:schemeClr val="bg1"/>
                </a:solidFill>
              </a:rPr>
              <a:t>Effects of Changes in Entropy and Its Effect </a:t>
            </a:r>
            <a:r>
              <a:rPr lang="en-US" sz="3200" b="1" dirty="0"/>
              <a:t>Examples of spontaneous reactions</a:t>
            </a:r>
            <a:endParaRPr lang="en-US" sz="3200" dirty="0"/>
          </a:p>
        </p:txBody>
      </p:sp>
      <p:sp>
        <p:nvSpPr>
          <p:cNvPr id="4" name="Content Placeholder 3"/>
          <p:cNvSpPr>
            <a:spLocks noGrp="1"/>
          </p:cNvSpPr>
          <p:nvPr>
            <p:ph idx="1"/>
          </p:nvPr>
        </p:nvSpPr>
        <p:spPr>
          <a:xfrm>
            <a:off x="685800" y="1219200"/>
            <a:ext cx="8229600" cy="4906963"/>
          </a:xfrm>
        </p:spPr>
        <p:txBody>
          <a:bodyPr/>
          <a:lstStyle/>
          <a:p>
            <a:pPr marL="0" indent="0" eaLnBrk="1" hangingPunct="1">
              <a:spcBef>
                <a:spcPct val="50000"/>
              </a:spcBef>
              <a:buNone/>
            </a:pPr>
            <a:r>
              <a:rPr lang="pt-BR" sz="3600" b="1" dirty="0"/>
              <a:t>CaCl</a:t>
            </a:r>
            <a:r>
              <a:rPr lang="pt-BR" sz="3600" b="1" baseline="-25000" dirty="0"/>
              <a:t>2(S) </a:t>
            </a:r>
            <a:r>
              <a:rPr lang="pt-BR" sz="3600" b="1" dirty="0"/>
              <a:t>→ Ca</a:t>
            </a:r>
            <a:r>
              <a:rPr lang="pt-BR" sz="3600" b="1" baseline="30000" dirty="0"/>
              <a:t>2+</a:t>
            </a:r>
            <a:r>
              <a:rPr lang="pt-BR" sz="3600" b="1" baseline="-25000" dirty="0"/>
              <a:t>(aq)</a:t>
            </a:r>
            <a:r>
              <a:rPr lang="pt-BR" sz="3600" b="1" dirty="0"/>
              <a:t> + 2Cl</a:t>
            </a:r>
            <a:r>
              <a:rPr lang="pt-BR" sz="3600" b="1" baseline="30000" dirty="0"/>
              <a:t>−</a:t>
            </a:r>
            <a:r>
              <a:rPr lang="pt-BR" sz="3600" b="1" baseline="-25000" dirty="0"/>
              <a:t>(aq)</a:t>
            </a:r>
          </a:p>
          <a:p>
            <a:pPr marL="0" indent="0" eaLnBrk="1" hangingPunct="1">
              <a:spcBef>
                <a:spcPct val="50000"/>
              </a:spcBef>
              <a:buNone/>
            </a:pPr>
            <a:r>
              <a:rPr lang="en-US" sz="3600" dirty="0">
                <a:cs typeface="Times New Roman" pitchFamily="18" charset="0"/>
              </a:rPr>
              <a:t>This is </a:t>
            </a:r>
            <a:r>
              <a:rPr lang="en-US" sz="3600" b="1" dirty="0">
                <a:solidFill>
                  <a:srgbClr val="C00000"/>
                </a:solidFill>
                <a:cs typeface="Times New Roman" pitchFamily="18" charset="0"/>
              </a:rPr>
              <a:t>exergonic</a:t>
            </a:r>
            <a:r>
              <a:rPr lang="en-US" sz="3600" dirty="0">
                <a:cs typeface="Times New Roman" pitchFamily="18" charset="0"/>
              </a:rPr>
              <a:t> and </a:t>
            </a:r>
            <a:r>
              <a:rPr lang="en-US" sz="3600" b="1" dirty="0">
                <a:solidFill>
                  <a:srgbClr val="C00000"/>
                </a:solidFill>
                <a:cs typeface="Times New Roman" pitchFamily="18" charset="0"/>
              </a:rPr>
              <a:t>exothermic</a:t>
            </a:r>
            <a:r>
              <a:rPr lang="en-US" sz="3600" dirty="0">
                <a:cs typeface="Times New Roman" pitchFamily="18" charset="0"/>
              </a:rPr>
              <a:t>. </a:t>
            </a:r>
          </a:p>
          <a:p>
            <a:pPr marL="0" indent="0" eaLnBrk="1" hangingPunct="1">
              <a:spcBef>
                <a:spcPct val="50000"/>
              </a:spcBef>
              <a:buNone/>
            </a:pPr>
            <a:r>
              <a:rPr lang="en-US" sz="2800" dirty="0">
                <a:latin typeface="Symbol" pitchFamily="18" charset="2"/>
              </a:rPr>
              <a:t>(D</a:t>
            </a:r>
            <a:r>
              <a:rPr lang="en-US" sz="2800" dirty="0">
                <a:cs typeface="Times New Roman" pitchFamily="18" charset="0"/>
              </a:rPr>
              <a:t>G is negative, </a:t>
            </a:r>
            <a:r>
              <a:rPr lang="en-US" sz="2800" dirty="0">
                <a:latin typeface="Symbol" pitchFamily="18" charset="2"/>
              </a:rPr>
              <a:t>D</a:t>
            </a:r>
            <a:r>
              <a:rPr lang="en-US" sz="2800" dirty="0">
                <a:cs typeface="Times New Roman" pitchFamily="18" charset="0"/>
              </a:rPr>
              <a:t>H is negative, </a:t>
            </a:r>
            <a:r>
              <a:rPr lang="en-US" sz="2800" dirty="0">
                <a:latin typeface="Symbol" pitchFamily="18" charset="2"/>
              </a:rPr>
              <a:t>D</a:t>
            </a:r>
            <a:r>
              <a:rPr lang="en-US" sz="2800" dirty="0">
                <a:cs typeface="Times New Roman" pitchFamily="18" charset="0"/>
              </a:rPr>
              <a:t>S is positive) </a:t>
            </a:r>
            <a:endParaRPr lang="pt-BR" sz="2400" baseline="-25000" dirty="0"/>
          </a:p>
          <a:p>
            <a:pPr marL="0" indent="0" eaLnBrk="1" hangingPunct="1">
              <a:spcBef>
                <a:spcPct val="50000"/>
              </a:spcBef>
              <a:buNone/>
            </a:pPr>
            <a:endParaRPr lang="pt-BR" sz="1800" b="1" dirty="0"/>
          </a:p>
          <a:p>
            <a:pPr marL="0" indent="0" eaLnBrk="1" hangingPunct="1">
              <a:spcBef>
                <a:spcPct val="50000"/>
              </a:spcBef>
              <a:buNone/>
            </a:pPr>
            <a:r>
              <a:rPr lang="pt-BR" sz="3600" b="1" dirty="0"/>
              <a:t>NH</a:t>
            </a:r>
            <a:r>
              <a:rPr lang="pt-BR" sz="3600" b="1" baseline="-25000" dirty="0"/>
              <a:t>4</a:t>
            </a:r>
            <a:r>
              <a:rPr lang="pt-BR" sz="3600" b="1" dirty="0"/>
              <a:t>Cl</a:t>
            </a:r>
            <a:r>
              <a:rPr lang="pt-BR" sz="3600" b="1" baseline="-25000" dirty="0"/>
              <a:t>(s) </a:t>
            </a:r>
            <a:r>
              <a:rPr lang="pt-BR" sz="3600" b="1" dirty="0"/>
              <a:t>→ NH</a:t>
            </a:r>
            <a:r>
              <a:rPr lang="pt-BR" sz="3600" b="1" baseline="-25000" dirty="0"/>
              <a:t>4</a:t>
            </a:r>
            <a:r>
              <a:rPr lang="pt-BR" sz="3600" b="1" baseline="30000" dirty="0"/>
              <a:t>+</a:t>
            </a:r>
            <a:r>
              <a:rPr lang="pt-BR" sz="3600" b="1" baseline="-25000" dirty="0"/>
              <a:t>(aq) </a:t>
            </a:r>
            <a:r>
              <a:rPr lang="pt-BR" sz="3600" b="1" dirty="0"/>
              <a:t>+ Cl</a:t>
            </a:r>
            <a:r>
              <a:rPr lang="pt-BR" sz="3600" b="1" baseline="30000" dirty="0"/>
              <a:t>−</a:t>
            </a:r>
            <a:r>
              <a:rPr lang="pt-BR" sz="3600" b="1" baseline="-25000" dirty="0"/>
              <a:t>(aq)</a:t>
            </a:r>
            <a:endParaRPr lang="en-US" sz="3600" b="1" baseline="-25000" dirty="0">
              <a:solidFill>
                <a:srgbClr val="440000"/>
              </a:solidFill>
            </a:endParaRPr>
          </a:p>
          <a:p>
            <a:pPr marL="0" indent="0" eaLnBrk="1" hangingPunct="1">
              <a:spcBef>
                <a:spcPct val="50000"/>
              </a:spcBef>
              <a:buNone/>
            </a:pPr>
            <a:r>
              <a:rPr lang="pt-BR" sz="3600" dirty="0"/>
              <a:t>This is </a:t>
            </a:r>
            <a:r>
              <a:rPr lang="pt-BR" sz="3600" b="1" dirty="0">
                <a:solidFill>
                  <a:srgbClr val="C00000"/>
                </a:solidFill>
              </a:rPr>
              <a:t>exergonic</a:t>
            </a:r>
            <a:r>
              <a:rPr lang="pt-BR" sz="3600" dirty="0"/>
              <a:t> but </a:t>
            </a:r>
            <a:r>
              <a:rPr lang="pt-BR" sz="3600" b="1" dirty="0">
                <a:solidFill>
                  <a:srgbClr val="C00000"/>
                </a:solidFill>
              </a:rPr>
              <a:t>endothermic</a:t>
            </a:r>
            <a:r>
              <a:rPr lang="pt-BR" sz="3600" dirty="0"/>
              <a:t>.  </a:t>
            </a:r>
            <a:r>
              <a:rPr lang="en-US" sz="2800" dirty="0">
                <a:latin typeface="Symbol" pitchFamily="18" charset="2"/>
              </a:rPr>
              <a:t>(D</a:t>
            </a:r>
            <a:r>
              <a:rPr lang="en-US" sz="2800" dirty="0">
                <a:cs typeface="Times New Roman" pitchFamily="18" charset="0"/>
              </a:rPr>
              <a:t>G is negative, </a:t>
            </a:r>
            <a:r>
              <a:rPr lang="en-US" sz="2800" dirty="0">
                <a:latin typeface="Symbol" pitchFamily="18" charset="2"/>
              </a:rPr>
              <a:t>D</a:t>
            </a:r>
            <a:r>
              <a:rPr lang="en-US" sz="2800" dirty="0">
                <a:cs typeface="Times New Roman" pitchFamily="18" charset="0"/>
              </a:rPr>
              <a:t>H is positive, </a:t>
            </a:r>
            <a:r>
              <a:rPr lang="en-US" sz="2800" dirty="0">
                <a:latin typeface="Symbol" pitchFamily="18" charset="2"/>
              </a:rPr>
              <a:t>D</a:t>
            </a:r>
            <a:r>
              <a:rPr lang="en-US" sz="2800" dirty="0">
                <a:cs typeface="Times New Roman" pitchFamily="18" charset="0"/>
              </a:rPr>
              <a:t>S is positive) </a:t>
            </a:r>
          </a:p>
          <a:p>
            <a:pPr marL="0" indent="0" eaLnBrk="1" hangingPunct="1">
              <a:spcBef>
                <a:spcPct val="50000"/>
              </a:spcBef>
              <a:buNone/>
            </a:pPr>
            <a:r>
              <a:rPr lang="en-US" sz="2800" b="1" dirty="0">
                <a:cs typeface="Times New Roman" pitchFamily="18" charset="0"/>
              </a:rPr>
              <a:t> </a:t>
            </a:r>
            <a:endParaRPr lang="en-US" sz="2800" b="1" dirty="0"/>
          </a:p>
          <a:p>
            <a:pPr algn="ctr" eaLnBrk="1" hangingPunct="1"/>
            <a:endParaRPr lang="en-US" sz="2400" dirty="0"/>
          </a:p>
          <a:p>
            <a:endParaRPr lang="en-US" sz="2400" dirty="0"/>
          </a:p>
        </p:txBody>
      </p:sp>
    </p:spTree>
    <p:extLst>
      <p:ext uri="{BB962C8B-B14F-4D97-AF65-F5344CB8AC3E}">
        <p14:creationId xmlns:p14="http://schemas.microsoft.com/office/powerpoint/2010/main" val="28317359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76200" y="304800"/>
            <a:ext cx="8991600" cy="914400"/>
          </a:xfrm>
        </p:spPr>
        <p:txBody>
          <a:bodyPr/>
          <a:lstStyle/>
          <a:p>
            <a:r>
              <a:rPr lang="en-US" sz="3200" b="1" dirty="0">
                <a:solidFill>
                  <a:srgbClr val="C00000"/>
                </a:solidFill>
              </a:rPr>
              <a:t>Finding the temperature at which a reaction is spontaneous when </a:t>
            </a:r>
            <a:r>
              <a:rPr lang="el-GR" sz="3200" b="1" dirty="0">
                <a:solidFill>
                  <a:srgbClr val="C00000"/>
                </a:solidFill>
              </a:rPr>
              <a:t>Δ</a:t>
            </a:r>
            <a:r>
              <a:rPr lang="en-US" sz="3200" b="1" dirty="0">
                <a:solidFill>
                  <a:srgbClr val="C00000"/>
                </a:solidFill>
              </a:rPr>
              <a:t>H &gt; 0 and </a:t>
            </a:r>
            <a:r>
              <a:rPr lang="el-GR" sz="3200" b="1" dirty="0">
                <a:solidFill>
                  <a:srgbClr val="C00000"/>
                </a:solidFill>
              </a:rPr>
              <a:t>Δ</a:t>
            </a:r>
            <a:r>
              <a:rPr lang="en-US" sz="3200" b="1" dirty="0">
                <a:solidFill>
                  <a:srgbClr val="C00000"/>
                </a:solidFill>
              </a:rPr>
              <a:t>S &gt; 0:</a:t>
            </a:r>
            <a:endParaRPr lang="en-US" sz="3200" dirty="0">
              <a:solidFill>
                <a:srgbClr val="C00000"/>
              </a:solidFill>
            </a:endParaRPr>
          </a:p>
        </p:txBody>
      </p:sp>
      <p:sp>
        <p:nvSpPr>
          <p:cNvPr id="4" name="Content Placeholder 3"/>
          <p:cNvSpPr>
            <a:spLocks noGrp="1"/>
          </p:cNvSpPr>
          <p:nvPr>
            <p:ph idx="1"/>
          </p:nvPr>
        </p:nvSpPr>
        <p:spPr>
          <a:xfrm>
            <a:off x="228600" y="1447800"/>
            <a:ext cx="8610600" cy="5105400"/>
          </a:xfrm>
        </p:spPr>
        <p:txBody>
          <a:bodyPr/>
          <a:lstStyle/>
          <a:p>
            <a:pPr marL="0" indent="0" eaLnBrk="1" hangingPunct="1">
              <a:spcBef>
                <a:spcPts val="0"/>
              </a:spcBef>
              <a:buNone/>
            </a:pPr>
            <a:r>
              <a:rPr lang="en-US" dirty="0">
                <a:latin typeface="+mn-lt"/>
              </a:rPr>
              <a:t>When </a:t>
            </a:r>
            <a:r>
              <a:rPr lang="en-US" dirty="0">
                <a:latin typeface="Symbol" pitchFamily="18" charset="2"/>
              </a:rPr>
              <a:t>D</a:t>
            </a:r>
            <a:r>
              <a:rPr lang="en-US" dirty="0">
                <a:cs typeface="Times New Roman" pitchFamily="18" charset="0"/>
              </a:rPr>
              <a:t>G = 0, a reaction is at equilibrium. </a:t>
            </a:r>
          </a:p>
          <a:p>
            <a:pPr marL="0" indent="0" eaLnBrk="1" hangingPunct="1">
              <a:spcBef>
                <a:spcPts val="0"/>
              </a:spcBef>
              <a:buNone/>
            </a:pPr>
            <a:r>
              <a:rPr lang="en-US" dirty="0">
                <a:cs typeface="Times New Roman" pitchFamily="18" charset="0"/>
              </a:rPr>
              <a:t>To find the temperature at which an endothermic reaction becomes spontaneous, set </a:t>
            </a:r>
            <a:r>
              <a:rPr lang="en-US" dirty="0">
                <a:latin typeface="Symbol" pitchFamily="18" charset="2"/>
              </a:rPr>
              <a:t>D</a:t>
            </a:r>
            <a:r>
              <a:rPr lang="en-US" dirty="0">
                <a:cs typeface="Times New Roman" pitchFamily="18" charset="0"/>
              </a:rPr>
              <a:t>G = 0. </a:t>
            </a:r>
          </a:p>
          <a:p>
            <a:pPr marL="0" indent="0" eaLnBrk="1" hangingPunct="1">
              <a:spcBef>
                <a:spcPts val="0"/>
              </a:spcBef>
              <a:buNone/>
            </a:pPr>
            <a:r>
              <a:rPr lang="en-US" dirty="0">
                <a:cs typeface="Times New Roman" pitchFamily="18" charset="0"/>
              </a:rPr>
              <a:t>This gives  </a:t>
            </a:r>
            <a:r>
              <a:rPr lang="en-US" sz="4000" b="1" dirty="0">
                <a:solidFill>
                  <a:srgbClr val="0070C0"/>
                </a:solidFill>
                <a:latin typeface="Symbol" pitchFamily="18" charset="2"/>
              </a:rPr>
              <a:t>D</a:t>
            </a:r>
            <a:r>
              <a:rPr lang="en-US" sz="4000" b="1" dirty="0">
                <a:solidFill>
                  <a:srgbClr val="0070C0"/>
                </a:solidFill>
                <a:cs typeface="Times New Roman" pitchFamily="18" charset="0"/>
              </a:rPr>
              <a:t>H = T</a:t>
            </a:r>
            <a:r>
              <a:rPr lang="en-US" sz="4000" b="1" dirty="0">
                <a:solidFill>
                  <a:srgbClr val="0070C0"/>
                </a:solidFill>
                <a:latin typeface="Symbol" pitchFamily="18" charset="2"/>
              </a:rPr>
              <a:t>D</a:t>
            </a:r>
            <a:r>
              <a:rPr lang="en-US" sz="4000" b="1" dirty="0">
                <a:solidFill>
                  <a:srgbClr val="0070C0"/>
                </a:solidFill>
                <a:cs typeface="Times New Roman" pitchFamily="18" charset="0"/>
              </a:rPr>
              <a:t>S</a:t>
            </a:r>
            <a:endParaRPr lang="en-US" sz="4000" b="1" dirty="0">
              <a:solidFill>
                <a:srgbClr val="0070C0"/>
              </a:solidFill>
            </a:endParaRPr>
          </a:p>
          <a:p>
            <a:pPr marL="0" indent="0" eaLnBrk="1" hangingPunct="1">
              <a:spcBef>
                <a:spcPts val="600"/>
              </a:spcBef>
              <a:buNone/>
            </a:pPr>
            <a:r>
              <a:rPr lang="pt-BR" dirty="0"/>
              <a:t>Solve for T. This is the “tipping point” for the reaction. </a:t>
            </a:r>
            <a:r>
              <a:rPr lang="pt-BR" u="sng" dirty="0"/>
              <a:t>Any temperature </a:t>
            </a:r>
            <a:r>
              <a:rPr lang="pt-BR" b="1" u="sng" dirty="0"/>
              <a:t>above</a:t>
            </a:r>
            <a:r>
              <a:rPr lang="pt-BR" u="sng" dirty="0"/>
              <a:t> this will make the reaction spontaneous.</a:t>
            </a:r>
            <a:r>
              <a:rPr lang="pt-BR" dirty="0"/>
              <a:t> </a:t>
            </a:r>
            <a:r>
              <a:rPr lang="pt-BR" u="sng" dirty="0"/>
              <a:t>Below this temperature, the reaction is nonspontaneous.</a:t>
            </a:r>
          </a:p>
          <a:p>
            <a:pPr marL="0" indent="0">
              <a:buNone/>
            </a:pPr>
            <a:endParaRPr lang="en-US" sz="2400" dirty="0"/>
          </a:p>
        </p:txBody>
      </p:sp>
    </p:spTree>
    <p:extLst>
      <p:ext uri="{BB962C8B-B14F-4D97-AF65-F5344CB8AC3E}">
        <p14:creationId xmlns:p14="http://schemas.microsoft.com/office/powerpoint/2010/main" val="274233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additive="base">
                                        <p:cTn id="19"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additive="base">
                                        <p:cTn id="2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 calcmode="lin" valueType="num">
                                      <p:cBhvr additive="base">
                                        <p:cTn id="31"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ACCB903-7448-2C5E-8537-563DE36E3632}"/>
              </a:ext>
            </a:extLst>
          </p:cNvPr>
          <p:cNvSpPr>
            <a:spLocks noGrp="1"/>
          </p:cNvSpPr>
          <p:nvPr>
            <p:ph type="sldNum" sz="quarter" idx="12"/>
          </p:nvPr>
        </p:nvSpPr>
        <p:spPr/>
        <p:txBody>
          <a:bodyPr/>
          <a:lstStyle/>
          <a:p>
            <a:pPr>
              <a:defRPr/>
            </a:pPr>
            <a:fld id="{4424E4D4-4381-47B8-9184-2981C57D202D}" type="slidenum">
              <a:rPr lang="en-US" smtClean="0"/>
              <a:pPr>
                <a:defRPr/>
              </a:pPr>
              <a:t>17</a:t>
            </a:fld>
            <a:endParaRPr lang="en-US" dirty="0"/>
          </a:p>
        </p:txBody>
      </p:sp>
      <p:sp>
        <p:nvSpPr>
          <p:cNvPr id="3" name="TextBox 2">
            <a:extLst>
              <a:ext uri="{FF2B5EF4-FFF2-40B4-BE49-F238E27FC236}">
                <a16:creationId xmlns:a16="http://schemas.microsoft.com/office/drawing/2014/main" id="{D4F8279A-36BF-97D8-A4FD-6E1D75D1ECE6}"/>
              </a:ext>
            </a:extLst>
          </p:cNvPr>
          <p:cNvSpPr txBox="1"/>
          <p:nvPr/>
        </p:nvSpPr>
        <p:spPr>
          <a:xfrm>
            <a:off x="228600" y="1143000"/>
            <a:ext cx="9033435" cy="5078313"/>
          </a:xfrm>
          <a:prstGeom prst="rect">
            <a:avLst/>
          </a:prstGeom>
          <a:noFill/>
        </p:spPr>
        <p:txBody>
          <a:bodyPr wrap="none" rtlCol="0">
            <a:spAutoFit/>
          </a:bodyPr>
          <a:lstStyle/>
          <a:p>
            <a:r>
              <a:rPr lang="en-US" sz="3600" dirty="0"/>
              <a:t>Determine </a:t>
            </a:r>
            <a:r>
              <a:rPr lang="en-US" sz="3600" dirty="0">
                <a:latin typeface="Symbol" panose="05050102010706020507" pitchFamily="18" charset="2"/>
              </a:rPr>
              <a:t>D</a:t>
            </a:r>
            <a:r>
              <a:rPr lang="en-US" sz="3600" dirty="0"/>
              <a:t>G for the formation of water vapor.</a:t>
            </a:r>
          </a:p>
          <a:p>
            <a:pPr marL="0" indent="0" algn="ctr">
              <a:buNone/>
            </a:pPr>
            <a:r>
              <a:rPr lang="en-US" sz="3600" b="1" dirty="0" err="1">
                <a:latin typeface="Symbol" pitchFamily="18" charset="2"/>
                <a:cs typeface="Times New Roman" pitchFamily="18" charset="0"/>
              </a:rPr>
              <a:t>D</a:t>
            </a:r>
            <a:r>
              <a:rPr lang="en-US" sz="3600" b="1" dirty="0" err="1">
                <a:latin typeface="Arial" charset="0"/>
                <a:cs typeface="Times New Roman" pitchFamily="18" charset="0"/>
              </a:rPr>
              <a:t>G</a:t>
            </a:r>
            <a:r>
              <a:rPr lang="en-US" sz="3600" b="1" baseline="30000" dirty="0" err="1">
                <a:latin typeface="Arial" charset="0"/>
                <a:cs typeface="Times New Roman" pitchFamily="18" charset="0"/>
              </a:rPr>
              <a:t>o</a:t>
            </a:r>
            <a:r>
              <a:rPr lang="en-US" sz="3600" b="1" dirty="0">
                <a:latin typeface="Arial" charset="0"/>
                <a:cs typeface="Times New Roman" pitchFamily="18" charset="0"/>
              </a:rPr>
              <a:t> = </a:t>
            </a:r>
            <a:r>
              <a:rPr lang="en-US" sz="3600" b="1" dirty="0" err="1">
                <a:latin typeface="Symbol" pitchFamily="18" charset="2"/>
                <a:cs typeface="Times New Roman" pitchFamily="18" charset="0"/>
              </a:rPr>
              <a:t>D</a:t>
            </a:r>
            <a:r>
              <a:rPr lang="en-US" sz="3600" b="1" dirty="0" err="1">
                <a:latin typeface="Arial" charset="0"/>
                <a:cs typeface="Times New Roman" pitchFamily="18" charset="0"/>
              </a:rPr>
              <a:t>H</a:t>
            </a:r>
            <a:r>
              <a:rPr lang="en-US" sz="3600" b="1" baseline="30000" dirty="0" err="1">
                <a:latin typeface="Arial" charset="0"/>
                <a:cs typeface="Times New Roman" pitchFamily="18" charset="0"/>
              </a:rPr>
              <a:t>o</a:t>
            </a:r>
            <a:r>
              <a:rPr lang="en-US" sz="3600" b="1" dirty="0">
                <a:latin typeface="Arial" charset="0"/>
                <a:cs typeface="Times New Roman" pitchFamily="18" charset="0"/>
              </a:rPr>
              <a:t> – </a:t>
            </a:r>
            <a:r>
              <a:rPr lang="en-US" sz="3600" b="1" dirty="0" err="1">
                <a:latin typeface="Arial" charset="0"/>
                <a:cs typeface="Times New Roman" pitchFamily="18" charset="0"/>
              </a:rPr>
              <a:t>T</a:t>
            </a:r>
            <a:r>
              <a:rPr lang="en-US" sz="3600" b="1" dirty="0" err="1">
                <a:latin typeface="Symbol" pitchFamily="18" charset="2"/>
                <a:cs typeface="Times New Roman" pitchFamily="18" charset="0"/>
              </a:rPr>
              <a:t>D</a:t>
            </a:r>
            <a:r>
              <a:rPr lang="en-US" sz="3600" b="1" dirty="0" err="1">
                <a:latin typeface="Arial" charset="0"/>
                <a:cs typeface="Times New Roman" pitchFamily="18" charset="0"/>
              </a:rPr>
              <a:t>S</a:t>
            </a:r>
            <a:r>
              <a:rPr lang="en-US" sz="3600" b="1" baseline="30000" dirty="0" err="1">
                <a:latin typeface="Arial" charset="0"/>
                <a:cs typeface="Times New Roman" pitchFamily="18" charset="0"/>
              </a:rPr>
              <a:t>o</a:t>
            </a:r>
            <a:endParaRPr lang="en-US" sz="3600" b="1" dirty="0">
              <a:latin typeface="Arial" charset="0"/>
              <a:cs typeface="Times New Roman" pitchFamily="18" charset="0"/>
            </a:endParaRPr>
          </a:p>
          <a:p>
            <a:r>
              <a:rPr lang="en-US" sz="3600" b="1" dirty="0">
                <a:latin typeface="Arial" charset="0"/>
                <a:cs typeface="Times New Roman" pitchFamily="18" charset="0"/>
              </a:rPr>
              <a:t>Write a balanced equation.</a:t>
            </a:r>
          </a:p>
          <a:p>
            <a:r>
              <a:rPr lang="en-US" sz="3600" b="1" dirty="0">
                <a:latin typeface="Arial" charset="0"/>
                <a:cs typeface="Times New Roman" pitchFamily="18" charset="0"/>
              </a:rPr>
              <a:t>Look up </a:t>
            </a:r>
            <a:r>
              <a:rPr lang="en-US" sz="3600" b="1" dirty="0">
                <a:latin typeface="Symbol" pitchFamily="18" charset="2"/>
                <a:cs typeface="Times New Roman" pitchFamily="18" charset="0"/>
              </a:rPr>
              <a:t>D</a:t>
            </a:r>
            <a:r>
              <a:rPr lang="en-US" sz="3600" b="1" dirty="0">
                <a:latin typeface="Arial" charset="0"/>
                <a:cs typeface="Times New Roman" pitchFamily="18" charset="0"/>
              </a:rPr>
              <a:t>H values for each chemical.</a:t>
            </a:r>
          </a:p>
          <a:p>
            <a:r>
              <a:rPr lang="en-US" sz="3600" b="1" dirty="0" err="1">
                <a:latin typeface="Symbol" pitchFamily="18" charset="2"/>
                <a:cs typeface="Times New Roman" pitchFamily="18" charset="0"/>
              </a:rPr>
              <a:t>D</a:t>
            </a:r>
            <a:r>
              <a:rPr lang="en-US" sz="3600" b="1" dirty="0" err="1">
                <a:latin typeface="Arial" charset="0"/>
                <a:cs typeface="Times New Roman" pitchFamily="18" charset="0"/>
              </a:rPr>
              <a:t>H</a:t>
            </a:r>
            <a:r>
              <a:rPr lang="en-US" sz="3600" b="1" baseline="-25000" dirty="0" err="1">
                <a:latin typeface="Arial" charset="0"/>
                <a:cs typeface="Times New Roman" pitchFamily="18" charset="0"/>
              </a:rPr>
              <a:t>Rxn</a:t>
            </a:r>
            <a:r>
              <a:rPr lang="en-US" sz="3600" b="1" dirty="0">
                <a:latin typeface="Arial" charset="0"/>
                <a:cs typeface="Times New Roman" pitchFamily="18" charset="0"/>
              </a:rPr>
              <a:t> = </a:t>
            </a:r>
            <a:r>
              <a:rPr lang="en-US" sz="3600" b="1" dirty="0" err="1">
                <a:latin typeface="Symbol" pitchFamily="18" charset="2"/>
                <a:cs typeface="Times New Roman" pitchFamily="18" charset="0"/>
              </a:rPr>
              <a:t>D</a:t>
            </a:r>
            <a:r>
              <a:rPr lang="en-US" sz="3600" b="1" dirty="0" err="1">
                <a:latin typeface="Arial" charset="0"/>
                <a:cs typeface="Times New Roman" pitchFamily="18" charset="0"/>
              </a:rPr>
              <a:t>H</a:t>
            </a:r>
            <a:r>
              <a:rPr lang="en-US" sz="3600" b="1" baseline="-25000" dirty="0" err="1">
                <a:latin typeface="Arial" charset="0"/>
                <a:cs typeface="Times New Roman" pitchFamily="18" charset="0"/>
              </a:rPr>
              <a:t>Products</a:t>
            </a:r>
            <a:r>
              <a:rPr lang="en-US" sz="3600" b="1" dirty="0">
                <a:latin typeface="Arial" charset="0"/>
                <a:cs typeface="Times New Roman" pitchFamily="18" charset="0"/>
              </a:rPr>
              <a:t> - </a:t>
            </a:r>
            <a:r>
              <a:rPr lang="en-US" sz="3600" b="1" dirty="0" err="1">
                <a:latin typeface="Symbol" pitchFamily="18" charset="2"/>
                <a:cs typeface="Times New Roman" pitchFamily="18" charset="0"/>
              </a:rPr>
              <a:t>D</a:t>
            </a:r>
            <a:r>
              <a:rPr lang="en-US" sz="3600" b="1" dirty="0" err="1">
                <a:latin typeface="Arial" charset="0"/>
                <a:cs typeface="Times New Roman" pitchFamily="18" charset="0"/>
              </a:rPr>
              <a:t>H</a:t>
            </a:r>
            <a:r>
              <a:rPr lang="en-US" sz="3600" b="1" baseline="-25000" dirty="0" err="1">
                <a:latin typeface="Arial" charset="0"/>
                <a:cs typeface="Times New Roman" pitchFamily="18" charset="0"/>
              </a:rPr>
              <a:t>Reactants</a:t>
            </a:r>
            <a:r>
              <a:rPr lang="en-US" sz="3600" b="1" baseline="-25000" dirty="0">
                <a:latin typeface="Arial" charset="0"/>
                <a:cs typeface="Times New Roman" pitchFamily="18" charset="0"/>
              </a:rPr>
              <a:t> </a:t>
            </a:r>
            <a:r>
              <a:rPr lang="en-US" sz="3600" b="1" dirty="0">
                <a:latin typeface="Arial" charset="0"/>
                <a:cs typeface="Times New Roman" pitchFamily="18" charset="0"/>
              </a:rPr>
              <a:t> </a:t>
            </a:r>
          </a:p>
          <a:p>
            <a:r>
              <a:rPr lang="en-US" sz="3600" b="1" dirty="0" err="1">
                <a:latin typeface="Symbol" pitchFamily="18" charset="2"/>
                <a:cs typeface="Times New Roman" pitchFamily="18" charset="0"/>
              </a:rPr>
              <a:t>D</a:t>
            </a:r>
            <a:r>
              <a:rPr lang="en-US" sz="3600" b="1" dirty="0" err="1">
                <a:latin typeface="Arial" charset="0"/>
                <a:cs typeface="Times New Roman" pitchFamily="18" charset="0"/>
              </a:rPr>
              <a:t>H</a:t>
            </a:r>
            <a:r>
              <a:rPr lang="en-US" sz="3600" b="1" baseline="-25000" dirty="0" err="1">
                <a:latin typeface="Arial" charset="0"/>
                <a:cs typeface="Times New Roman" pitchFamily="18" charset="0"/>
              </a:rPr>
              <a:t>Products</a:t>
            </a:r>
            <a:r>
              <a:rPr lang="en-US" sz="3600" b="1" dirty="0">
                <a:latin typeface="Arial" charset="0"/>
                <a:cs typeface="Times New Roman" pitchFamily="18" charset="0"/>
              </a:rPr>
              <a:t> = </a:t>
            </a:r>
            <a:r>
              <a:rPr lang="en-US" sz="2800" b="1" dirty="0">
                <a:cs typeface="Times New Roman" panose="02020603050405020304" pitchFamily="18" charset="0"/>
              </a:rPr>
              <a:t>2mol (-241.8-kJ/mol) = -483.6-kJ</a:t>
            </a:r>
          </a:p>
          <a:p>
            <a:r>
              <a:rPr lang="en-US" sz="3600" b="1" dirty="0">
                <a:latin typeface="Arial" charset="0"/>
                <a:cs typeface="Times New Roman" pitchFamily="18" charset="0"/>
              </a:rPr>
              <a:t>Given </a:t>
            </a:r>
            <a:r>
              <a:rPr lang="en-US" sz="3600" b="1" dirty="0" err="1">
                <a:latin typeface="Symbol" pitchFamily="18" charset="2"/>
                <a:cs typeface="Times New Roman" pitchFamily="18" charset="0"/>
              </a:rPr>
              <a:t>D</a:t>
            </a:r>
            <a:r>
              <a:rPr lang="en-US" sz="3600" b="1" dirty="0" err="1">
                <a:latin typeface="Arial" charset="0"/>
                <a:cs typeface="Times New Roman" pitchFamily="18" charset="0"/>
              </a:rPr>
              <a:t>S</a:t>
            </a:r>
            <a:r>
              <a:rPr lang="en-US" sz="3600" b="1" baseline="30000" dirty="0" err="1">
                <a:latin typeface="Arial" charset="0"/>
                <a:cs typeface="Times New Roman" pitchFamily="18" charset="0"/>
              </a:rPr>
              <a:t>o</a:t>
            </a:r>
            <a:r>
              <a:rPr lang="en-US" sz="3600" b="1" baseline="-25000" dirty="0" err="1">
                <a:latin typeface="Arial" charset="0"/>
                <a:cs typeface="Times New Roman" pitchFamily="18" charset="0"/>
              </a:rPr>
              <a:t>Rxn</a:t>
            </a:r>
            <a:r>
              <a:rPr lang="en-US" sz="3600" b="1" dirty="0">
                <a:latin typeface="Arial" charset="0"/>
                <a:cs typeface="Times New Roman" pitchFamily="18" charset="0"/>
              </a:rPr>
              <a:t> = -89.0J/K</a:t>
            </a:r>
          </a:p>
          <a:p>
            <a:r>
              <a:rPr lang="en-US" sz="3600" b="1" dirty="0" err="1">
                <a:latin typeface="Symbol" pitchFamily="18" charset="2"/>
                <a:cs typeface="Times New Roman" pitchFamily="18" charset="0"/>
              </a:rPr>
              <a:t>D</a:t>
            </a:r>
            <a:r>
              <a:rPr lang="en-US" sz="3600" b="1" dirty="0" err="1">
                <a:latin typeface="Arial" charset="0"/>
                <a:cs typeface="Times New Roman" pitchFamily="18" charset="0"/>
              </a:rPr>
              <a:t>G</a:t>
            </a:r>
            <a:r>
              <a:rPr lang="en-US" sz="3600" b="1" baseline="30000" dirty="0" err="1">
                <a:latin typeface="Arial" charset="0"/>
                <a:cs typeface="Times New Roman" pitchFamily="18" charset="0"/>
              </a:rPr>
              <a:t>o</a:t>
            </a:r>
            <a:r>
              <a:rPr lang="en-US" sz="3600" b="1" dirty="0">
                <a:latin typeface="Arial" charset="0"/>
                <a:cs typeface="Times New Roman" pitchFamily="18" charset="0"/>
              </a:rPr>
              <a:t> = -457.</a:t>
            </a:r>
            <a:r>
              <a:rPr lang="en-US" sz="3600" b="1" u="sng" dirty="0">
                <a:latin typeface="Arial" charset="0"/>
                <a:cs typeface="Times New Roman" pitchFamily="18" charset="0"/>
              </a:rPr>
              <a:t>0</a:t>
            </a:r>
            <a:r>
              <a:rPr lang="en-US" sz="3600" b="1" dirty="0">
                <a:latin typeface="Arial" charset="0"/>
                <a:cs typeface="Times New Roman" pitchFamily="18" charset="0"/>
              </a:rPr>
              <a:t>78kJ</a:t>
            </a:r>
          </a:p>
          <a:p>
            <a:r>
              <a:rPr lang="en-US" sz="3600" dirty="0"/>
              <a:t>Is this reaction spontaneous?</a:t>
            </a:r>
          </a:p>
        </p:txBody>
      </p:sp>
    </p:spTree>
    <p:extLst>
      <p:ext uri="{BB962C8B-B14F-4D97-AF65-F5344CB8AC3E}">
        <p14:creationId xmlns:p14="http://schemas.microsoft.com/office/powerpoint/2010/main" val="4226629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2057400"/>
          </a:xfrm>
        </p:spPr>
        <p:txBody>
          <a:bodyPr>
            <a:noAutofit/>
          </a:bodyPr>
          <a:lstStyle/>
          <a:p>
            <a:r>
              <a:rPr lang="en-US" b="1" i="0" dirty="0">
                <a:latin typeface="+mn-lt"/>
              </a:rPr>
              <a:t>Comparing Entropy Values between Substances in the Same State</a:t>
            </a:r>
          </a:p>
        </p:txBody>
      </p:sp>
      <p:sp>
        <p:nvSpPr>
          <p:cNvPr id="3" name="Content Placeholder 2"/>
          <p:cNvSpPr>
            <a:spLocks noGrp="1"/>
          </p:cNvSpPr>
          <p:nvPr>
            <p:ph idx="1"/>
          </p:nvPr>
        </p:nvSpPr>
        <p:spPr>
          <a:xfrm>
            <a:off x="304800" y="2209800"/>
            <a:ext cx="8382000" cy="4267200"/>
          </a:xfrm>
        </p:spPr>
        <p:txBody>
          <a:bodyPr>
            <a:normAutofit/>
          </a:bodyPr>
          <a:lstStyle/>
          <a:p>
            <a:pPr>
              <a:spcBef>
                <a:spcPts val="600"/>
              </a:spcBef>
            </a:pPr>
            <a:r>
              <a:rPr lang="en-US" sz="3600" b="1" dirty="0">
                <a:latin typeface="Calibri" panose="020F0502020204030204" pitchFamily="34" charset="0"/>
                <a:cs typeface="Calibri" panose="020F0502020204030204" pitchFamily="34" charset="0"/>
              </a:rPr>
              <a:t>Entropy increases as freedom of motion within a substance increases.</a:t>
            </a:r>
          </a:p>
          <a:p>
            <a:pPr>
              <a:spcBef>
                <a:spcPts val="600"/>
              </a:spcBef>
            </a:pPr>
            <a:r>
              <a:rPr lang="en-US" sz="3600" dirty="0"/>
              <a:t> For two substances in the same state, the larger molecule has a greater # of possible rotations of its atoms, so it has a higher entropy value.</a:t>
            </a:r>
          </a:p>
        </p:txBody>
      </p:sp>
    </p:spTree>
    <p:extLst>
      <p:ext uri="{BB962C8B-B14F-4D97-AF65-F5344CB8AC3E}">
        <p14:creationId xmlns:p14="http://schemas.microsoft.com/office/powerpoint/2010/main" val="3753314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875692"/>
          </a:xfrm>
        </p:spPr>
        <p:txBody>
          <a:bodyPr>
            <a:noAutofit/>
          </a:bodyPr>
          <a:lstStyle/>
          <a:p>
            <a:r>
              <a:rPr lang="en-US" b="1" i="0" dirty="0">
                <a:latin typeface="+mn-lt"/>
              </a:rPr>
              <a:t>Comparing Entropy Values between Substances in the Same State</a:t>
            </a:r>
          </a:p>
        </p:txBody>
      </p:sp>
      <p:pic>
        <p:nvPicPr>
          <p:cNvPr id="5" name="Picture 2" descr="http://img-aws.ehowcdn.com/400x265p/s3.amazonaws.com/cme_public_images/www_ehow_com/i.ehow.com/images/a05/1u/5v/chemical-formula-propane-1.1-800x800.jpg">
            <a:extLst>
              <a:ext uri="{FF2B5EF4-FFF2-40B4-BE49-F238E27FC236}">
                <a16:creationId xmlns:a16="http://schemas.microsoft.com/office/drawing/2014/main" id="{B39548A0-D8F1-7B11-4749-510B6EB8D0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6800" y="2000982"/>
            <a:ext cx="3810000" cy="252412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C:\Users\cgalindo\Downloads\cl2.png">
            <a:extLst>
              <a:ext uri="{FF2B5EF4-FFF2-40B4-BE49-F238E27FC236}">
                <a16:creationId xmlns:a16="http://schemas.microsoft.com/office/drawing/2014/main" id="{69B8088A-6753-1ED7-3C0E-C3F6189D70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6831" y="2971800"/>
            <a:ext cx="2596057" cy="914400"/>
          </a:xfrm>
          <a:prstGeom prst="rect">
            <a:avLst/>
          </a:prstGeom>
          <a:solidFill>
            <a:schemeClr val="bg1"/>
          </a:solidFill>
        </p:spPr>
      </p:pic>
      <p:sp>
        <p:nvSpPr>
          <p:cNvPr id="7" name="Content Placeholder 2">
            <a:extLst>
              <a:ext uri="{FF2B5EF4-FFF2-40B4-BE49-F238E27FC236}">
                <a16:creationId xmlns:a16="http://schemas.microsoft.com/office/drawing/2014/main" id="{0C5346E4-C777-9DB5-0E58-48CC7B7FD51E}"/>
              </a:ext>
            </a:extLst>
          </p:cNvPr>
          <p:cNvSpPr>
            <a:spLocks noGrp="1"/>
          </p:cNvSpPr>
          <p:nvPr>
            <p:ph idx="1"/>
          </p:nvPr>
        </p:nvSpPr>
        <p:spPr>
          <a:xfrm>
            <a:off x="422032" y="4560277"/>
            <a:ext cx="8229600" cy="2133600"/>
          </a:xfrm>
        </p:spPr>
        <p:txBody>
          <a:bodyPr>
            <a:normAutofit fontScale="92500"/>
          </a:bodyPr>
          <a:lstStyle/>
          <a:p>
            <a:pPr marL="0" indent="0">
              <a:buNone/>
            </a:pPr>
            <a:r>
              <a:rPr lang="en-US" sz="3600" dirty="0"/>
              <a:t>Example: Which has more entropy?</a:t>
            </a:r>
          </a:p>
          <a:p>
            <a:pPr marL="0" indent="0">
              <a:buNone/>
            </a:pPr>
            <a:r>
              <a:rPr lang="en-US" sz="3600" dirty="0"/>
              <a:t>Cl</a:t>
            </a:r>
            <a:r>
              <a:rPr lang="en-US" sz="3600" baseline="-25000" dirty="0"/>
              <a:t>2</a:t>
            </a:r>
            <a:r>
              <a:rPr lang="en-US" sz="3600" dirty="0"/>
              <a:t> (g) and, propane (C</a:t>
            </a:r>
            <a:r>
              <a:rPr lang="en-US" sz="3600" baseline="-25000" dirty="0"/>
              <a:t>3</a:t>
            </a:r>
            <a:r>
              <a:rPr lang="en-US" sz="3600" dirty="0"/>
              <a:t>H</a:t>
            </a:r>
            <a:r>
              <a:rPr lang="en-US" sz="3600" baseline="-25000" dirty="0"/>
              <a:t>8</a:t>
            </a:r>
            <a:r>
              <a:rPr lang="en-US" sz="3600" dirty="0"/>
              <a:t> </a:t>
            </a:r>
            <a:r>
              <a:rPr lang="en-US" sz="3600" baseline="-25000" dirty="0"/>
              <a:t>(g)</a:t>
            </a:r>
            <a:r>
              <a:rPr lang="en-US" sz="3600" dirty="0"/>
              <a:t>)has more atoms and thus more positional entropy. </a:t>
            </a:r>
          </a:p>
        </p:txBody>
      </p:sp>
    </p:spTree>
    <p:extLst>
      <p:ext uri="{BB962C8B-B14F-4D97-AF65-F5344CB8AC3E}">
        <p14:creationId xmlns:p14="http://schemas.microsoft.com/office/powerpoint/2010/main" val="2737277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229600" cy="1676400"/>
          </a:xfrm>
        </p:spPr>
        <p:txBody>
          <a:bodyPr>
            <a:normAutofit/>
          </a:bodyPr>
          <a:lstStyle/>
          <a:p>
            <a:r>
              <a:rPr lang="en-US" sz="4000" dirty="0">
                <a:solidFill>
                  <a:schemeClr val="bg1"/>
                </a:solidFill>
              </a:rPr>
              <a:t>Which liquid has greater entropy, butanol or methanol?</a:t>
            </a:r>
          </a:p>
        </p:txBody>
      </p:sp>
      <p:pic>
        <p:nvPicPr>
          <p:cNvPr id="2050" name="Picture 2" descr="https://upload.wikimedia.org/wikipedia/commons/1/1b/1-butanol.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200400"/>
            <a:ext cx="5162550" cy="1341948"/>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s://www.decodedscience.org/wp-content/uploads/2014/08/xMethanol-structure-300x231.png.pagespeed.ic.aKpzPZSgOM.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53150" y="3197198"/>
            <a:ext cx="2457450" cy="1892237"/>
          </a:xfrm>
          <a:prstGeom prst="rect">
            <a:avLst/>
          </a:prstGeom>
          <a:solidFill>
            <a:schemeClr val="bg1"/>
          </a:solidFill>
        </p:spPr>
      </p:pic>
      <p:cxnSp>
        <p:nvCxnSpPr>
          <p:cNvPr id="5" name="Straight Arrow Connector 4"/>
          <p:cNvCxnSpPr/>
          <p:nvPr/>
        </p:nvCxnSpPr>
        <p:spPr>
          <a:xfrm>
            <a:off x="1648545" y="2133600"/>
            <a:ext cx="685800" cy="1524000"/>
          </a:xfrm>
          <a:prstGeom prst="straightConnector1">
            <a:avLst/>
          </a:prstGeom>
          <a:ln w="5715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4800600" y="1981200"/>
            <a:ext cx="1752600" cy="1524000"/>
          </a:xfrm>
          <a:prstGeom prst="straightConnector1">
            <a:avLst/>
          </a:prstGeom>
          <a:ln w="5715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2" name="Content Placeholder 2">
            <a:extLst>
              <a:ext uri="{FF2B5EF4-FFF2-40B4-BE49-F238E27FC236}">
                <a16:creationId xmlns:a16="http://schemas.microsoft.com/office/drawing/2014/main" id="{E8DBBABC-2DA0-74D4-503F-DD53B55A0413}"/>
              </a:ext>
            </a:extLst>
          </p:cNvPr>
          <p:cNvSpPr txBox="1">
            <a:spLocks/>
          </p:cNvSpPr>
          <p:nvPr/>
        </p:nvSpPr>
        <p:spPr bwMode="auto">
          <a:xfrm>
            <a:off x="533400" y="647773"/>
            <a:ext cx="8229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Arial"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4000" dirty="0"/>
              <a:t>Which liquid has greater entropy, butanol (l) or methanol (l)?</a:t>
            </a:r>
          </a:p>
        </p:txBody>
      </p:sp>
      <p:sp>
        <p:nvSpPr>
          <p:cNvPr id="6" name="TextBox 5">
            <a:extLst>
              <a:ext uri="{FF2B5EF4-FFF2-40B4-BE49-F238E27FC236}">
                <a16:creationId xmlns:a16="http://schemas.microsoft.com/office/drawing/2014/main" id="{423518BD-3F79-2005-FE43-4B0562B15BF6}"/>
              </a:ext>
            </a:extLst>
          </p:cNvPr>
          <p:cNvSpPr txBox="1"/>
          <p:nvPr/>
        </p:nvSpPr>
        <p:spPr>
          <a:xfrm>
            <a:off x="533400" y="5089435"/>
            <a:ext cx="8077200" cy="1200329"/>
          </a:xfrm>
          <a:prstGeom prst="rect">
            <a:avLst/>
          </a:prstGeom>
          <a:noFill/>
        </p:spPr>
        <p:txBody>
          <a:bodyPr wrap="square">
            <a:spAutoFit/>
          </a:bodyPr>
          <a:lstStyle/>
          <a:p>
            <a:pPr marL="0" indent="0" algn="ctr">
              <a:buNone/>
            </a:pPr>
            <a:r>
              <a:rPr lang="en-US" sz="3600" dirty="0"/>
              <a:t>Butanol has more atoms, thus greater entropy.</a:t>
            </a:r>
          </a:p>
        </p:txBody>
      </p:sp>
    </p:spTree>
    <p:extLst>
      <p:ext uri="{BB962C8B-B14F-4D97-AF65-F5344CB8AC3E}">
        <p14:creationId xmlns:p14="http://schemas.microsoft.com/office/powerpoint/2010/main" val="2153427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700" y="457200"/>
            <a:ext cx="8610600" cy="6248400"/>
          </a:xfrm>
        </p:spPr>
        <p:txBody>
          <a:bodyPr>
            <a:noAutofit/>
          </a:bodyPr>
          <a:lstStyle/>
          <a:p>
            <a:pPr marL="0" indent="0">
              <a:lnSpc>
                <a:spcPct val="100000"/>
              </a:lnSpc>
              <a:spcBef>
                <a:spcPts val="0"/>
              </a:spcBef>
              <a:spcAft>
                <a:spcPts val="1200"/>
              </a:spcAft>
              <a:buNone/>
            </a:pPr>
            <a:r>
              <a:rPr lang="en-US" sz="3600" dirty="0">
                <a:latin typeface="Arial" panose="020B0604020202020204" pitchFamily="34" charset="0"/>
                <a:cs typeface="Arial" panose="020B0604020202020204" pitchFamily="34" charset="0"/>
              </a:rPr>
              <a:t>A spontaneous process is a change that occurs with no outside </a:t>
            </a:r>
            <a:r>
              <a:rPr lang="en-US" sz="3600" dirty="0">
                <a:cs typeface="Arial" panose="020B0604020202020204" pitchFamily="34" charset="0"/>
              </a:rPr>
              <a:t>help</a:t>
            </a:r>
            <a:r>
              <a:rPr lang="en-US" sz="3600" dirty="0">
                <a:latin typeface="Arial" panose="020B0604020202020204" pitchFamily="34" charset="0"/>
                <a:cs typeface="Arial" panose="020B0604020202020204" pitchFamily="34" charset="0"/>
              </a:rPr>
              <a:t>.</a:t>
            </a:r>
          </a:p>
          <a:p>
            <a:pPr>
              <a:lnSpc>
                <a:spcPct val="100000"/>
              </a:lnSpc>
              <a:spcBef>
                <a:spcPts val="0"/>
              </a:spcBef>
              <a:spcAft>
                <a:spcPts val="1200"/>
              </a:spcAft>
            </a:pPr>
            <a:r>
              <a:rPr lang="en-US" sz="3200" dirty="0">
                <a:latin typeface="Arial" panose="020B0604020202020204" pitchFamily="34" charset="0"/>
                <a:cs typeface="Arial" panose="020B0604020202020204" pitchFamily="34" charset="0"/>
              </a:rPr>
              <a:t>If </a:t>
            </a:r>
            <a:r>
              <a:rPr lang="el-GR" sz="3200" dirty="0">
                <a:latin typeface="Arial" panose="020B0604020202020204" pitchFamily="34" charset="0"/>
                <a:cs typeface="Arial" panose="020B0604020202020204" pitchFamily="34" charset="0"/>
              </a:rPr>
              <a:t>Δ</a:t>
            </a:r>
            <a:r>
              <a:rPr lang="en-US" sz="3200" dirty="0">
                <a:latin typeface="Arial" panose="020B0604020202020204" pitchFamily="34" charset="0"/>
                <a:cs typeface="Arial" panose="020B0604020202020204" pitchFamily="34" charset="0"/>
              </a:rPr>
              <a:t>S for both a system AND its surroundings is positive (</a:t>
            </a:r>
            <a:r>
              <a:rPr lang="el-GR" sz="3200" dirty="0">
                <a:latin typeface="Arial" panose="020B0604020202020204" pitchFamily="34" charset="0"/>
                <a:cs typeface="Arial" panose="020B0604020202020204" pitchFamily="34" charset="0"/>
              </a:rPr>
              <a:t>Δ</a:t>
            </a:r>
            <a:r>
              <a:rPr lang="en-US" sz="3200" dirty="0" err="1">
                <a:latin typeface="Arial" panose="020B0604020202020204" pitchFamily="34" charset="0"/>
                <a:cs typeface="Arial" panose="020B0604020202020204" pitchFamily="34" charset="0"/>
              </a:rPr>
              <a:t>S</a:t>
            </a:r>
            <a:r>
              <a:rPr lang="en-US" sz="3200" baseline="-25000" dirty="0" err="1">
                <a:latin typeface="Arial" panose="020B0604020202020204" pitchFamily="34" charset="0"/>
                <a:cs typeface="Arial" panose="020B0604020202020204" pitchFamily="34" charset="0"/>
              </a:rPr>
              <a:t>universe</a:t>
            </a:r>
            <a:r>
              <a:rPr lang="en-US" sz="3200" dirty="0">
                <a:latin typeface="Arial" panose="020B0604020202020204" pitchFamily="34" charset="0"/>
                <a:cs typeface="Arial" panose="020B0604020202020204" pitchFamily="34" charset="0"/>
              </a:rPr>
              <a:t> &gt; 0), the reaction will ALWAYS be spontaneous. </a:t>
            </a:r>
          </a:p>
          <a:p>
            <a:pPr>
              <a:lnSpc>
                <a:spcPct val="100000"/>
              </a:lnSpc>
              <a:spcBef>
                <a:spcPts val="0"/>
              </a:spcBef>
              <a:spcAft>
                <a:spcPts val="1200"/>
              </a:spcAft>
            </a:pPr>
            <a:r>
              <a:rPr lang="en-US" sz="3200" dirty="0">
                <a:latin typeface="Arial" panose="020B0604020202020204" pitchFamily="34" charset="0"/>
                <a:cs typeface="Arial" panose="020B0604020202020204" pitchFamily="34" charset="0"/>
              </a:rPr>
              <a:t>For example, combustion reactions have positive </a:t>
            </a:r>
            <a:r>
              <a:rPr lang="el-GR" sz="3200" dirty="0">
                <a:latin typeface="Arial" panose="020B0604020202020204" pitchFamily="34" charset="0"/>
                <a:cs typeface="Arial" panose="020B0604020202020204" pitchFamily="34" charset="0"/>
              </a:rPr>
              <a:t>Δ</a:t>
            </a:r>
            <a:r>
              <a:rPr lang="en-US" sz="3200" dirty="0">
                <a:latin typeface="Arial" panose="020B0604020202020204" pitchFamily="34" charset="0"/>
                <a:cs typeface="Arial" panose="020B0604020202020204" pitchFamily="34" charset="0"/>
              </a:rPr>
              <a:t>S values for both the system and surroundings.</a:t>
            </a:r>
          </a:p>
          <a:p>
            <a:pPr>
              <a:lnSpc>
                <a:spcPct val="100000"/>
              </a:lnSpc>
              <a:spcBef>
                <a:spcPts val="0"/>
              </a:spcBef>
              <a:spcAft>
                <a:spcPts val="1200"/>
              </a:spcAft>
            </a:pPr>
            <a:r>
              <a:rPr lang="en-US" sz="3200" dirty="0">
                <a:latin typeface="Arial" panose="020B0604020202020204" pitchFamily="34" charset="0"/>
                <a:cs typeface="Arial" panose="020B0604020202020204" pitchFamily="34" charset="0"/>
              </a:rPr>
              <a:t>If </a:t>
            </a:r>
            <a:r>
              <a:rPr lang="el-GR" sz="3200" dirty="0">
                <a:latin typeface="Arial" panose="020B0604020202020204" pitchFamily="34" charset="0"/>
                <a:cs typeface="Arial" panose="020B0604020202020204" pitchFamily="34" charset="0"/>
              </a:rPr>
              <a:t>Δ</a:t>
            </a:r>
            <a:r>
              <a:rPr lang="en-US" sz="3200" dirty="0" err="1">
                <a:latin typeface="Arial" panose="020B0604020202020204" pitchFamily="34" charset="0"/>
                <a:cs typeface="Arial" panose="020B0604020202020204" pitchFamily="34" charset="0"/>
              </a:rPr>
              <a:t>S</a:t>
            </a:r>
            <a:r>
              <a:rPr lang="en-US" sz="3200" baseline="-25000" dirty="0" err="1">
                <a:latin typeface="Arial" panose="020B0604020202020204" pitchFamily="34" charset="0"/>
                <a:cs typeface="Arial" panose="020B0604020202020204" pitchFamily="34" charset="0"/>
              </a:rPr>
              <a:t>sys</a:t>
            </a:r>
            <a:r>
              <a:rPr lang="en-US" sz="3200" dirty="0">
                <a:latin typeface="Arial" panose="020B0604020202020204" pitchFamily="34" charset="0"/>
                <a:cs typeface="Arial" panose="020B0604020202020204" pitchFamily="34" charset="0"/>
              </a:rPr>
              <a:t> and </a:t>
            </a:r>
            <a:r>
              <a:rPr lang="el-GR" sz="3200" dirty="0">
                <a:latin typeface="Arial" panose="020B0604020202020204" pitchFamily="34" charset="0"/>
                <a:cs typeface="Arial" panose="020B0604020202020204" pitchFamily="34" charset="0"/>
              </a:rPr>
              <a:t>Δ</a:t>
            </a:r>
            <a:r>
              <a:rPr lang="en-US" sz="3200" dirty="0" err="1">
                <a:latin typeface="Arial" panose="020B0604020202020204" pitchFamily="34" charset="0"/>
                <a:cs typeface="Arial" panose="020B0604020202020204" pitchFamily="34" charset="0"/>
              </a:rPr>
              <a:t>S</a:t>
            </a:r>
            <a:r>
              <a:rPr lang="en-US" sz="3200" baseline="-25000" dirty="0" err="1">
                <a:latin typeface="Arial" panose="020B0604020202020204" pitchFamily="34" charset="0"/>
                <a:cs typeface="Arial" panose="020B0604020202020204" pitchFamily="34" charset="0"/>
              </a:rPr>
              <a:t>surr</a:t>
            </a:r>
            <a:r>
              <a:rPr lang="en-US" sz="3200" dirty="0">
                <a:latin typeface="Arial" panose="020B0604020202020204" pitchFamily="34" charset="0"/>
                <a:cs typeface="Arial" panose="020B0604020202020204" pitchFamily="34" charset="0"/>
              </a:rPr>
              <a:t> are NOT both positive, factors like </a:t>
            </a:r>
            <a:r>
              <a:rPr lang="el-GR" sz="3200" dirty="0">
                <a:latin typeface="Arial" panose="020B0604020202020204" pitchFamily="34" charset="0"/>
                <a:cs typeface="Arial" panose="020B0604020202020204" pitchFamily="34" charset="0"/>
              </a:rPr>
              <a:t>Δ</a:t>
            </a:r>
            <a:r>
              <a:rPr lang="en-US" sz="3200" dirty="0">
                <a:latin typeface="Arial" panose="020B0604020202020204" pitchFamily="34" charset="0"/>
                <a:cs typeface="Arial" panose="020B0604020202020204" pitchFamily="34" charset="0"/>
              </a:rPr>
              <a:t>H and temperature will also affect spontaneity of a reaction.</a:t>
            </a:r>
          </a:p>
          <a:p>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855656156"/>
              </p:ext>
            </p:extLst>
          </p:nvPr>
        </p:nvGraphicFramePr>
        <p:xfrm>
          <a:off x="304800" y="1524000"/>
          <a:ext cx="8686802" cy="5101374"/>
        </p:xfrm>
        <a:graphic>
          <a:graphicData uri="http://schemas.openxmlformats.org/drawingml/2006/table">
            <a:tbl>
              <a:tblPr firstRow="1" bandRow="1">
                <a:tableStyleId>{D7AC3CCA-C797-4891-BE02-D94E43425B78}</a:tableStyleId>
              </a:tblPr>
              <a:tblGrid>
                <a:gridCol w="2514600">
                  <a:extLst>
                    <a:ext uri="{9D8B030D-6E8A-4147-A177-3AD203B41FA5}">
                      <a16:colId xmlns:a16="http://schemas.microsoft.com/office/drawing/2014/main" val="20000"/>
                    </a:ext>
                  </a:extLst>
                </a:gridCol>
                <a:gridCol w="2971800">
                  <a:extLst>
                    <a:ext uri="{9D8B030D-6E8A-4147-A177-3AD203B41FA5}">
                      <a16:colId xmlns:a16="http://schemas.microsoft.com/office/drawing/2014/main" val="20001"/>
                    </a:ext>
                  </a:extLst>
                </a:gridCol>
                <a:gridCol w="3200402">
                  <a:extLst>
                    <a:ext uri="{9D8B030D-6E8A-4147-A177-3AD203B41FA5}">
                      <a16:colId xmlns:a16="http://schemas.microsoft.com/office/drawing/2014/main" val="20002"/>
                    </a:ext>
                  </a:extLst>
                </a:gridCol>
              </a:tblGrid>
              <a:tr h="1142630">
                <a:tc>
                  <a:txBody>
                    <a:bodyPr/>
                    <a:lstStyle/>
                    <a:p>
                      <a:endParaRPr lang="en-US" sz="4000" dirty="0">
                        <a:latin typeface="+mn-lt"/>
                      </a:endParaRPr>
                    </a:p>
                  </a:txBody>
                  <a:tcPr anchor="ctr">
                    <a:solidFill>
                      <a:schemeClr val="bg1"/>
                    </a:solidFill>
                  </a:tcPr>
                </a:tc>
                <a:tc>
                  <a:txBody>
                    <a:bodyPr/>
                    <a:lstStyle/>
                    <a:p>
                      <a:pPr marL="0" marR="0" algn="ctr">
                        <a:lnSpc>
                          <a:spcPct val="100000"/>
                        </a:lnSpc>
                        <a:spcBef>
                          <a:spcPts val="0"/>
                        </a:spcBef>
                        <a:spcAft>
                          <a:spcPts val="0"/>
                        </a:spcAft>
                      </a:pPr>
                      <a:r>
                        <a:rPr kumimoji="0" lang="en-US" sz="6000" b="1" kern="1200" dirty="0">
                          <a:solidFill>
                            <a:schemeClr val="dk1"/>
                          </a:solidFill>
                          <a:latin typeface="+mn-lt"/>
                          <a:ea typeface="+mn-ea"/>
                          <a:cs typeface="+mn-cs"/>
                          <a:sym typeface="Symbol"/>
                        </a:rPr>
                        <a:t>-</a:t>
                      </a:r>
                      <a:r>
                        <a:rPr kumimoji="0" lang="en-US" sz="6000" b="1" kern="1200" dirty="0" err="1">
                          <a:solidFill>
                            <a:schemeClr val="dk1"/>
                          </a:solidFill>
                          <a:latin typeface="+mn-lt"/>
                          <a:ea typeface="+mn-ea"/>
                          <a:cs typeface="+mn-cs"/>
                        </a:rPr>
                        <a:t>H</a:t>
                      </a:r>
                      <a:r>
                        <a:rPr kumimoji="0" lang="en-US" sz="4800" b="1" kern="1200" baseline="-25000" dirty="0" err="1">
                          <a:solidFill>
                            <a:schemeClr val="dk1"/>
                          </a:solidFill>
                          <a:latin typeface="+mn-lt"/>
                          <a:ea typeface="+mn-ea"/>
                          <a:cs typeface="+mn-cs"/>
                        </a:rPr>
                        <a:t>sys</a:t>
                      </a:r>
                      <a:endParaRPr lang="en-US" sz="4800" dirty="0">
                        <a:latin typeface="+mn-lt"/>
                        <a:ea typeface="Calibri"/>
                        <a:cs typeface="Times New Roman"/>
                      </a:endParaRPr>
                    </a:p>
                  </a:txBody>
                  <a:tcPr marL="68580" marR="68580" marT="0" marB="0" anchor="ctr">
                    <a:solidFill>
                      <a:schemeClr val="bg1"/>
                    </a:solidFill>
                  </a:tcPr>
                </a:tc>
                <a:tc>
                  <a:txBody>
                    <a:bodyPr/>
                    <a:lstStyle/>
                    <a:p>
                      <a:pPr algn="ctr"/>
                      <a:r>
                        <a:rPr kumimoji="0" lang="en-US" sz="6000" b="1" kern="1200" dirty="0">
                          <a:solidFill>
                            <a:schemeClr val="dk1"/>
                          </a:solidFill>
                          <a:latin typeface="+mn-lt"/>
                          <a:ea typeface="+mn-ea"/>
                          <a:cs typeface="+mn-cs"/>
                        </a:rPr>
                        <a:t>+</a:t>
                      </a:r>
                      <a:r>
                        <a:rPr kumimoji="0" lang="en-US" sz="6000" b="1" kern="1200" dirty="0">
                          <a:solidFill>
                            <a:schemeClr val="dk1"/>
                          </a:solidFill>
                          <a:latin typeface="+mn-lt"/>
                          <a:ea typeface="+mn-ea"/>
                          <a:cs typeface="+mn-cs"/>
                          <a:sym typeface="Symbol"/>
                        </a:rPr>
                        <a:t></a:t>
                      </a:r>
                      <a:r>
                        <a:rPr kumimoji="0" lang="en-US" sz="6000" b="1" kern="1200" dirty="0" err="1">
                          <a:solidFill>
                            <a:schemeClr val="dk1"/>
                          </a:solidFill>
                          <a:latin typeface="+mn-lt"/>
                          <a:ea typeface="+mn-ea"/>
                          <a:cs typeface="+mn-cs"/>
                        </a:rPr>
                        <a:t>H</a:t>
                      </a:r>
                      <a:r>
                        <a:rPr kumimoji="0" lang="en-US" sz="4800" b="1" kern="1200" baseline="-25000" dirty="0" err="1">
                          <a:solidFill>
                            <a:schemeClr val="dk1"/>
                          </a:solidFill>
                          <a:latin typeface="+mn-lt"/>
                          <a:ea typeface="+mn-ea"/>
                          <a:cs typeface="+mn-cs"/>
                        </a:rPr>
                        <a:t>sys</a:t>
                      </a:r>
                      <a:endParaRPr lang="en-US" sz="4800" dirty="0">
                        <a:latin typeface="+mn-lt"/>
                      </a:endParaRPr>
                    </a:p>
                  </a:txBody>
                  <a:tcPr anchor="ctr">
                    <a:solidFill>
                      <a:schemeClr val="bg1"/>
                    </a:solidFill>
                  </a:tcPr>
                </a:tc>
                <a:extLst>
                  <a:ext uri="{0D108BD9-81ED-4DB2-BD59-A6C34878D82A}">
                    <a16:rowId xmlns:a16="http://schemas.microsoft.com/office/drawing/2014/main" val="10001"/>
                  </a:ext>
                </a:extLst>
              </a:tr>
              <a:tr h="1979372">
                <a:tc>
                  <a:txBody>
                    <a:bodyPr/>
                    <a:lstStyle/>
                    <a:p>
                      <a:pPr algn="ctr"/>
                      <a:r>
                        <a:rPr kumimoji="0" lang="en-US" sz="6000" b="1" kern="1200" dirty="0">
                          <a:solidFill>
                            <a:schemeClr val="dk1"/>
                          </a:solidFill>
                          <a:latin typeface="+mn-lt"/>
                          <a:ea typeface="+mn-ea"/>
                          <a:cs typeface="+mn-cs"/>
                        </a:rPr>
                        <a:t>+</a:t>
                      </a:r>
                      <a:r>
                        <a:rPr kumimoji="0" lang="en-US" sz="6000" b="1" kern="1200" dirty="0">
                          <a:solidFill>
                            <a:schemeClr val="dk1"/>
                          </a:solidFill>
                          <a:latin typeface="+mn-lt"/>
                          <a:ea typeface="+mn-ea"/>
                          <a:cs typeface="+mn-cs"/>
                          <a:sym typeface="Symbol"/>
                        </a:rPr>
                        <a:t></a:t>
                      </a:r>
                      <a:r>
                        <a:rPr kumimoji="0" lang="en-US" sz="6000" b="1" kern="1200" dirty="0" err="1">
                          <a:solidFill>
                            <a:schemeClr val="dk1"/>
                          </a:solidFill>
                          <a:latin typeface="+mn-lt"/>
                          <a:ea typeface="+mn-ea"/>
                          <a:cs typeface="+mn-cs"/>
                        </a:rPr>
                        <a:t>S</a:t>
                      </a:r>
                      <a:r>
                        <a:rPr kumimoji="0" lang="en-US" sz="6000" b="1" kern="1200" baseline="-25000" dirty="0" err="1">
                          <a:solidFill>
                            <a:schemeClr val="dk1"/>
                          </a:solidFill>
                          <a:latin typeface="+mn-lt"/>
                          <a:ea typeface="+mn-ea"/>
                          <a:cs typeface="+mn-cs"/>
                        </a:rPr>
                        <a:t>sys</a:t>
                      </a:r>
                      <a:endParaRPr lang="en-US" sz="6000" b="1" dirty="0">
                        <a:latin typeface="+mn-lt"/>
                      </a:endParaRPr>
                    </a:p>
                  </a:txBody>
                  <a:tcPr anchor="ctr">
                    <a:solidFill>
                      <a:schemeClr val="bg1"/>
                    </a:solidFill>
                  </a:tcPr>
                </a:tc>
                <a:tc>
                  <a:txBody>
                    <a:bodyPr/>
                    <a:lstStyle/>
                    <a:p>
                      <a:pPr algn="ctr">
                        <a:spcBef>
                          <a:spcPts val="600"/>
                        </a:spcBef>
                      </a:pPr>
                      <a:r>
                        <a:rPr lang="en-US" sz="3600" b="1" baseline="0" dirty="0">
                          <a:solidFill>
                            <a:srgbClr val="008000"/>
                          </a:solidFill>
                          <a:latin typeface="Times New Roman" panose="02020603050405020304" pitchFamily="18" charset="0"/>
                          <a:cs typeface="Times New Roman" panose="02020603050405020304" pitchFamily="18" charset="0"/>
                        </a:rPr>
                        <a:t>always spontaneous</a:t>
                      </a:r>
                    </a:p>
                  </a:txBody>
                  <a:tcPr anchor="ctr">
                    <a:solidFill>
                      <a:schemeClr val="bg1"/>
                    </a:solidFill>
                  </a:tcPr>
                </a:tc>
                <a:tc>
                  <a:txBody>
                    <a:bodyPr/>
                    <a:lstStyle/>
                    <a:p>
                      <a:pPr algn="ctr"/>
                      <a:r>
                        <a:rPr lang="en-US" sz="3600" b="1" dirty="0">
                          <a:solidFill>
                            <a:srgbClr val="0000FF"/>
                          </a:solidFill>
                          <a:latin typeface="Times New Roman" panose="02020603050405020304" pitchFamily="18" charset="0"/>
                          <a:cs typeface="Times New Roman" panose="02020603050405020304" pitchFamily="18" charset="0"/>
                        </a:rPr>
                        <a:t>spontaneous</a:t>
                      </a:r>
                      <a:r>
                        <a:rPr lang="en-US" sz="3600" b="1" baseline="0" dirty="0">
                          <a:solidFill>
                            <a:srgbClr val="0000FF"/>
                          </a:solidFill>
                          <a:latin typeface="Times New Roman" panose="02020603050405020304" pitchFamily="18" charset="0"/>
                          <a:cs typeface="Times New Roman" panose="02020603050405020304" pitchFamily="18" charset="0"/>
                        </a:rPr>
                        <a:t> at HIGH temps</a:t>
                      </a:r>
                      <a:endParaRPr lang="en-US" sz="3600" b="1" dirty="0">
                        <a:solidFill>
                          <a:srgbClr val="0000FF"/>
                        </a:solidFill>
                        <a:latin typeface="Times New Roman" panose="02020603050405020304" pitchFamily="18" charset="0"/>
                        <a:cs typeface="Times New Roman" panose="02020603050405020304" pitchFamily="18" charset="0"/>
                      </a:endParaRPr>
                    </a:p>
                  </a:txBody>
                  <a:tcPr anchor="ctr">
                    <a:solidFill>
                      <a:schemeClr val="bg1"/>
                    </a:solidFill>
                  </a:tcPr>
                </a:tc>
                <a:extLst>
                  <a:ext uri="{0D108BD9-81ED-4DB2-BD59-A6C34878D82A}">
                    <a16:rowId xmlns:a16="http://schemas.microsoft.com/office/drawing/2014/main" val="10002"/>
                  </a:ext>
                </a:extLst>
              </a:tr>
              <a:tr h="1979372">
                <a:tc>
                  <a:txBody>
                    <a:bodyPr/>
                    <a:lstStyle/>
                    <a:p>
                      <a:pPr algn="ctr"/>
                      <a:r>
                        <a:rPr kumimoji="0" lang="en-US" sz="6000" b="1" kern="1200" dirty="0">
                          <a:solidFill>
                            <a:schemeClr val="dk1"/>
                          </a:solidFill>
                          <a:latin typeface="+mn-lt"/>
                          <a:ea typeface="+mn-ea"/>
                          <a:cs typeface="+mn-cs"/>
                        </a:rPr>
                        <a:t>-</a:t>
                      </a:r>
                      <a:r>
                        <a:rPr kumimoji="0" lang="en-US" sz="6000" b="1" kern="1200" dirty="0">
                          <a:solidFill>
                            <a:schemeClr val="dk1"/>
                          </a:solidFill>
                          <a:latin typeface="+mn-lt"/>
                          <a:ea typeface="+mn-ea"/>
                          <a:cs typeface="+mn-cs"/>
                          <a:sym typeface="Symbol"/>
                        </a:rPr>
                        <a:t></a:t>
                      </a:r>
                      <a:r>
                        <a:rPr kumimoji="0" lang="en-US" sz="6000" b="1" kern="1200" dirty="0" err="1">
                          <a:solidFill>
                            <a:schemeClr val="dk1"/>
                          </a:solidFill>
                          <a:latin typeface="+mn-lt"/>
                          <a:ea typeface="+mn-ea"/>
                          <a:cs typeface="+mn-cs"/>
                        </a:rPr>
                        <a:t>S</a:t>
                      </a:r>
                      <a:r>
                        <a:rPr kumimoji="0" lang="en-US" sz="6000" b="1" kern="1200" baseline="-25000" dirty="0" err="1">
                          <a:solidFill>
                            <a:schemeClr val="dk1"/>
                          </a:solidFill>
                          <a:latin typeface="+mn-lt"/>
                          <a:ea typeface="+mn-ea"/>
                          <a:cs typeface="+mn-cs"/>
                        </a:rPr>
                        <a:t>sys</a:t>
                      </a:r>
                      <a:endParaRPr lang="en-US" sz="6000" b="1" dirty="0">
                        <a:latin typeface="+mn-lt"/>
                      </a:endParaRPr>
                    </a:p>
                  </a:txBody>
                  <a:tcPr anchor="ctr">
                    <a:solidFill>
                      <a:schemeClr val="bg1"/>
                    </a:solidFill>
                  </a:tcPr>
                </a:tc>
                <a:tc>
                  <a:txBody>
                    <a:bodyPr/>
                    <a:lstStyle/>
                    <a:p>
                      <a:pPr algn="ctr"/>
                      <a:r>
                        <a:rPr lang="en-US" sz="3600" b="1" dirty="0">
                          <a:solidFill>
                            <a:srgbClr val="0000FF"/>
                          </a:solidFill>
                          <a:latin typeface="Times New Roman" panose="02020603050405020304" pitchFamily="18" charset="0"/>
                          <a:cs typeface="Times New Roman" panose="02020603050405020304" pitchFamily="18" charset="0"/>
                        </a:rPr>
                        <a:t>spontaneous at LOW temps</a:t>
                      </a:r>
                    </a:p>
                  </a:txBody>
                  <a:tcPr anchor="ctr">
                    <a:solidFill>
                      <a:schemeClr val="bg1"/>
                    </a:solidFill>
                  </a:tcPr>
                </a:tc>
                <a:tc>
                  <a:txBody>
                    <a:bodyPr/>
                    <a:lstStyle/>
                    <a:p>
                      <a:pPr algn="ctr"/>
                      <a:r>
                        <a:rPr lang="en-US" sz="3600" b="1" dirty="0">
                          <a:solidFill>
                            <a:srgbClr val="800000"/>
                          </a:solidFill>
                          <a:latin typeface="Times New Roman" panose="02020603050405020304" pitchFamily="18" charset="0"/>
                          <a:cs typeface="Times New Roman" panose="02020603050405020304" pitchFamily="18" charset="0"/>
                        </a:rPr>
                        <a:t>never spontaneous</a:t>
                      </a:r>
                    </a:p>
                  </a:txBody>
                  <a:tcPr anchor="ctr">
                    <a:solidFill>
                      <a:schemeClr val="bg1"/>
                    </a:solidFill>
                  </a:tcPr>
                </a:tc>
                <a:extLst>
                  <a:ext uri="{0D108BD9-81ED-4DB2-BD59-A6C34878D82A}">
                    <a16:rowId xmlns:a16="http://schemas.microsoft.com/office/drawing/2014/main" val="10003"/>
                  </a:ext>
                </a:extLst>
              </a:tr>
            </a:tbl>
          </a:graphicData>
        </a:graphic>
      </p:graphicFrame>
      <p:sp>
        <p:nvSpPr>
          <p:cNvPr id="6" name="TextBox 5">
            <a:extLst>
              <a:ext uri="{FF2B5EF4-FFF2-40B4-BE49-F238E27FC236}">
                <a16:creationId xmlns:a16="http://schemas.microsoft.com/office/drawing/2014/main" id="{0BBA41F1-0064-74F1-132A-EFAE29717C84}"/>
              </a:ext>
            </a:extLst>
          </p:cNvPr>
          <p:cNvSpPr txBox="1"/>
          <p:nvPr/>
        </p:nvSpPr>
        <p:spPr>
          <a:xfrm>
            <a:off x="1143000" y="457200"/>
            <a:ext cx="6400800" cy="646331"/>
          </a:xfrm>
          <a:prstGeom prst="rect">
            <a:avLst/>
          </a:prstGeom>
          <a:noFill/>
        </p:spPr>
        <p:txBody>
          <a:bodyPr wrap="square">
            <a:spAutoFit/>
          </a:bodyPr>
          <a:lstStyle/>
          <a:p>
            <a:pPr algn="ctr"/>
            <a:r>
              <a:rPr lang="en-US" sz="3600" b="1" i="0" dirty="0">
                <a:cs typeface="Times New Roman" panose="02020603050405020304" pitchFamily="18" charset="0"/>
              </a:rPr>
              <a:t>Predicting Spontaneity</a:t>
            </a:r>
            <a:endParaRPr lang="en-US" sz="3600" dirty="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000" dirty="0">
                <a:solidFill>
                  <a:schemeClr val="bg1"/>
                </a:solidFill>
              </a:rPr>
              <a:t>Energy and the States of Energy</a:t>
            </a:r>
            <a:br>
              <a:rPr lang="en-US" sz="4000" dirty="0">
                <a:solidFill>
                  <a:schemeClr val="bg1"/>
                </a:solidFill>
              </a:rPr>
            </a:br>
            <a:endParaRPr lang="en-US" sz="4000" dirty="0"/>
          </a:p>
        </p:txBody>
      </p:sp>
      <p:sp>
        <p:nvSpPr>
          <p:cNvPr id="4" name="Content Placeholder 3"/>
          <p:cNvSpPr>
            <a:spLocks noGrp="1"/>
          </p:cNvSpPr>
          <p:nvPr>
            <p:ph idx="1"/>
          </p:nvPr>
        </p:nvSpPr>
        <p:spPr>
          <a:xfrm>
            <a:off x="4903393" y="762000"/>
            <a:ext cx="4267200" cy="5562600"/>
          </a:xfrm>
        </p:spPr>
        <p:txBody>
          <a:bodyPr/>
          <a:lstStyle/>
          <a:p>
            <a:pPr marL="0" indent="0" eaLnBrk="1" hangingPunct="1">
              <a:spcBef>
                <a:spcPct val="50000"/>
              </a:spcBef>
              <a:buNone/>
              <a:defRPr/>
            </a:pPr>
            <a:r>
              <a:rPr lang="en-US" sz="3600" b="1" dirty="0">
                <a:solidFill>
                  <a:srgbClr val="0000FF"/>
                </a:solidFill>
              </a:rPr>
              <a:t>Energy is the ability to do work or produce heat.</a:t>
            </a:r>
          </a:p>
          <a:p>
            <a:pPr marL="0" indent="0" eaLnBrk="1" hangingPunct="1">
              <a:spcBef>
                <a:spcPts val="0"/>
              </a:spcBef>
              <a:buNone/>
              <a:defRPr/>
            </a:pPr>
            <a:r>
              <a:rPr lang="en-US" sz="2800" dirty="0">
                <a:solidFill>
                  <a:srgbClr val="008000"/>
                </a:solidFill>
                <a:cs typeface="Times New Roman" pitchFamily="18" charset="0"/>
              </a:rPr>
              <a:t> </a:t>
            </a:r>
            <a:r>
              <a:rPr lang="en-US" sz="2800" dirty="0">
                <a:cs typeface="Times New Roman" pitchFamily="18" charset="0"/>
              </a:rPr>
              <a:t>  </a:t>
            </a:r>
          </a:p>
          <a:p>
            <a:pPr marL="0" indent="0" eaLnBrk="1" hangingPunct="1">
              <a:spcBef>
                <a:spcPts val="0"/>
              </a:spcBef>
              <a:buNone/>
              <a:defRPr/>
            </a:pPr>
            <a:r>
              <a:rPr lang="en-US" sz="2800" dirty="0">
                <a:cs typeface="Times New Roman" pitchFamily="18" charset="0"/>
              </a:rPr>
              <a:t>   Potential energy =</a:t>
            </a:r>
          </a:p>
          <a:p>
            <a:pPr marL="0" indent="0" eaLnBrk="1" hangingPunct="1">
              <a:spcBef>
                <a:spcPts val="0"/>
              </a:spcBef>
              <a:buNone/>
              <a:defRPr/>
            </a:pPr>
            <a:r>
              <a:rPr lang="en-US" sz="2800" dirty="0">
                <a:cs typeface="Times New Roman" pitchFamily="18" charset="0"/>
              </a:rPr>
              <a:t>   Stored energy</a:t>
            </a:r>
          </a:p>
          <a:p>
            <a:pPr marL="0" indent="0" eaLnBrk="1" hangingPunct="1">
              <a:spcBef>
                <a:spcPts val="0"/>
              </a:spcBef>
              <a:buNone/>
              <a:defRPr/>
            </a:pPr>
            <a:r>
              <a:rPr lang="en-US" sz="2800" dirty="0">
                <a:cs typeface="Times New Roman" pitchFamily="18" charset="0"/>
              </a:rPr>
              <a:t>   </a:t>
            </a:r>
          </a:p>
          <a:p>
            <a:pPr marL="0" indent="0" eaLnBrk="1" hangingPunct="1">
              <a:spcBef>
                <a:spcPts val="0"/>
              </a:spcBef>
              <a:buNone/>
              <a:defRPr/>
            </a:pPr>
            <a:r>
              <a:rPr lang="en-US" sz="2800" dirty="0">
                <a:cs typeface="Times New Roman" pitchFamily="18" charset="0"/>
              </a:rPr>
              <a:t>   Kinetic energy = </a:t>
            </a:r>
          </a:p>
          <a:p>
            <a:pPr marL="0" indent="0" eaLnBrk="1" hangingPunct="1">
              <a:spcBef>
                <a:spcPts val="0"/>
              </a:spcBef>
              <a:buNone/>
              <a:defRPr/>
            </a:pPr>
            <a:r>
              <a:rPr lang="en-US" sz="2800" dirty="0">
                <a:cs typeface="Times New Roman" pitchFamily="18" charset="0"/>
              </a:rPr>
              <a:t>   Energy of motion</a:t>
            </a:r>
          </a:p>
          <a:p>
            <a:endParaRPr lang="en-US" dirty="0"/>
          </a:p>
        </p:txBody>
      </p:sp>
      <p:sp>
        <p:nvSpPr>
          <p:cNvPr id="2" name="Slide Number Placeholder 1"/>
          <p:cNvSpPr>
            <a:spLocks noGrp="1"/>
          </p:cNvSpPr>
          <p:nvPr>
            <p:ph type="sldNum" sz="quarter" idx="12"/>
          </p:nvPr>
        </p:nvSpPr>
        <p:spPr/>
        <p:txBody>
          <a:bodyPr/>
          <a:lstStyle/>
          <a:p>
            <a:pPr>
              <a:defRPr/>
            </a:pPr>
            <a:fld id="{2F2BE46B-63C2-46F5-8F93-952B719070E6}" type="slidenum">
              <a:rPr lang="en-US" smtClean="0"/>
              <a:pPr>
                <a:defRPr/>
              </a:pPr>
              <a:t>7</a:t>
            </a:fld>
            <a:endParaRPr lang="en-US" dirty="0"/>
          </a:p>
        </p:txBody>
      </p:sp>
      <p:pic>
        <p:nvPicPr>
          <p:cNvPr id="410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0607" y="762000"/>
            <a:ext cx="4446193"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solidFill>
                  <a:schemeClr val="bg1"/>
                </a:solidFill>
              </a:rPr>
              <a:t>Free Energy</a:t>
            </a:r>
            <a:br>
              <a:rPr lang="en-US" dirty="0">
                <a:solidFill>
                  <a:schemeClr val="bg1"/>
                </a:solidFill>
              </a:rPr>
            </a:br>
            <a:endParaRPr lang="en-US" dirty="0"/>
          </a:p>
        </p:txBody>
      </p:sp>
      <p:sp>
        <p:nvSpPr>
          <p:cNvPr id="4" name="Content Placeholder 3"/>
          <p:cNvSpPr>
            <a:spLocks noGrp="1"/>
          </p:cNvSpPr>
          <p:nvPr>
            <p:ph idx="1"/>
          </p:nvPr>
        </p:nvSpPr>
        <p:spPr>
          <a:xfrm>
            <a:off x="457200" y="685800"/>
            <a:ext cx="8001000" cy="5029200"/>
          </a:xfrm>
        </p:spPr>
        <p:txBody>
          <a:bodyPr/>
          <a:lstStyle/>
          <a:p>
            <a:pPr marL="0" indent="0">
              <a:buNone/>
            </a:pPr>
            <a:r>
              <a:rPr lang="en-US" sz="4400" b="1" dirty="0">
                <a:solidFill>
                  <a:srgbClr val="0000FF"/>
                </a:solidFill>
              </a:rPr>
              <a:t>Gibbs free energy </a:t>
            </a:r>
            <a:r>
              <a:rPr lang="en-US" sz="4400" dirty="0"/>
              <a:t>(symbol </a:t>
            </a:r>
            <a:r>
              <a:rPr lang="en-US" sz="4400" b="1" dirty="0">
                <a:solidFill>
                  <a:srgbClr val="0000FF"/>
                </a:solidFill>
              </a:rPr>
              <a:t>G</a:t>
            </a:r>
            <a:r>
              <a:rPr lang="en-US" sz="4400" dirty="0"/>
              <a:t>) is energy that is available to do work.  </a:t>
            </a:r>
          </a:p>
          <a:p>
            <a:pPr marL="0" indent="0">
              <a:buNone/>
            </a:pPr>
            <a:r>
              <a:rPr lang="en-US" sz="4400" dirty="0"/>
              <a:t>The amount of free energy in a system is always lower than the total energy of the system.  </a:t>
            </a:r>
            <a:endParaRPr lang="en-US" sz="4400" dirty="0">
              <a:cs typeface="Times New Roman" pitchFamily="18" charset="0"/>
            </a:endParaRPr>
          </a:p>
          <a:p>
            <a:endParaRPr lang="en-US" sz="4000" dirty="0"/>
          </a:p>
        </p:txBody>
      </p:sp>
      <p:sp>
        <p:nvSpPr>
          <p:cNvPr id="2" name="Slide Number Placeholder 1"/>
          <p:cNvSpPr>
            <a:spLocks noGrp="1"/>
          </p:cNvSpPr>
          <p:nvPr>
            <p:ph type="sldNum" sz="quarter" idx="12"/>
          </p:nvPr>
        </p:nvSpPr>
        <p:spPr/>
        <p:txBody>
          <a:bodyPr/>
          <a:lstStyle/>
          <a:p>
            <a:pPr>
              <a:defRPr/>
            </a:pPr>
            <a:fld id="{C4F5E636-E0D6-4FDD-B35E-331A1DE0C36E}" type="slidenum">
              <a:rPr lang="en-US" smtClean="0"/>
              <a:pPr>
                <a:defRPr/>
              </a:pPr>
              <a:t>8</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600" dirty="0">
                <a:solidFill>
                  <a:schemeClr val="bg1"/>
                </a:solidFill>
              </a:rPr>
              <a:t>Exergonic and Endergonic Reactions</a:t>
            </a:r>
            <a:br>
              <a:rPr lang="en-US" sz="3600" dirty="0">
                <a:solidFill>
                  <a:schemeClr val="bg1"/>
                </a:solidFill>
              </a:rPr>
            </a:br>
            <a:endParaRPr lang="en-US" sz="3600" dirty="0"/>
          </a:p>
        </p:txBody>
      </p:sp>
      <p:sp>
        <p:nvSpPr>
          <p:cNvPr id="4" name="Content Placeholder 3"/>
          <p:cNvSpPr>
            <a:spLocks noGrp="1"/>
          </p:cNvSpPr>
          <p:nvPr>
            <p:ph idx="1"/>
          </p:nvPr>
        </p:nvSpPr>
        <p:spPr>
          <a:xfrm>
            <a:off x="38100" y="457200"/>
            <a:ext cx="9067800" cy="4906963"/>
          </a:xfrm>
        </p:spPr>
        <p:txBody>
          <a:bodyPr/>
          <a:lstStyle/>
          <a:p>
            <a:pPr marL="0" indent="0" algn="ctr">
              <a:buNone/>
            </a:pPr>
            <a:r>
              <a:rPr lang="en-US" sz="3600" dirty="0">
                <a:latin typeface="Arial" charset="0"/>
                <a:cs typeface="Times New Roman" pitchFamily="18" charset="0"/>
              </a:rPr>
              <a:t>Changes in free energy can be found using </a:t>
            </a:r>
          </a:p>
          <a:p>
            <a:pPr marL="0" indent="0" algn="ctr">
              <a:buNone/>
            </a:pPr>
            <a:r>
              <a:rPr lang="en-US" sz="4800" b="1" dirty="0">
                <a:latin typeface="Symbol" pitchFamily="18" charset="2"/>
                <a:cs typeface="Times New Roman" pitchFamily="18" charset="0"/>
              </a:rPr>
              <a:t>D</a:t>
            </a:r>
            <a:r>
              <a:rPr lang="en-US" sz="4800" b="1" dirty="0">
                <a:latin typeface="Arial" charset="0"/>
                <a:cs typeface="Times New Roman" pitchFamily="18" charset="0"/>
              </a:rPr>
              <a:t>G = </a:t>
            </a:r>
            <a:r>
              <a:rPr lang="en-US" sz="4800" b="1" dirty="0">
                <a:latin typeface="Symbol" pitchFamily="18" charset="2"/>
                <a:cs typeface="Times New Roman" pitchFamily="18" charset="0"/>
              </a:rPr>
              <a:t>D</a:t>
            </a:r>
            <a:r>
              <a:rPr lang="en-US" sz="4800" b="1" dirty="0">
                <a:latin typeface="Arial" charset="0"/>
                <a:cs typeface="Times New Roman" pitchFamily="18" charset="0"/>
              </a:rPr>
              <a:t>H – T</a:t>
            </a:r>
            <a:r>
              <a:rPr lang="en-US" sz="4800" b="1" dirty="0">
                <a:latin typeface="Symbol" pitchFamily="18" charset="2"/>
                <a:cs typeface="Times New Roman" pitchFamily="18" charset="0"/>
              </a:rPr>
              <a:t>D</a:t>
            </a:r>
            <a:r>
              <a:rPr lang="en-US" sz="4800" b="1" dirty="0">
                <a:latin typeface="Arial" charset="0"/>
                <a:cs typeface="Times New Roman" pitchFamily="18" charset="0"/>
              </a:rPr>
              <a:t>S</a:t>
            </a:r>
          </a:p>
          <a:p>
            <a:pPr marL="0" indent="0">
              <a:buNone/>
            </a:pPr>
            <a:endParaRPr lang="en-US" sz="1600" dirty="0">
              <a:solidFill>
                <a:srgbClr val="440000"/>
              </a:solidFill>
              <a:latin typeface="Arial" charset="0"/>
              <a:cs typeface="Times New Roman" pitchFamily="18" charset="0"/>
            </a:endParaRPr>
          </a:p>
          <a:p>
            <a:pPr marL="0" indent="0">
              <a:spcBef>
                <a:spcPts val="0"/>
              </a:spcBef>
              <a:spcAft>
                <a:spcPts val="1800"/>
              </a:spcAft>
              <a:buNone/>
            </a:pPr>
            <a:r>
              <a:rPr lang="en-US" dirty="0">
                <a:solidFill>
                  <a:srgbClr val="008000"/>
                </a:solidFill>
                <a:latin typeface="Arial" charset="0"/>
                <a:cs typeface="Times New Roman" pitchFamily="18" charset="0"/>
              </a:rPr>
              <a:t>When </a:t>
            </a:r>
            <a:r>
              <a:rPr lang="el-GR" b="1" dirty="0">
                <a:solidFill>
                  <a:srgbClr val="008000"/>
                </a:solidFill>
                <a:latin typeface="Arial" charset="0"/>
                <a:cs typeface="Times New Roman" pitchFamily="18" charset="0"/>
              </a:rPr>
              <a:t>Δ</a:t>
            </a:r>
            <a:r>
              <a:rPr lang="en-US" b="1" dirty="0">
                <a:solidFill>
                  <a:srgbClr val="008000"/>
                </a:solidFill>
                <a:latin typeface="Arial" charset="0"/>
                <a:cs typeface="Times New Roman" pitchFamily="18" charset="0"/>
              </a:rPr>
              <a:t>G is -</a:t>
            </a:r>
            <a:r>
              <a:rPr lang="en-US" dirty="0">
                <a:solidFill>
                  <a:srgbClr val="008000"/>
                </a:solidFill>
                <a:latin typeface="Arial" charset="0"/>
                <a:cs typeface="Times New Roman" pitchFamily="18" charset="0"/>
              </a:rPr>
              <a:t>, the reaction is </a:t>
            </a:r>
            <a:r>
              <a:rPr lang="en-US" b="1" dirty="0">
                <a:solidFill>
                  <a:srgbClr val="008000"/>
                </a:solidFill>
                <a:latin typeface="Arial" charset="0"/>
                <a:cs typeface="Times New Roman" pitchFamily="18" charset="0"/>
              </a:rPr>
              <a:t>spontaneous</a:t>
            </a:r>
            <a:r>
              <a:rPr lang="en-US" dirty="0">
                <a:solidFill>
                  <a:srgbClr val="008000"/>
                </a:solidFill>
                <a:latin typeface="Arial" charset="0"/>
                <a:cs typeface="Times New Roman" pitchFamily="18" charset="0"/>
              </a:rPr>
              <a:t>.</a:t>
            </a:r>
          </a:p>
          <a:p>
            <a:pPr marL="0" indent="0">
              <a:spcBef>
                <a:spcPts val="0"/>
              </a:spcBef>
              <a:spcAft>
                <a:spcPts val="1800"/>
              </a:spcAft>
              <a:buNone/>
            </a:pPr>
            <a:r>
              <a:rPr lang="en-US" dirty="0">
                <a:solidFill>
                  <a:srgbClr val="C00000"/>
                </a:solidFill>
                <a:latin typeface="Arial" charset="0"/>
                <a:cs typeface="Times New Roman" pitchFamily="18" charset="0"/>
              </a:rPr>
              <a:t>When </a:t>
            </a:r>
            <a:r>
              <a:rPr lang="el-GR" b="1" dirty="0">
                <a:solidFill>
                  <a:srgbClr val="C00000"/>
                </a:solidFill>
                <a:latin typeface="Arial" charset="0"/>
                <a:cs typeface="Times New Roman" pitchFamily="18" charset="0"/>
              </a:rPr>
              <a:t>Δ</a:t>
            </a:r>
            <a:r>
              <a:rPr lang="en-US" b="1" dirty="0">
                <a:solidFill>
                  <a:srgbClr val="C00000"/>
                </a:solidFill>
                <a:latin typeface="Arial" charset="0"/>
                <a:cs typeface="Times New Roman" pitchFamily="18" charset="0"/>
              </a:rPr>
              <a:t>G is +</a:t>
            </a:r>
            <a:r>
              <a:rPr lang="en-US" dirty="0">
                <a:solidFill>
                  <a:srgbClr val="C00000"/>
                </a:solidFill>
                <a:latin typeface="Arial" charset="0"/>
                <a:cs typeface="Times New Roman" pitchFamily="18" charset="0"/>
              </a:rPr>
              <a:t>, the reaction is </a:t>
            </a:r>
            <a:r>
              <a:rPr lang="en-US" b="1" u="sng" dirty="0">
                <a:solidFill>
                  <a:srgbClr val="C00000"/>
                </a:solidFill>
                <a:latin typeface="Arial" charset="0"/>
                <a:cs typeface="Times New Roman" pitchFamily="18" charset="0"/>
              </a:rPr>
              <a:t>non</a:t>
            </a:r>
            <a:r>
              <a:rPr lang="en-US" b="1" dirty="0">
                <a:solidFill>
                  <a:srgbClr val="C00000"/>
                </a:solidFill>
                <a:latin typeface="Arial" charset="0"/>
                <a:cs typeface="Times New Roman" pitchFamily="18" charset="0"/>
              </a:rPr>
              <a:t>spontaneous</a:t>
            </a:r>
            <a:r>
              <a:rPr lang="en-US" dirty="0">
                <a:solidFill>
                  <a:srgbClr val="C00000"/>
                </a:solidFill>
                <a:latin typeface="Arial" charset="0"/>
                <a:cs typeface="Times New Roman" pitchFamily="18" charset="0"/>
              </a:rPr>
              <a:t>. Its reverse reaction is spontaneous instead.</a:t>
            </a:r>
          </a:p>
          <a:p>
            <a:pPr marL="0" indent="0">
              <a:spcBef>
                <a:spcPts val="0"/>
              </a:spcBef>
              <a:spcAft>
                <a:spcPts val="1800"/>
              </a:spcAft>
              <a:buNone/>
            </a:pPr>
            <a:r>
              <a:rPr lang="en-US" dirty="0">
                <a:solidFill>
                  <a:schemeClr val="accent5">
                    <a:lumMod val="75000"/>
                  </a:schemeClr>
                </a:solidFill>
                <a:latin typeface="Arial" charset="0"/>
                <a:cs typeface="Times New Roman" pitchFamily="18" charset="0"/>
              </a:rPr>
              <a:t>When </a:t>
            </a:r>
            <a:r>
              <a:rPr lang="el-GR" b="1" dirty="0">
                <a:solidFill>
                  <a:schemeClr val="accent5">
                    <a:lumMod val="75000"/>
                  </a:schemeClr>
                </a:solidFill>
                <a:latin typeface="Arial" charset="0"/>
                <a:cs typeface="Times New Roman" pitchFamily="18" charset="0"/>
              </a:rPr>
              <a:t>Δ</a:t>
            </a:r>
            <a:r>
              <a:rPr lang="en-US" b="1" dirty="0">
                <a:solidFill>
                  <a:schemeClr val="accent5">
                    <a:lumMod val="75000"/>
                  </a:schemeClr>
                </a:solidFill>
                <a:latin typeface="Arial" charset="0"/>
                <a:cs typeface="Times New Roman" pitchFamily="18" charset="0"/>
              </a:rPr>
              <a:t>G = 0</a:t>
            </a:r>
            <a:r>
              <a:rPr lang="en-US" dirty="0">
                <a:solidFill>
                  <a:schemeClr val="accent5">
                    <a:lumMod val="75000"/>
                  </a:schemeClr>
                </a:solidFill>
                <a:latin typeface="Arial" charset="0"/>
                <a:cs typeface="Times New Roman" pitchFamily="18" charset="0"/>
              </a:rPr>
              <a:t>, the reaction is at </a:t>
            </a:r>
            <a:r>
              <a:rPr lang="en-US" b="1" dirty="0">
                <a:solidFill>
                  <a:schemeClr val="accent5">
                    <a:lumMod val="75000"/>
                  </a:schemeClr>
                </a:solidFill>
                <a:latin typeface="Arial" charset="0"/>
                <a:cs typeface="Times New Roman" pitchFamily="18" charset="0"/>
              </a:rPr>
              <a:t>equilibrium</a:t>
            </a:r>
            <a:r>
              <a:rPr lang="en-US" dirty="0">
                <a:solidFill>
                  <a:schemeClr val="accent5">
                    <a:lumMod val="75000"/>
                  </a:schemeClr>
                </a:solidFill>
                <a:latin typeface="Arial" charset="0"/>
                <a:cs typeface="Times New Roman" pitchFamily="18" charset="0"/>
              </a:rPr>
              <a:t> (not spontaneous in either direction) </a:t>
            </a:r>
          </a:p>
          <a:p>
            <a:pPr marL="0" indent="0" algn="ctr">
              <a:buNone/>
            </a:pPr>
            <a:endParaRPr lang="en-US" dirty="0">
              <a:solidFill>
                <a:srgbClr val="440000"/>
              </a:solidFill>
              <a:latin typeface="Arial" charset="0"/>
              <a:cs typeface="Times New Roman" pitchFamily="18" charset="0"/>
            </a:endParaRPr>
          </a:p>
          <a:p>
            <a:pPr algn="ctr"/>
            <a:endParaRPr lang="en-US" dirty="0">
              <a:cs typeface="Times New Roman" pitchFamily="18" charset="0"/>
            </a:endParaRPr>
          </a:p>
          <a:p>
            <a:endParaRPr lang="en-US" dirty="0"/>
          </a:p>
        </p:txBody>
      </p:sp>
      <p:sp>
        <p:nvSpPr>
          <p:cNvPr id="2" name="Slide Number Placeholder 1"/>
          <p:cNvSpPr>
            <a:spLocks noGrp="1"/>
          </p:cNvSpPr>
          <p:nvPr>
            <p:ph type="sldNum" sz="quarter" idx="12"/>
          </p:nvPr>
        </p:nvSpPr>
        <p:spPr/>
        <p:txBody>
          <a:bodyPr/>
          <a:lstStyle/>
          <a:p>
            <a:pPr>
              <a:defRPr/>
            </a:pPr>
            <a:fld id="{F0D1A762-2095-460C-A510-795F7FB106DE}" type="slidenum">
              <a:rPr lang="en-US" smtClean="0"/>
              <a:pPr>
                <a:defRPr/>
              </a:pPr>
              <a:t>9</a:t>
            </a:fld>
            <a:endParaRPr lang="en-US" dirty="0"/>
          </a:p>
        </p:txBody>
      </p:sp>
    </p:spTree>
    <p:extLst>
      <p:ext uri="{BB962C8B-B14F-4D97-AF65-F5344CB8AC3E}">
        <p14:creationId xmlns:p14="http://schemas.microsoft.com/office/powerpoint/2010/main" val="1000930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 calcmode="lin" valueType="num">
                                      <p:cBhvr additive="base">
                                        <p:cTn id="1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4">
                                            <p:txEl>
                                              <p:pRg st="5" end="5"/>
                                            </p:txEl>
                                          </p:spTgt>
                                        </p:tgtEl>
                                        <p:attrNameLst>
                                          <p:attrName>style.visibility</p:attrName>
                                        </p:attrNameLst>
                                      </p:cBhvr>
                                      <p:to>
                                        <p:strVal val="visible"/>
                                      </p:to>
                                    </p:set>
                                    <p:anim calcmode="lin" valueType="num">
                                      <p:cBhvr additive="base">
                                        <p:cTn id="29"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theme/theme1.xml><?xml version="1.0" encoding="utf-8"?>
<a:theme xmlns:a="http://schemas.openxmlformats.org/drawingml/2006/main" name="21_Office Them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21_Office Theme">
      <a:majorFont>
        <a:latin typeface=""/>
        <a:ea typeface="ＭＳ Ｐゴシック"/>
        <a:cs typeface="ＭＳ Ｐゴシック"/>
      </a:majorFont>
      <a:minorFont>
        <a:latin typeface=""/>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29676</TotalTime>
  <Words>1464</Words>
  <Application>Microsoft Office PowerPoint</Application>
  <PresentationFormat>On-screen Show (4:3)</PresentationFormat>
  <Paragraphs>146</Paragraphs>
  <Slides>17</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Symbol</vt:lpstr>
      <vt:lpstr>Times New Roman</vt:lpstr>
      <vt:lpstr>21_Office Theme</vt:lpstr>
      <vt:lpstr>PowerPoint Presentation</vt:lpstr>
      <vt:lpstr>Comparing Entropy Values between Substances in the Same State</vt:lpstr>
      <vt:lpstr>Comparing Entropy Values between Substances in the Same State</vt:lpstr>
      <vt:lpstr>PowerPoint Presentation</vt:lpstr>
      <vt:lpstr>PowerPoint Presentation</vt:lpstr>
      <vt:lpstr>PowerPoint Presentation</vt:lpstr>
      <vt:lpstr>Energy and the States of Energy </vt:lpstr>
      <vt:lpstr>Free Energy </vt:lpstr>
      <vt:lpstr>Exergonic and Endergonic Reactions </vt:lpstr>
      <vt:lpstr>Exergonic and Endergonic Reactions </vt:lpstr>
      <vt:lpstr>Exergonic and Endergonic Reactions </vt:lpstr>
      <vt:lpstr>Spontaneous Reactions </vt:lpstr>
      <vt:lpstr>PowerPoint Presentation</vt:lpstr>
      <vt:lpstr>PowerPoint Presentation</vt:lpstr>
      <vt:lpstr>Effects of Changes in Entropy and Its Effect Examples of spontaneous reactions</vt:lpstr>
      <vt:lpstr>Finding the temperature at which a reaction is spontaneous when ΔH &gt; 0 and ΔS &gt; 0:</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Abel Espinoza</dc:creator>
  <cp:lastModifiedBy>Holland Jeff</cp:lastModifiedBy>
  <cp:revision>610</cp:revision>
  <cp:lastPrinted>2012-08-12T15:24:01Z</cp:lastPrinted>
  <dcterms:created xsi:type="dcterms:W3CDTF">2012-07-03T19:13:49Z</dcterms:created>
  <dcterms:modified xsi:type="dcterms:W3CDTF">2024-03-29T21:21:19Z</dcterms:modified>
</cp:coreProperties>
</file>