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63" r:id="rId3"/>
    <p:sldId id="372" r:id="rId4"/>
    <p:sldId id="380" r:id="rId5"/>
    <p:sldId id="385" r:id="rId6"/>
    <p:sldId id="381" r:id="rId7"/>
    <p:sldId id="382" r:id="rId8"/>
    <p:sldId id="383" r:id="rId9"/>
    <p:sldId id="387" r:id="rId10"/>
    <p:sldId id="386" r:id="rId11"/>
    <p:sldId id="3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3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5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6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1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9114F973-90CA-4217-8BC4-C3DB74AC83FF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979B2A2-EB56-4305-AA1F-423DFB7B7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000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you have a chemical reaction of 2 or more reactants, you will have one all used up and the others with some left over.</a:t>
            </a:r>
          </a:p>
          <a:p>
            <a:pPr marL="3771900" lvl="7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 used up is called the Limiting Reactant.</a:t>
            </a:r>
          </a:p>
          <a:p>
            <a:pPr marL="3771900" lvl="7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ones left over are called Excess Reactants.</a:t>
            </a:r>
          </a:p>
        </p:txBody>
      </p:sp>
      <p:pic>
        <p:nvPicPr>
          <p:cNvPr id="2052" name="Picture 4" descr="Limiting Reactant Definition - Easy to Understand">
            <a:extLst>
              <a:ext uri="{FF2B5EF4-FFF2-40B4-BE49-F238E27FC236}">
                <a16:creationId xmlns:a16="http://schemas.microsoft.com/office/drawing/2014/main" id="{43735047-4562-4639-6E07-741E10A40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30" y="3784210"/>
            <a:ext cx="3427575" cy="25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53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80646" y="1800631"/>
            <a:ext cx="1123070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HOH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Li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30.0g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react with 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what is the limiting reactant?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is the mass of the excess reactant remaining? 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used=(30.0g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)(1mol/98.08g)(2LiOH/1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)(23.95g/1mol)</a:t>
            </a:r>
          </a:p>
          <a:p>
            <a:pPr algn="ctr"/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14.</a:t>
            </a:r>
            <a:r>
              <a:rPr lang="en-US" sz="2800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from 25.0g at the start…</a:t>
            </a:r>
          </a:p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10.3g </a:t>
            </a:r>
            <a:r>
              <a:rPr 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excess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CF906-0A69-FE06-2070-C341139E3475}"/>
              </a:ext>
            </a:extLst>
          </p:cNvPr>
          <p:cNvSpPr txBox="1"/>
          <p:nvPr/>
        </p:nvSpPr>
        <p:spPr>
          <a:xfrm>
            <a:off x="3627120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F6B8C-D584-0E1A-D72D-E1B57789FD4F}"/>
              </a:ext>
            </a:extLst>
          </p:cNvPr>
          <p:cNvSpPr txBox="1"/>
          <p:nvPr/>
        </p:nvSpPr>
        <p:spPr>
          <a:xfrm>
            <a:off x="6314049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46" name="Picture 2" descr="Limiting Reagents for Dummies! - Introduction">
            <a:extLst>
              <a:ext uri="{FF2B5EF4-FFF2-40B4-BE49-F238E27FC236}">
                <a16:creationId xmlns:a16="http://schemas.microsoft.com/office/drawing/2014/main" id="{C6C86D8F-6F25-9B33-B7FF-6D74076F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28600"/>
            <a:ext cx="1527443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A6F42F9-63CC-7B31-E31F-24D8748048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228600"/>
            <a:ext cx="8420100" cy="762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US" altLang="en-US" sz="55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40" y="1417320"/>
            <a:ext cx="11094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4/ Copper(II) chloride reacts with sodium nitrate: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NaNO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Cu(NO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NaCl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mass of sodium chloride could form when 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15.0g of copper (II) chloride reacts with 20.0g of 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sodium nitrate?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What is the limiting reactant?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many grams of copper (II) nitrate could form?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 much mass of our excess reagent is left over?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7252" y="199191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7881" y="1991915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963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5" grpId="1" autoUpdateAnimBg="0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limiting reactant you will need to calculate the amount of product each quantity of reactant can make.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one that makes the least is the limiting reactant.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 are in excess.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the excess, find the amount used by the limiting reactant and subtract it from the starting amount. </a:t>
            </a:r>
          </a:p>
        </p:txBody>
      </p:sp>
      <p:pic>
        <p:nvPicPr>
          <p:cNvPr id="5122" name="Picture 2" descr="Image result for Limiting Reactant Cartoon">
            <a:extLst>
              <a:ext uri="{FF2B5EF4-FFF2-40B4-BE49-F238E27FC236}">
                <a16:creationId xmlns:a16="http://schemas.microsoft.com/office/drawing/2014/main" id="{8AE9FB42-62CE-12D1-B7E4-E77BFB3E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00" y="249297"/>
            <a:ext cx="1748057" cy="11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1/ How many sandwiches can you make with 20 Br, 40 Hm, and 15 Ch if you use the following equation to make a sandwich?  </a:t>
            </a:r>
          </a:p>
          <a:p>
            <a:pPr lvl="5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2Br + 3Hm + 1 Ch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1 Br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=(20 Br) ( 1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2 Br ) =10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=(40 Hm)(1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3 Hm)=13.3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lvl="1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=(15 Ch )( 1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1 Ch )= 15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Hm</a:t>
            </a:r>
            <a:r>
              <a:rPr lang="en-US" sz="32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Br makes the fewest sandwiches and is the </a:t>
            </a:r>
            <a:r>
              <a:rPr lang="en-US" sz="36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Limiting Reactant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of the other reactants are left over?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Hm used = ( 20 Br ) ( 3 Hm / 2 Br ) = 30 Hm used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Hm to start – 30 Hm used = 10 Hm left over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 used = ( 20Br ) ( 1 Ch / 2 Br ) = 10 Ch used 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Ch to start – 10 Ch used = 5 Ch left over</a:t>
            </a:r>
          </a:p>
        </p:txBody>
      </p:sp>
      <p:pic>
        <p:nvPicPr>
          <p:cNvPr id="2" name="Picture 2" descr="Chemistry - Mole Problems Square Sticker | Zazzle.com in 2021 | Science stickers, Mole day ...">
            <a:extLst>
              <a:ext uri="{FF2B5EF4-FFF2-40B4-BE49-F238E27FC236}">
                <a16:creationId xmlns:a16="http://schemas.microsoft.com/office/drawing/2014/main" id="{7E15D97E-9E95-D27E-6E05-88269706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8" y="4505897"/>
            <a:ext cx="2225493" cy="22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0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89" y="99053"/>
            <a:ext cx="7074422" cy="66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2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68923" y="1770185"/>
            <a:ext cx="11230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Ex2/ Sand (silicon dioxide) is usually quite unreactive but reacts readily with hydrogen fluoride in a double replacement reaction.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(s)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 HF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(g) 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 (g)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   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5.0 moles of HF are exposed to 2.0 moles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which is limiting?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( 5.0mol HF ) (1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4 HF ) = 1.25mol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( 2.0mol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( 1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1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 = 2.0mol SiF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FFBD2D-5F73-6D3E-0720-76C90CD62748}"/>
              </a:ext>
            </a:extLst>
          </p:cNvPr>
          <p:cNvSpPr txBox="1"/>
          <p:nvPr/>
        </p:nvSpPr>
        <p:spPr>
          <a:xfrm>
            <a:off x="2133600" y="341620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3A098-1617-137A-5B64-860329D619EB}"/>
              </a:ext>
            </a:extLst>
          </p:cNvPr>
          <p:cNvSpPr txBox="1"/>
          <p:nvPr/>
        </p:nvSpPr>
        <p:spPr>
          <a:xfrm>
            <a:off x="8166376" y="34162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00563F-DD58-BA9D-F80D-14883298F195}"/>
              </a:ext>
            </a:extLst>
          </p:cNvPr>
          <p:cNvSpPr txBox="1"/>
          <p:nvPr/>
        </p:nvSpPr>
        <p:spPr>
          <a:xfrm>
            <a:off x="6176719" y="341620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6BE46A-864C-D4E1-62A8-039042D196F2}"/>
              </a:ext>
            </a:extLst>
          </p:cNvPr>
          <p:cNvSpPr txBox="1"/>
          <p:nvPr/>
        </p:nvSpPr>
        <p:spPr>
          <a:xfrm>
            <a:off x="4213775" y="3416203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286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2" grpId="0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234462" y="1896793"/>
            <a:ext cx="11610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is the </a:t>
            </a:r>
            <a:r>
              <a:rPr lang="en-US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Reactant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b/c it made the least amount of product.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excess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there?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=(5.0mol HF)(1SiO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/4 HF) = 1.25mol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</a:t>
            </a:r>
          </a:p>
          <a:p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start–1.25mol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used = .75mol SiO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excess </a:t>
            </a:r>
          </a:p>
        </p:txBody>
      </p:sp>
      <p:pic>
        <p:nvPicPr>
          <p:cNvPr id="8194" name="Picture 2" descr="Image result for Limiting Reactant Cartoon">
            <a:extLst>
              <a:ext uri="{FF2B5EF4-FFF2-40B4-BE49-F238E27FC236}">
                <a16:creationId xmlns:a16="http://schemas.microsoft.com/office/drawing/2014/main" id="{2764F8E3-9002-4071-BA2B-54ACF8E99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81" y="2726912"/>
            <a:ext cx="2634089" cy="170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75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80646" y="1800631"/>
            <a:ext cx="11230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3/ Sulfuric acid reacts with lithium hydroxide in a double replacement reaction.</a:t>
            </a: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HOH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Li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30.0g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react with 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what is the limiting reactant?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CF906-0A69-FE06-2070-C341139E3475}"/>
              </a:ext>
            </a:extLst>
          </p:cNvPr>
          <p:cNvSpPr txBox="1"/>
          <p:nvPr/>
        </p:nvSpPr>
        <p:spPr>
          <a:xfrm>
            <a:off x="3596640" y="288163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F6B8C-D584-0E1A-D72D-E1B57789FD4F}"/>
              </a:ext>
            </a:extLst>
          </p:cNvPr>
          <p:cNvSpPr txBox="1"/>
          <p:nvPr/>
        </p:nvSpPr>
        <p:spPr>
          <a:xfrm>
            <a:off x="6253089" y="287860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46" name="Picture 2" descr="Limiting Reagents for Dummies! - Introduction">
            <a:extLst>
              <a:ext uri="{FF2B5EF4-FFF2-40B4-BE49-F238E27FC236}">
                <a16:creationId xmlns:a16="http://schemas.microsoft.com/office/drawing/2014/main" id="{C6C86D8F-6F25-9B33-B7FF-6D74076F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28600"/>
            <a:ext cx="1527443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1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0F4726-F7E5-EA5E-2FD4-BD50760F409A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228600"/>
            <a:ext cx="84201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55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 &amp; Excess Reactants</a:t>
            </a:r>
            <a:endParaRPr lang="en-US" altLang="en-US" sz="55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173210-C1ED-7FCF-BCD4-161ADCDD6EF2}"/>
              </a:ext>
            </a:extLst>
          </p:cNvPr>
          <p:cNvSpPr txBox="1"/>
          <p:nvPr/>
        </p:nvSpPr>
        <p:spPr>
          <a:xfrm>
            <a:off x="480646" y="1800631"/>
            <a:ext cx="11230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  HOH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(l)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+   Li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3600" baseline="-25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</a:p>
          <a:p>
            <a:pPr algn="ctr"/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If 30.0g of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react with 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what is the limiting reactant?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mol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HOH=(30.0g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)(1mol/98.08g)(2 HOH/1 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 </a:t>
            </a:r>
          </a:p>
          <a:p>
            <a:pPr algn="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.612mol HOH</a:t>
            </a:r>
          </a:p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HOH=(25.0g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)(1mol/23.95g)(2HOH/2 </a:t>
            </a:r>
            <a:r>
              <a:rPr lang="en-US" sz="36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LiOH</a:t>
            </a:r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or… = 1.04mol HOH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CF906-0A69-FE06-2070-C341139E3475}"/>
              </a:ext>
            </a:extLst>
          </p:cNvPr>
          <p:cNvSpPr txBox="1"/>
          <p:nvPr/>
        </p:nvSpPr>
        <p:spPr>
          <a:xfrm>
            <a:off x="3609166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F6B8C-D584-0E1A-D72D-E1B57789FD4F}"/>
              </a:ext>
            </a:extLst>
          </p:cNvPr>
          <p:cNvSpPr txBox="1"/>
          <p:nvPr/>
        </p:nvSpPr>
        <p:spPr>
          <a:xfrm>
            <a:off x="6265615" y="179438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6146" name="Picture 2" descr="Limiting Reagents for Dummies! - Introduction">
            <a:extLst>
              <a:ext uri="{FF2B5EF4-FFF2-40B4-BE49-F238E27FC236}">
                <a16:creationId xmlns:a16="http://schemas.microsoft.com/office/drawing/2014/main" id="{C6C86D8F-6F25-9B33-B7FF-6D74076F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228600"/>
            <a:ext cx="1527443" cy="156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4" grpId="1" autoUpdateAnimBg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747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Holland Jeff</dc:creator>
  <cp:lastModifiedBy>Holland Jeff</cp:lastModifiedBy>
  <cp:revision>1</cp:revision>
  <dcterms:created xsi:type="dcterms:W3CDTF">2024-11-15T17:35:41Z</dcterms:created>
  <dcterms:modified xsi:type="dcterms:W3CDTF">2024-11-15T17:38:06Z</dcterms:modified>
</cp:coreProperties>
</file>