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7" r:id="rId2"/>
    <p:sldId id="361" r:id="rId3"/>
    <p:sldId id="349" r:id="rId4"/>
    <p:sldId id="362" r:id="rId5"/>
    <p:sldId id="348" r:id="rId6"/>
    <p:sldId id="353" r:id="rId7"/>
    <p:sldId id="297" r:id="rId8"/>
    <p:sldId id="259" r:id="rId9"/>
    <p:sldId id="354" r:id="rId10"/>
    <p:sldId id="299" r:id="rId11"/>
    <p:sldId id="300" r:id="rId12"/>
    <p:sldId id="347" r:id="rId13"/>
    <p:sldId id="302" r:id="rId14"/>
    <p:sldId id="358" r:id="rId15"/>
    <p:sldId id="303" r:id="rId16"/>
    <p:sldId id="364" r:id="rId17"/>
    <p:sldId id="368" r:id="rId18"/>
    <p:sldId id="365" r:id="rId19"/>
    <p:sldId id="366" r:id="rId20"/>
    <p:sldId id="367" r:id="rId21"/>
    <p:sldId id="371" r:id="rId22"/>
    <p:sldId id="369" r:id="rId23"/>
    <p:sldId id="370" r:id="rId24"/>
    <p:sldId id="373" r:id="rId2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FF"/>
    <a:srgbClr val="66FF33"/>
    <a:srgbClr val="0066FF"/>
    <a:srgbClr val="66FFFF"/>
    <a:srgbClr val="CC00CC"/>
    <a:srgbClr val="99FF99"/>
    <a:srgbClr val="CCEC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96" y="4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9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C1790AD-C32D-3B73-0E41-FCA697628A8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6E496F1-1F3F-4E5D-946D-E91B3B7CFDF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0187CD3-68DE-4B09-8EDA-14141770C219}" type="datetimeFigureOut">
              <a:rPr lang="en-US"/>
              <a:pPr>
                <a:defRPr/>
              </a:pPr>
              <a:t>5/1/2024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A50AC4-D071-F99F-1D6D-C60A85AFF29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CA1B1B-2EBA-72FF-DC99-7054A7DB533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474019E-B8CF-4409-BAD0-AD00AC65353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267FA357-EEAE-D391-49F5-FE2BCC069B8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408C0CC1-4A8A-0542-C96C-A9F02D54D68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C29712CE-1D9C-0C6B-F31B-9E397A2FB953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301" name="Rectangle 5">
            <a:extLst>
              <a:ext uri="{FF2B5EF4-FFF2-40B4-BE49-F238E27FC236}">
                <a16:creationId xmlns:a16="http://schemas.microsoft.com/office/drawing/2014/main" id="{8C6928C6-32A7-12CB-B098-725DDD69D7A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>
            <a:extLst>
              <a:ext uri="{FF2B5EF4-FFF2-40B4-BE49-F238E27FC236}">
                <a16:creationId xmlns:a16="http://schemas.microsoft.com/office/drawing/2014/main" id="{18942BEF-0E94-8A79-80CC-EA910CDD151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>
            <a:extLst>
              <a:ext uri="{FF2B5EF4-FFF2-40B4-BE49-F238E27FC236}">
                <a16:creationId xmlns:a16="http://schemas.microsoft.com/office/drawing/2014/main" id="{144CB219-3739-2E55-F2DF-C7C5278A70B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7C1B1C2A-69FB-44F7-A064-1F6AA001460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9CE68DC-566D-FFF9-66E5-362888263C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5F65C7E-1094-DE2A-D900-4F7BA9A0DD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0110804-8199-E91A-80D7-AB194DDD4C2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D5B3C6-6598-4EED-8920-76AB8858E44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1830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EC7655F-AE2D-90C9-4A13-75B532F8C7C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9D31D6E-E539-A7DF-3B53-C8EEA62F012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74731DD-809A-7E6E-A0CA-B9E3EDFA4C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D7600F-7A06-46EB-B60A-F3ABE67831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8821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9F5D214-E162-FAB4-8BDA-D7F17BC07A0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A32753A-18E2-7030-BA7F-BC7A05DDAE8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5BB83BA-AEA9-9E2E-3FF5-2DBCFADDEF8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73ED90-1DEC-40CF-B7E0-8DCBA44A7D2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39895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FE857F4-FD34-FC40-3628-BB5BA0E9DA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861697F-8FA1-EBC6-AE5D-DD593E83237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D61120F-4574-97EE-6504-A064870C32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DFC747-071D-4BED-9121-B0D5E01B957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91987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 preserve="1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B8C1CBD-50D6-226C-C526-CAE49901D0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A33BF1A-DE23-738C-8AFD-AD514ED44E7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025985B-55B7-D353-456E-3FFF5841144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2F48D4-E256-41D9-BD68-D566A957B0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52270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B50A273D-37BE-E68C-F92E-DF3DCA0B45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63354CE5-41FE-8AE6-CB6D-BABD8BC9C5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20178BD1-B966-D755-43B4-A5FBFC4C5D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FBC265-A9B6-4525-9768-B69EAE0983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023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1C4C90F-1F7C-EF6A-2640-4FDF5029EC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0B7597A-4A03-E12E-B98F-3CE0233DEA1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A58304C-9821-E894-ADA5-A78EE692D0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664418-FF78-4859-BAE0-5A8FB9EE844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9243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02D18E3-2DC0-7191-82AA-75D1FC566A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841C0E9-FB45-7714-5F57-78F17946BB5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36F7035-3EFC-6F39-C2C2-0055156C9D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705DF9-E17E-46D4-8128-4CDCE23934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2126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08051D9-E1E7-5FA0-79BC-C2B03909F92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9AD2CF1-76F5-16EB-A023-934417C2087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FAD2F87-9729-B815-DDA7-E4ED212D553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E8BB2A-D0C4-4BEF-A059-873F5D0734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4272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3BC0D00-3E4F-35F6-CB02-40FA6EA66B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27D11BE-12AD-7866-06AD-70562A95EA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388ED0B-5487-A433-E0B6-C7C32D96B74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0B00DA-46E5-4F8A-B484-5FFB9A4B719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2024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B6262BA-3356-FF49-423A-6EEFECD0CF6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A8F4BAA-BD39-3F7C-EC0C-9DC10BA5E1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BA81AFA-3F4B-5893-575C-BF3E0D3C12C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157852-B14A-4BD2-90DE-6C2358C85C6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2173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E72A5AE-1157-484D-7144-2FCE6E4ED06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3A69A76-3F07-1B6C-559C-FC1099C003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14DCAFE-6A00-4282-7264-8D8F30E656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B1C9D9-E7E8-44C2-8AA8-C98B7023EE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8307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5C7C207-B363-CB06-D32C-0FDFD10F75C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A8F0C97-46DC-2281-8432-42423D05AA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C72D99B-5636-9A01-2BD0-AD0A8784D8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3C9464-77F9-481A-9972-42B6BD4885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4392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BA14FB3-A547-7329-7959-8B44819BFD6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EBF255D-40C2-57ED-3846-DF6F993AE9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5681C7E-16A2-C3BA-4047-AE520E6909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8E867A-F35F-4156-AC3F-376FF22674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2274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EBCE6BA-F253-A991-4103-5B8628B70D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9C4F55D-0B3A-16ED-CB1F-620F013C37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AC1A148-F5E2-5C61-1FD8-0DFB8B56315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B78F58D-D1DD-218F-7DFB-49B2D53DFA8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CB11098E-9FE6-298C-FCF8-B3F605AC07F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Times New Roman" panose="02020603050405020304" pitchFamily="18" charset="0"/>
              </a:defRPr>
            </a:lvl1pPr>
          </a:lstStyle>
          <a:p>
            <a:fld id="{B4C5EBEE-0AF7-4A8A-80BC-A9A8CC399A0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>
            <a:extLst>
              <a:ext uri="{FF2B5EF4-FFF2-40B4-BE49-F238E27FC236}">
                <a16:creationId xmlns:a16="http://schemas.microsoft.com/office/drawing/2014/main" id="{14F8E247-F7B6-A2DA-95E1-0BEAE75EBBB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790700" y="685800"/>
            <a:ext cx="5562600" cy="1143000"/>
          </a:xfrm>
        </p:spPr>
        <p:txBody>
          <a:bodyPr/>
          <a:lstStyle/>
          <a:p>
            <a:pPr eaLnBrk="1" hangingPunct="1"/>
            <a:r>
              <a:rPr lang="en-US" altLang="en-US" sz="5600" b="1" dirty="0">
                <a:solidFill>
                  <a:srgbClr val="FFC000"/>
                </a:solidFill>
              </a:rPr>
              <a:t>Acids and Bases</a:t>
            </a:r>
            <a:br>
              <a:rPr lang="en-US" altLang="en-US" b="1" dirty="0">
                <a:solidFill>
                  <a:srgbClr val="FFC000"/>
                </a:solidFill>
              </a:rPr>
            </a:br>
            <a:r>
              <a:rPr lang="en-US" altLang="en-US" sz="2400" dirty="0">
                <a:solidFill>
                  <a:srgbClr val="FFC000"/>
                </a:solidFill>
              </a:rPr>
              <a:t>(Unit 10 / Chapter 15)</a:t>
            </a:r>
            <a:endParaRPr lang="en-US" altLang="en-US" sz="4000" dirty="0">
              <a:solidFill>
                <a:srgbClr val="FFC000"/>
              </a:solidFill>
            </a:endParaRPr>
          </a:p>
        </p:txBody>
      </p:sp>
      <p:pic>
        <p:nvPicPr>
          <p:cNvPr id="4102" name="Picture 6">
            <a:extLst>
              <a:ext uri="{FF2B5EF4-FFF2-40B4-BE49-F238E27FC236}">
                <a16:creationId xmlns:a16="http://schemas.microsoft.com/office/drawing/2014/main" id="{DDB51B6C-BE91-184B-BAD5-61189E9E18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91671"/>
            <a:ext cx="4114800" cy="3290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Classifications of bases according to strength (degree of ionization) &amp; molecular structure ...">
            <a:extLst>
              <a:ext uri="{FF2B5EF4-FFF2-40B4-BE49-F238E27FC236}">
                <a16:creationId xmlns:a16="http://schemas.microsoft.com/office/drawing/2014/main" id="{994EB636-EC6E-6026-5EC6-45B66AFA9E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712994"/>
            <a:ext cx="4343400" cy="2437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EB74D50F-1E93-DFA9-016A-98592A3599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4191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4000" b="1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</a:rPr>
              <a:t>Brønsted</a:t>
            </a:r>
            <a:r>
              <a:rPr lang="en-US" altLang="en-US" sz="40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</a:rPr>
              <a:t>-Lowry’s Definition of Acids and Bases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CF0FE9BD-60EC-CA4F-7165-572942F4DC9D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2057400"/>
            <a:ext cx="8534400" cy="4114800"/>
          </a:xfrm>
        </p:spPr>
        <p:txBody>
          <a:bodyPr/>
          <a:lstStyle/>
          <a:p>
            <a:pPr marL="0" lvl="1"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en-US" sz="4000" b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Acid = proton (H+) donor</a:t>
            </a:r>
          </a:p>
          <a:p>
            <a:pPr marL="0" lvl="1"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en-US" sz="4000" b="1">
                <a:solidFill>
                  <a:srgbClr val="CC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Base = proton (H+) acceptor</a:t>
            </a:r>
          </a:p>
          <a:p>
            <a:pPr marL="0" lvl="1" eaLnBrk="1" hangingPunct="1">
              <a:spcBef>
                <a:spcPct val="0"/>
              </a:spcBef>
              <a:spcAft>
                <a:spcPts val="1200"/>
              </a:spcAft>
              <a:buFontTx/>
              <a:buNone/>
            </a:pPr>
            <a:r>
              <a:rPr lang="en-US" altLang="en-US" sz="3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 proton is just a hydrogen atom that has lost its electron, so its symbol is H</a:t>
            </a:r>
            <a:r>
              <a:rPr lang="en-US" altLang="en-US" sz="3600" baseline="30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altLang="en-US" sz="36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pic>
        <p:nvPicPr>
          <p:cNvPr id="17412" name="Picture 6" descr="https://qph.ec.quoracdn.net/main-qimg-9703b0af70966ad98ae9715f8105c925-c">
            <a:extLst>
              <a:ext uri="{FF2B5EF4-FFF2-40B4-BE49-F238E27FC236}">
                <a16:creationId xmlns:a16="http://schemas.microsoft.com/office/drawing/2014/main" id="{DFC80FB8-34B1-E103-C690-D58D44B2A4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4876800"/>
            <a:ext cx="4911725" cy="179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>
            <a:extLst>
              <a:ext uri="{FF2B5EF4-FFF2-40B4-BE49-F238E27FC236}">
                <a16:creationId xmlns:a16="http://schemas.microsoft.com/office/drawing/2014/main" id="{ED4AFB27-F7A7-5EC1-E084-51DD66A59A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0550" y="441325"/>
            <a:ext cx="77724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chemeClr val="bg1"/>
                </a:solidFill>
                <a:latin typeface="Arial" panose="020B0604020202020204" pitchFamily="34" charset="0"/>
              </a:rPr>
              <a:t>In the reaction below, water is acting as a proton donor while ammonia is acting as a proton acceptor.</a:t>
            </a:r>
          </a:p>
        </p:txBody>
      </p:sp>
      <p:pic>
        <p:nvPicPr>
          <p:cNvPr id="18435" name="Picture 3" descr="cha56011_0408L">
            <a:extLst>
              <a:ext uri="{FF2B5EF4-FFF2-40B4-BE49-F238E27FC236}">
                <a16:creationId xmlns:a16="http://schemas.microsoft.com/office/drawing/2014/main" id="{5C59B231-4299-9C30-E06A-07B056C49F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2462213"/>
            <a:ext cx="9055100" cy="220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2" name="Text Box 4">
            <a:extLst>
              <a:ext uri="{FF2B5EF4-FFF2-40B4-BE49-F238E27FC236}">
                <a16:creationId xmlns:a16="http://schemas.microsoft.com/office/drawing/2014/main" id="{BB940489-6D56-A61E-0583-2D498895BF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6888" y="4662488"/>
            <a:ext cx="744537" cy="4572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dirty="0">
                <a:solidFill>
                  <a:srgbClr val="FF0000"/>
                </a:solidFill>
              </a:rPr>
              <a:t>acid</a:t>
            </a:r>
          </a:p>
        </p:txBody>
      </p:sp>
      <p:sp>
        <p:nvSpPr>
          <p:cNvPr id="18437" name="Text Box 5">
            <a:extLst>
              <a:ext uri="{FF2B5EF4-FFF2-40B4-BE49-F238E27FC236}">
                <a16:creationId xmlns:a16="http://schemas.microsoft.com/office/drawing/2014/main" id="{3170C168-7674-CBEF-5FCB-0D82578226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7925" y="4662488"/>
            <a:ext cx="1616075" cy="8302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66FF"/>
                </a:solidFill>
                <a:latin typeface="Arial" panose="020B0604020202020204" pitchFamily="34" charset="0"/>
              </a:rPr>
              <a:t>conjugate</a:t>
            </a:r>
            <a:r>
              <a:rPr lang="en-US" altLang="en-US" sz="2000">
                <a:solidFill>
                  <a:srgbClr val="0066FF"/>
                </a:solidFill>
                <a:latin typeface="Arial" panose="020B0604020202020204" pitchFamily="34" charset="0"/>
              </a:rPr>
              <a:t> </a:t>
            </a:r>
            <a:r>
              <a:rPr lang="en-US" altLang="en-US" sz="2400">
                <a:solidFill>
                  <a:srgbClr val="0066FF"/>
                </a:solidFill>
                <a:latin typeface="Arial" panose="020B0604020202020204" pitchFamily="34" charset="0"/>
              </a:rPr>
              <a:t>base</a:t>
            </a:r>
          </a:p>
        </p:txBody>
      </p:sp>
      <p:sp>
        <p:nvSpPr>
          <p:cNvPr id="18438" name="Text Box 6">
            <a:extLst>
              <a:ext uri="{FF2B5EF4-FFF2-40B4-BE49-F238E27FC236}">
                <a16:creationId xmlns:a16="http://schemas.microsoft.com/office/drawing/2014/main" id="{44EBEF01-810B-1B6C-26E4-0D8FCF2EB4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963" y="4668838"/>
            <a:ext cx="846137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66FF"/>
                </a:solidFill>
                <a:latin typeface="Arial" panose="020B0604020202020204" pitchFamily="34" charset="0"/>
              </a:rPr>
              <a:t>base</a:t>
            </a:r>
          </a:p>
        </p:txBody>
      </p:sp>
      <p:sp>
        <p:nvSpPr>
          <p:cNvPr id="12295" name="Text Box 7">
            <a:extLst>
              <a:ext uri="{FF2B5EF4-FFF2-40B4-BE49-F238E27FC236}">
                <a16:creationId xmlns:a16="http://schemas.microsoft.com/office/drawing/2014/main" id="{FDF4F462-CA69-85FC-C670-1E4B5FCC27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4665663"/>
            <a:ext cx="1616075" cy="82232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>
                <a:solidFill>
                  <a:srgbClr val="FF0000"/>
                </a:solidFill>
              </a:rPr>
              <a:t>conjugate</a:t>
            </a:r>
            <a:r>
              <a:rPr lang="en-US" altLang="en-US" sz="2000">
                <a:solidFill>
                  <a:srgbClr val="FF0000"/>
                </a:solidFill>
              </a:rPr>
              <a:t> </a:t>
            </a:r>
            <a:r>
              <a:rPr lang="en-US" altLang="en-US">
                <a:solidFill>
                  <a:srgbClr val="FF0000"/>
                </a:solidFill>
              </a:rPr>
              <a:t>acid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1B7B97A0-1D4C-0A6E-5372-D735D4E620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76200"/>
            <a:ext cx="7772400" cy="1143000"/>
          </a:xfrm>
        </p:spPr>
        <p:txBody>
          <a:bodyPr lIns="90487" tIns="44450" rIns="90487" bIns="44450"/>
          <a:lstStyle/>
          <a:p>
            <a:pPr eaLnBrk="1" hangingPunct="1"/>
            <a:r>
              <a:rPr lang="en-US" altLang="en-US">
                <a:solidFill>
                  <a:srgbClr val="FFFF00"/>
                </a:solidFill>
                <a:latin typeface="Arial" panose="020B0604020202020204" pitchFamily="34" charset="0"/>
              </a:rPr>
              <a:t>Comparing Theories</a:t>
            </a:r>
            <a:endParaRPr lang="en-US" altLang="en-US" sz="6000">
              <a:solidFill>
                <a:srgbClr val="FFFF00"/>
              </a:solidFill>
              <a:latin typeface="Arial" panose="020B0604020202020204" pitchFamily="34" charset="0"/>
            </a:endParaRP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D27CD1DB-3141-8B79-0D80-D178692C345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1143000"/>
            <a:ext cx="8382000" cy="2971800"/>
          </a:xfrm>
        </p:spPr>
        <p:txBody>
          <a:bodyPr lIns="90487" tIns="44450" rIns="90487" bIns="44450"/>
          <a:lstStyle/>
          <a:p>
            <a:pPr eaLnBrk="1" hangingPunct="1">
              <a:buFontTx/>
              <a:buNone/>
              <a:defRPr/>
            </a:pPr>
            <a:r>
              <a:rPr lang="en-US" altLang="en-US" sz="3600" dirty="0">
                <a:solidFill>
                  <a:schemeClr val="bg1"/>
                </a:solidFill>
                <a:latin typeface="Arial" charset="0"/>
              </a:rPr>
              <a:t>  Brønsted-Lowry’s definition </a:t>
            </a:r>
            <a:r>
              <a:rPr lang="en-US" altLang="en-US" sz="3600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charset="0"/>
              </a:rPr>
              <a:t>does not restrict</a:t>
            </a:r>
            <a:r>
              <a:rPr lang="en-US" altLang="en-US" sz="3600" dirty="0">
                <a:solidFill>
                  <a:schemeClr val="bg1"/>
                </a:solidFill>
                <a:latin typeface="Arial" charset="0"/>
              </a:rPr>
              <a:t> bases to just substances with an -OH group. </a:t>
            </a:r>
            <a:r>
              <a:rPr lang="en-US" altLang="en-US" sz="3600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charset="0"/>
              </a:rPr>
              <a:t>NH</a:t>
            </a:r>
            <a:r>
              <a:rPr lang="en-US" altLang="en-US" sz="3600" baseline="-25000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charset="0"/>
              </a:rPr>
              <a:t>3</a:t>
            </a:r>
            <a:r>
              <a:rPr lang="en-US" altLang="en-US" sz="3600" dirty="0">
                <a:solidFill>
                  <a:schemeClr val="bg1"/>
                </a:solidFill>
                <a:latin typeface="Arial" charset="0"/>
              </a:rPr>
              <a:t> is a proton acceptor, so it is a </a:t>
            </a:r>
            <a:r>
              <a:rPr lang="en-US" altLang="en-US" sz="3600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charset="0"/>
              </a:rPr>
              <a:t>BASE</a:t>
            </a:r>
            <a:r>
              <a:rPr lang="en-US" altLang="en-US" sz="3600" dirty="0">
                <a:solidFill>
                  <a:schemeClr val="bg1"/>
                </a:solidFill>
                <a:latin typeface="Arial" charset="0"/>
              </a:rPr>
              <a:t>. </a:t>
            </a:r>
          </a:p>
          <a:p>
            <a:pPr eaLnBrk="1" hangingPunct="1">
              <a:buFontTx/>
              <a:buNone/>
              <a:defRPr/>
            </a:pPr>
            <a:r>
              <a:rPr lang="en-US" altLang="en-US" sz="3600" dirty="0">
                <a:solidFill>
                  <a:schemeClr val="bg1"/>
                </a:solidFill>
                <a:latin typeface="Arial" charset="0"/>
              </a:rPr>
              <a:t>  Arrhenius’ definition excludes bases that don’t contain -OH. </a:t>
            </a:r>
          </a:p>
          <a:p>
            <a:pPr eaLnBrk="1" hangingPunct="1">
              <a:buFontTx/>
              <a:buNone/>
              <a:defRPr/>
            </a:pPr>
            <a:r>
              <a:rPr lang="en-US" altLang="en-US" sz="3600" dirty="0">
                <a:solidFill>
                  <a:srgbClr val="CCFFFF"/>
                </a:solidFill>
                <a:latin typeface="Arial" charset="0"/>
              </a:rPr>
              <a:t>That does not mean, however, </a:t>
            </a:r>
          </a:p>
          <a:p>
            <a:pPr eaLnBrk="1" hangingPunct="1">
              <a:buFontTx/>
              <a:buNone/>
              <a:defRPr/>
            </a:pPr>
            <a:r>
              <a:rPr lang="en-US" altLang="en-US" sz="3600" dirty="0">
                <a:solidFill>
                  <a:srgbClr val="CCFFFF"/>
                </a:solidFill>
                <a:latin typeface="Arial" charset="0"/>
              </a:rPr>
              <a:t>that Arrhenius was erroneous.</a:t>
            </a:r>
          </a:p>
        </p:txBody>
      </p:sp>
      <p:pic>
        <p:nvPicPr>
          <p:cNvPr id="19460" name="Picture 7" descr="Image result for pondering emoji face">
            <a:extLst>
              <a:ext uri="{FF2B5EF4-FFF2-40B4-BE49-F238E27FC236}">
                <a16:creationId xmlns:a16="http://schemas.microsoft.com/office/drawing/2014/main" id="{C6F8D8A2-BB7A-CE75-0DD4-3EEFB50599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4572000"/>
            <a:ext cx="152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3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8BE3400D-88BD-EBDD-A503-C4BC129711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712200" cy="5029200"/>
          </a:xfrm>
        </p:spPr>
        <p:txBody>
          <a:bodyPr/>
          <a:lstStyle/>
          <a:p>
            <a:pPr algn="l" eaLnBrk="1" hangingPunct="1"/>
            <a:r>
              <a:rPr lang="en-US" altLang="en-US" sz="4800">
                <a:solidFill>
                  <a:srgbClr val="CCFFFF"/>
                </a:solidFill>
                <a:latin typeface="Arial" panose="020B0604020202020204" pitchFamily="34" charset="0"/>
              </a:rPr>
              <a:t>Conjugate acid/base pairs: What are they?</a:t>
            </a:r>
            <a:br>
              <a:rPr lang="en-US" altLang="en-US" sz="4800">
                <a:solidFill>
                  <a:srgbClr val="CCFFFF"/>
                </a:solidFill>
                <a:latin typeface="Arial" panose="020B0604020202020204" pitchFamily="34" charset="0"/>
              </a:rPr>
            </a:br>
            <a:br>
              <a:rPr lang="en-US" altLang="en-US" sz="2000">
                <a:solidFill>
                  <a:srgbClr val="CCFFFF"/>
                </a:solidFill>
                <a:latin typeface="Arial" panose="020B0604020202020204" pitchFamily="34" charset="0"/>
              </a:rPr>
            </a:br>
            <a:r>
              <a:rPr lang="en-US" altLang="en-US" sz="3600">
                <a:solidFill>
                  <a:schemeClr val="bg1"/>
                </a:solidFill>
                <a:latin typeface="Arial" panose="020B0604020202020204" pitchFamily="34" charset="0"/>
              </a:rPr>
              <a:t>When an acid gives up a proton (H+), the remaining ion is called its conjugate base.</a:t>
            </a:r>
            <a:br>
              <a:rPr lang="en-US" altLang="en-US" sz="3600">
                <a:solidFill>
                  <a:schemeClr val="bg1"/>
                </a:solidFill>
                <a:latin typeface="Arial" panose="020B0604020202020204" pitchFamily="34" charset="0"/>
              </a:rPr>
            </a:br>
            <a:br>
              <a:rPr lang="en-US" altLang="en-US" sz="3600">
                <a:solidFill>
                  <a:schemeClr val="bg1"/>
                </a:solidFill>
                <a:latin typeface="Arial" panose="020B0604020202020204" pitchFamily="34" charset="0"/>
              </a:rPr>
            </a:br>
            <a:r>
              <a:rPr lang="en-US" altLang="en-US" sz="3600">
                <a:solidFill>
                  <a:schemeClr val="bg1"/>
                </a:solidFill>
                <a:latin typeface="Arial" panose="020B0604020202020204" pitchFamily="34" charset="0"/>
              </a:rPr>
              <a:t>When a base accepts a proton (H+), the conjugate acid of that base forms.</a:t>
            </a:r>
            <a:endParaRPr lang="en-US" altLang="en-US" sz="4800">
              <a:solidFill>
                <a:srgbClr val="CCFFFF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35814F65-FEDE-DC2F-EDB5-B6498185D8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5900" y="381000"/>
            <a:ext cx="87122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4800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</a:rPr>
              <a:t>Conjugate Acid/Base Pairs: </a:t>
            </a:r>
            <a:r>
              <a:rPr lang="en-US" altLang="en-US" sz="4000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</a:rPr>
              <a:t>Example</a:t>
            </a:r>
          </a:p>
        </p:txBody>
      </p:sp>
      <p:pic>
        <p:nvPicPr>
          <p:cNvPr id="22531" name="Picture 3">
            <a:extLst>
              <a:ext uri="{FF2B5EF4-FFF2-40B4-BE49-F238E27FC236}">
                <a16:creationId xmlns:a16="http://schemas.microsoft.com/office/drawing/2014/main" id="{8A1CB158-B69D-D6B0-85D2-B6D0B792F5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1905000"/>
            <a:ext cx="8712200" cy="4102100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381CA440-FF4A-D8AD-C0E9-6C6949AA9C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31838" y="309563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FFFF00"/>
                </a:solidFill>
                <a:latin typeface="Arial" panose="020B0604020202020204" pitchFamily="34" charset="0"/>
              </a:rPr>
              <a:t>Check for understanding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C467F59B-234C-703E-875A-84E0A16B8A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463675"/>
            <a:ext cx="838200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3600" dirty="0">
                <a:solidFill>
                  <a:schemeClr val="bg1"/>
                </a:solidFill>
                <a:latin typeface="Arial" panose="020B0604020202020204" pitchFamily="34" charset="0"/>
              </a:rPr>
              <a:t>	Label the acid, base, conjugate acid, and conjugate base in each reaction:</a:t>
            </a:r>
          </a:p>
        </p:txBody>
      </p:sp>
      <p:sp>
        <p:nvSpPr>
          <p:cNvPr id="23556" name="Rectangle 5">
            <a:extLst>
              <a:ext uri="{FF2B5EF4-FFF2-40B4-BE49-F238E27FC236}">
                <a16:creationId xmlns:a16="http://schemas.microsoft.com/office/drawing/2014/main" id="{03327162-F30E-22C2-A160-84ED4CA36A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3090863"/>
            <a:ext cx="5424488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HCl + OH</a:t>
            </a:r>
            <a:r>
              <a:rPr lang="en-US" altLang="en-US" sz="3600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en-US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  Cl</a:t>
            </a:r>
            <a:r>
              <a:rPr lang="en-US" altLang="en-US" sz="3600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H</a:t>
            </a:r>
            <a:r>
              <a:rPr lang="en-US" altLang="en-US" sz="3600" baseline="-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3557" name="Rectangle 6">
            <a:extLst>
              <a:ext uri="{FF2B5EF4-FFF2-40B4-BE49-F238E27FC236}">
                <a16:creationId xmlns:a16="http://schemas.microsoft.com/office/drawing/2014/main" id="{1CC07E74-6BB2-70E5-3E71-1387BE5C3A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4889500"/>
            <a:ext cx="68548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en-US" sz="3600" baseline="-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+ H</a:t>
            </a:r>
            <a:r>
              <a:rPr lang="en-US" altLang="en-US" sz="3600" baseline="-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  <a:r>
              <a:rPr lang="en-US" altLang="en-US" sz="3600" baseline="-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en-US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  HSO</a:t>
            </a:r>
            <a:r>
              <a:rPr lang="en-US" altLang="en-US" sz="3600" baseline="-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en-US" sz="3600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H</a:t>
            </a:r>
            <a:r>
              <a:rPr lang="en-US" altLang="en-US" sz="3600" baseline="-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altLang="en-US" sz="3600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alt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3255" name="Text Box 7">
            <a:extLst>
              <a:ext uri="{FF2B5EF4-FFF2-40B4-BE49-F238E27FC236}">
                <a16:creationId xmlns:a16="http://schemas.microsoft.com/office/drawing/2014/main" id="{9FF2FD43-A95D-3576-FE34-9A363EE21F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6113" y="3657600"/>
            <a:ext cx="1143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Acid</a:t>
            </a:r>
          </a:p>
        </p:txBody>
      </p:sp>
      <p:sp>
        <p:nvSpPr>
          <p:cNvPr id="53256" name="Text Box 8">
            <a:extLst>
              <a:ext uri="{FF2B5EF4-FFF2-40B4-BE49-F238E27FC236}">
                <a16:creationId xmlns:a16="http://schemas.microsoft.com/office/drawing/2014/main" id="{AA75B653-0229-2937-44C2-6C513CE567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9263" y="5548313"/>
            <a:ext cx="1143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Acid</a:t>
            </a:r>
          </a:p>
        </p:txBody>
      </p:sp>
      <p:sp>
        <p:nvSpPr>
          <p:cNvPr id="53257" name="Text Box 9">
            <a:extLst>
              <a:ext uri="{FF2B5EF4-FFF2-40B4-BE49-F238E27FC236}">
                <a16:creationId xmlns:a16="http://schemas.microsoft.com/office/drawing/2014/main" id="{849ABB05-F232-0B72-FE91-8416731907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8975" y="3651250"/>
            <a:ext cx="990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CCE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Base</a:t>
            </a:r>
          </a:p>
        </p:txBody>
      </p:sp>
      <p:sp>
        <p:nvSpPr>
          <p:cNvPr id="53258" name="Text Box 10">
            <a:extLst>
              <a:ext uri="{FF2B5EF4-FFF2-40B4-BE49-F238E27FC236}">
                <a16:creationId xmlns:a16="http://schemas.microsoft.com/office/drawing/2014/main" id="{533666B8-B73D-0165-791D-F2D978FA5B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3500" y="5518150"/>
            <a:ext cx="990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CCE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Base</a:t>
            </a:r>
          </a:p>
        </p:txBody>
      </p:sp>
      <p:sp>
        <p:nvSpPr>
          <p:cNvPr id="53259" name="Text Box 11">
            <a:extLst>
              <a:ext uri="{FF2B5EF4-FFF2-40B4-BE49-F238E27FC236}">
                <a16:creationId xmlns:a16="http://schemas.microsoft.com/office/drawing/2014/main" id="{5C402809-FB53-A6B4-DEC3-A2203438EE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3692525"/>
            <a:ext cx="990600" cy="830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Conj.Base</a:t>
            </a:r>
          </a:p>
        </p:txBody>
      </p:sp>
      <p:sp>
        <p:nvSpPr>
          <p:cNvPr id="53260" name="Text Box 12">
            <a:extLst>
              <a:ext uri="{FF2B5EF4-FFF2-40B4-BE49-F238E27FC236}">
                <a16:creationId xmlns:a16="http://schemas.microsoft.com/office/drawing/2014/main" id="{E0194361-0637-F0AB-2AF2-48FD061302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8263" y="5478463"/>
            <a:ext cx="990600" cy="8302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Conj.Base</a:t>
            </a:r>
          </a:p>
        </p:txBody>
      </p:sp>
      <p:sp>
        <p:nvSpPr>
          <p:cNvPr id="53261" name="Text Box 13">
            <a:extLst>
              <a:ext uri="{FF2B5EF4-FFF2-40B4-BE49-F238E27FC236}">
                <a16:creationId xmlns:a16="http://schemas.microsoft.com/office/drawing/2014/main" id="{005423A0-850C-C738-44DA-3237832099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38863" y="3700463"/>
            <a:ext cx="1143000" cy="8302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CC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Conj.Acid</a:t>
            </a:r>
          </a:p>
        </p:txBody>
      </p:sp>
      <p:sp>
        <p:nvSpPr>
          <p:cNvPr id="53262" name="Text Box 14">
            <a:extLst>
              <a:ext uri="{FF2B5EF4-FFF2-40B4-BE49-F238E27FC236}">
                <a16:creationId xmlns:a16="http://schemas.microsoft.com/office/drawing/2014/main" id="{EA021894-B1F7-874E-4FC3-0921CF9E0C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57988" y="5499100"/>
            <a:ext cx="1143000" cy="830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CC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Conj.Acid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53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53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53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53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7" grpId="0"/>
      <p:bldP spid="53255" grpId="0"/>
      <p:bldP spid="53256" grpId="0"/>
      <p:bldP spid="53257" grpId="0"/>
      <p:bldP spid="53258" grpId="0"/>
      <p:bldP spid="53259" grpId="0"/>
      <p:bldP spid="53260" grpId="0"/>
      <p:bldP spid="53261" grpId="0"/>
      <p:bldP spid="5326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381CA440-FF4A-D8AD-C0E9-6C6949AA9C3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31838" y="309563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FFFF00"/>
                </a:solidFill>
                <a:latin typeface="Arial" panose="020B0604020202020204" pitchFamily="34" charset="0"/>
              </a:rPr>
              <a:t>Check for understanding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C467F59B-234C-703E-875A-84E0A16B8A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463675"/>
            <a:ext cx="8382000" cy="1428751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3600" dirty="0">
                <a:solidFill>
                  <a:schemeClr val="bg1"/>
                </a:solidFill>
                <a:latin typeface="Arial" panose="020B0604020202020204" pitchFamily="34" charset="0"/>
              </a:rPr>
              <a:t>	Label the acid, base, conjugate acid, and conjugate base in each reaction:</a:t>
            </a:r>
          </a:p>
        </p:txBody>
      </p:sp>
      <p:sp>
        <p:nvSpPr>
          <p:cNvPr id="23556" name="Rectangle 5">
            <a:extLst>
              <a:ext uri="{FF2B5EF4-FFF2-40B4-BE49-F238E27FC236}">
                <a16:creationId xmlns:a16="http://schemas.microsoft.com/office/drawing/2014/main" id="{03327162-F30E-22C2-A160-84ED4CA36A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3621" y="2903790"/>
            <a:ext cx="473879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HI   +  H</a:t>
            </a:r>
            <a:r>
              <a:rPr lang="en-US" baseline="-250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US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----&gt;             +</a:t>
            </a:r>
            <a:endParaRPr lang="en-US" baseline="30000" dirty="0">
              <a:solidFill>
                <a:srgbClr val="FFC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3255" name="Text Box 7">
            <a:extLst>
              <a:ext uri="{FF2B5EF4-FFF2-40B4-BE49-F238E27FC236}">
                <a16:creationId xmlns:a16="http://schemas.microsoft.com/office/drawing/2014/main" id="{9FF2FD43-A95D-3576-FE34-9A363EE21F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6113" y="3657600"/>
            <a:ext cx="1143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Acid</a:t>
            </a:r>
          </a:p>
        </p:txBody>
      </p:sp>
      <p:sp>
        <p:nvSpPr>
          <p:cNvPr id="53256" name="Text Box 8">
            <a:extLst>
              <a:ext uri="{FF2B5EF4-FFF2-40B4-BE49-F238E27FC236}">
                <a16:creationId xmlns:a16="http://schemas.microsoft.com/office/drawing/2014/main" id="{AA75B653-0229-2937-44C2-6C513CE567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8975" y="5451161"/>
            <a:ext cx="1143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Acid</a:t>
            </a:r>
          </a:p>
        </p:txBody>
      </p:sp>
      <p:sp>
        <p:nvSpPr>
          <p:cNvPr id="53257" name="Text Box 9">
            <a:extLst>
              <a:ext uri="{FF2B5EF4-FFF2-40B4-BE49-F238E27FC236}">
                <a16:creationId xmlns:a16="http://schemas.microsoft.com/office/drawing/2014/main" id="{849ABB05-F232-0B72-FE91-8416731907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8975" y="3651250"/>
            <a:ext cx="990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CCE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Base</a:t>
            </a:r>
          </a:p>
        </p:txBody>
      </p:sp>
      <p:sp>
        <p:nvSpPr>
          <p:cNvPr id="53258" name="Text Box 10">
            <a:extLst>
              <a:ext uri="{FF2B5EF4-FFF2-40B4-BE49-F238E27FC236}">
                <a16:creationId xmlns:a16="http://schemas.microsoft.com/office/drawing/2014/main" id="{533666B8-B73D-0165-791D-F2D978FA5B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0602" y="5451161"/>
            <a:ext cx="990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CCEC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Base</a:t>
            </a:r>
          </a:p>
        </p:txBody>
      </p:sp>
      <p:sp>
        <p:nvSpPr>
          <p:cNvPr id="53259" name="Text Box 11">
            <a:extLst>
              <a:ext uri="{FF2B5EF4-FFF2-40B4-BE49-F238E27FC236}">
                <a16:creationId xmlns:a16="http://schemas.microsoft.com/office/drawing/2014/main" id="{5C402809-FB53-A6B4-DEC3-A2203438EE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4289" y="3518950"/>
            <a:ext cx="990600" cy="830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Conj.Base</a:t>
            </a:r>
          </a:p>
        </p:txBody>
      </p:sp>
      <p:sp>
        <p:nvSpPr>
          <p:cNvPr id="53260" name="Text Box 12">
            <a:extLst>
              <a:ext uri="{FF2B5EF4-FFF2-40B4-BE49-F238E27FC236}">
                <a16:creationId xmlns:a16="http://schemas.microsoft.com/office/drawing/2014/main" id="{E0194361-0637-F0AB-2AF2-48FD061302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37377" y="5361782"/>
            <a:ext cx="990600" cy="8302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Conj.Base</a:t>
            </a:r>
          </a:p>
        </p:txBody>
      </p:sp>
      <p:sp>
        <p:nvSpPr>
          <p:cNvPr id="53261" name="Text Box 13">
            <a:extLst>
              <a:ext uri="{FF2B5EF4-FFF2-40B4-BE49-F238E27FC236}">
                <a16:creationId xmlns:a16="http://schemas.microsoft.com/office/drawing/2014/main" id="{005423A0-850C-C738-44DA-3237832099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32575" y="3543047"/>
            <a:ext cx="1143000" cy="8302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CC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Conj.Acid</a:t>
            </a:r>
          </a:p>
        </p:txBody>
      </p:sp>
      <p:sp>
        <p:nvSpPr>
          <p:cNvPr id="53262" name="Text Box 14">
            <a:extLst>
              <a:ext uri="{FF2B5EF4-FFF2-40B4-BE49-F238E27FC236}">
                <a16:creationId xmlns:a16="http://schemas.microsoft.com/office/drawing/2014/main" id="{EA021894-B1F7-874E-4FC3-0921CF9E0C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95281" y="5400336"/>
            <a:ext cx="1143000" cy="8302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CC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Conj.Acid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A26E612-A625-06AB-8457-C79BCF9BA0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0602" y="4741418"/>
            <a:ext cx="513794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NH</a:t>
            </a:r>
            <a:r>
              <a:rPr kumimoji="0" lang="en-US" altLang="en-US" sz="3200" b="0" i="0" u="none" strike="noStrike" cap="none" normalizeH="0" baseline="-3000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3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   +   H</a:t>
            </a:r>
            <a:r>
              <a:rPr kumimoji="0" lang="en-US" altLang="en-US" sz="3200" b="0" i="0" u="none" strike="noStrike" cap="none" normalizeH="0" baseline="-3000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2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O ----&gt;               +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+mj-lt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43F1ECD-4A35-8158-B3CA-6D60D91F52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NH</a:t>
            </a:r>
            <a:r>
              <a:rPr kumimoji="0" lang="en-US" altLang="en-US" sz="1400" b="0" i="0" u="none" strike="noStrike" cap="none" normalizeH="0" baseline="-3000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</a:t>
            </a: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+   H</a:t>
            </a:r>
            <a:r>
              <a:rPr kumimoji="0" lang="en-US" altLang="en-US" sz="1400" b="0" i="0" u="none" strike="noStrike" cap="none" normalizeH="0" baseline="-3000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</a:t>
            </a: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 ----&gt; NH</a:t>
            </a:r>
            <a:r>
              <a:rPr kumimoji="0" lang="en-US" altLang="en-US" sz="1400" b="0" i="0" u="none" strike="noStrike" cap="none" normalizeH="0" baseline="-3000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4</a:t>
            </a:r>
            <a:r>
              <a:rPr kumimoji="0" lang="en-US" altLang="en-U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+   +   OH-</a:t>
            </a:r>
            <a:r>
              <a:rPr kumimoji="0" lang="en-US" altLang="en-US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FE37854-7856-D673-7F25-6A46E57BBBE2}"/>
              </a:ext>
            </a:extLst>
          </p:cNvPr>
          <p:cNvSpPr txBox="1"/>
          <p:nvPr/>
        </p:nvSpPr>
        <p:spPr>
          <a:xfrm>
            <a:off x="5381947" y="2915085"/>
            <a:ext cx="50146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US" sz="3200" baseline="300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endParaRPr lang="en-US" sz="3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187CCF1-B6BB-2CC1-8C9F-97E543A92440}"/>
              </a:ext>
            </a:extLst>
          </p:cNvPr>
          <p:cNvSpPr txBox="1"/>
          <p:nvPr/>
        </p:nvSpPr>
        <p:spPr>
          <a:xfrm>
            <a:off x="6632575" y="2922441"/>
            <a:ext cx="126841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en-US" sz="3200" baseline="-250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en-US" sz="32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</a:t>
            </a:r>
            <a:r>
              <a:rPr lang="en-US" sz="3200" baseline="300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</a:t>
            </a:r>
            <a:endParaRPr lang="en-US" sz="32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9EDCF19-3221-8844-7C1C-D3218B1E74DB}"/>
              </a:ext>
            </a:extLst>
          </p:cNvPr>
          <p:cNvSpPr txBox="1"/>
          <p:nvPr/>
        </p:nvSpPr>
        <p:spPr>
          <a:xfrm>
            <a:off x="5137377" y="4718827"/>
            <a:ext cx="9906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3200" dirty="0">
                <a:solidFill>
                  <a:srgbClr val="FFC000"/>
                </a:solidFill>
                <a:latin typeface="+mj-lt"/>
                <a:ea typeface="Times New Roman" panose="02020603050405020304" pitchFamily="18" charset="0"/>
              </a:rPr>
              <a:t>OH</a:t>
            </a:r>
            <a:r>
              <a:rPr lang="en-US" altLang="en-US" sz="3200" baseline="30000" dirty="0">
                <a:solidFill>
                  <a:srgbClr val="FFC000"/>
                </a:solidFill>
                <a:latin typeface="+mj-lt"/>
                <a:ea typeface="Times New Roman" panose="02020603050405020304" pitchFamily="18" charset="0"/>
              </a:rPr>
              <a:t>-</a:t>
            </a:r>
            <a:endParaRPr lang="en-US" sz="3200" dirty="0">
              <a:latin typeface="+mj-lt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1CA7570-7AEA-78F5-D0E1-C8DEE3E1AC7F}"/>
              </a:ext>
            </a:extLst>
          </p:cNvPr>
          <p:cNvSpPr txBox="1"/>
          <p:nvPr/>
        </p:nvSpPr>
        <p:spPr>
          <a:xfrm>
            <a:off x="6666148" y="4744384"/>
            <a:ext cx="1143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NH</a:t>
            </a:r>
            <a:r>
              <a:rPr kumimoji="0" lang="en-US" altLang="en-US" sz="3200" b="0" i="0" u="none" strike="noStrike" cap="none" normalizeH="0" baseline="-3000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4</a:t>
            </a:r>
            <a:r>
              <a:rPr kumimoji="0" lang="en-US" altLang="en-US" sz="3200" b="0" i="0" u="none" strike="noStrike" cap="none" normalizeH="0" baseline="3000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+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473922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53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53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53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53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/>
      <p:bldP spid="53255" grpId="0" autoUpdateAnimBg="0"/>
      <p:bldP spid="53256" grpId="0" autoUpdateAnimBg="0"/>
      <p:bldP spid="53257" grpId="0" autoUpdateAnimBg="0"/>
      <p:bldP spid="53258" grpId="0" autoUpdateAnimBg="0"/>
      <p:bldP spid="53259" grpId="0" autoUpdateAnimBg="0"/>
      <p:bldP spid="53260" grpId="0" autoUpdateAnimBg="0"/>
      <p:bldP spid="53261" grpId="0" autoUpdateAnimBg="0"/>
      <p:bldP spid="53262" grpId="0" autoUpdateAnimBg="0"/>
      <p:bldP spid="2" grpId="0"/>
      <p:bldP spid="8" grpId="0"/>
      <p:bldP spid="10" grpId="0"/>
      <p:bldP spid="12" grpId="0"/>
      <p:bldP spid="1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01DDD2D-E044-93A7-21BB-35B0E9B489B7}"/>
              </a:ext>
            </a:extLst>
          </p:cNvPr>
          <p:cNvSpPr txBox="1"/>
          <p:nvPr/>
        </p:nvSpPr>
        <p:spPr>
          <a:xfrm>
            <a:off x="228600" y="228600"/>
            <a:ext cx="8610600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3200" dirty="0">
                <a:solidFill>
                  <a:srgbClr val="FFC000"/>
                </a:solidFill>
                <a:latin typeface="+mj-lt"/>
              </a:rPr>
              <a:t>Neutralization Reactions</a:t>
            </a:r>
          </a:p>
          <a:p>
            <a:endParaRPr lang="en-US" sz="3200" dirty="0">
              <a:solidFill>
                <a:srgbClr val="FFC000"/>
              </a:solidFill>
              <a:latin typeface="+mj-lt"/>
            </a:endParaRPr>
          </a:p>
          <a:p>
            <a:pPr algn="ctr"/>
            <a:r>
              <a:rPr lang="en-US" sz="3200" dirty="0">
                <a:solidFill>
                  <a:srgbClr val="FFC000"/>
                </a:solidFill>
                <a:latin typeface="+mj-lt"/>
              </a:rPr>
              <a:t>H</a:t>
            </a:r>
            <a:r>
              <a:rPr lang="en-US" sz="3200" baseline="30000" dirty="0">
                <a:solidFill>
                  <a:srgbClr val="FFC000"/>
                </a:solidFill>
                <a:latin typeface="+mj-lt"/>
              </a:rPr>
              <a:t>+</a:t>
            </a:r>
            <a:r>
              <a:rPr lang="en-US" sz="3200" baseline="-25000" dirty="0">
                <a:solidFill>
                  <a:srgbClr val="FFC000"/>
                </a:solidFill>
                <a:latin typeface="+mj-lt"/>
              </a:rPr>
              <a:t>(</a:t>
            </a:r>
            <a:r>
              <a:rPr lang="en-US" sz="3200" baseline="-25000" dirty="0" err="1">
                <a:solidFill>
                  <a:srgbClr val="FFC000"/>
                </a:solidFill>
                <a:latin typeface="+mj-lt"/>
              </a:rPr>
              <a:t>aq</a:t>
            </a:r>
            <a:r>
              <a:rPr lang="en-US" sz="3200" baseline="-25000" dirty="0">
                <a:solidFill>
                  <a:srgbClr val="FFC000"/>
                </a:solidFill>
                <a:latin typeface="+mj-lt"/>
              </a:rPr>
              <a:t>) </a:t>
            </a:r>
            <a:r>
              <a:rPr lang="en-US" sz="3200" dirty="0">
                <a:solidFill>
                  <a:srgbClr val="FFC000"/>
                </a:solidFill>
                <a:latin typeface="+mj-lt"/>
              </a:rPr>
              <a:t>+ OH</a:t>
            </a:r>
            <a:r>
              <a:rPr lang="en-US" sz="3200" baseline="30000" dirty="0">
                <a:solidFill>
                  <a:srgbClr val="FFC000"/>
                </a:solidFill>
                <a:latin typeface="+mj-lt"/>
              </a:rPr>
              <a:t>-</a:t>
            </a:r>
            <a:r>
              <a:rPr lang="en-US" sz="3200" baseline="-25000" dirty="0">
                <a:solidFill>
                  <a:srgbClr val="FFC000"/>
                </a:solidFill>
                <a:latin typeface="+mj-lt"/>
              </a:rPr>
              <a:t>(</a:t>
            </a:r>
            <a:r>
              <a:rPr lang="en-US" sz="3200" baseline="-25000" dirty="0" err="1">
                <a:solidFill>
                  <a:srgbClr val="FFC000"/>
                </a:solidFill>
                <a:latin typeface="+mj-lt"/>
              </a:rPr>
              <a:t>aq</a:t>
            </a:r>
            <a:r>
              <a:rPr lang="en-US" sz="3200" baseline="-25000" dirty="0">
                <a:solidFill>
                  <a:srgbClr val="FFC000"/>
                </a:solidFill>
                <a:latin typeface="+mj-lt"/>
              </a:rPr>
              <a:t>)    </a:t>
            </a:r>
            <a:r>
              <a:rPr lang="en-US" sz="3200" b="0" i="0" dirty="0">
                <a:solidFill>
                  <a:srgbClr val="FFC000"/>
                </a:solidFill>
                <a:effectLst/>
                <a:latin typeface="Cambria Math" panose="02040503050406030204" pitchFamily="18" charset="0"/>
              </a:rPr>
              <a:t>⇄</a:t>
            </a:r>
            <a:r>
              <a:rPr lang="en-US" sz="2400" b="0" i="0" dirty="0">
                <a:solidFill>
                  <a:srgbClr val="FFC000"/>
                </a:solidFill>
                <a:effectLst/>
                <a:latin typeface="Cambria Math" panose="02040503050406030204" pitchFamily="18" charset="0"/>
              </a:rPr>
              <a:t> </a:t>
            </a:r>
            <a:r>
              <a:rPr lang="en-US" sz="3200" b="0" i="0" dirty="0">
                <a:solidFill>
                  <a:srgbClr val="FFC000"/>
                </a:solidFill>
                <a:effectLst/>
                <a:latin typeface="+mj-lt"/>
              </a:rPr>
              <a:t>  H-OH</a:t>
            </a:r>
            <a:r>
              <a:rPr lang="en-US" sz="3200" b="0" i="0" baseline="-25000" dirty="0">
                <a:solidFill>
                  <a:srgbClr val="FFC000"/>
                </a:solidFill>
                <a:effectLst/>
                <a:latin typeface="+mj-lt"/>
              </a:rPr>
              <a:t>(l)</a:t>
            </a:r>
            <a:endParaRPr lang="en-US" sz="3200" baseline="-25000" dirty="0">
              <a:solidFill>
                <a:srgbClr val="FFC000"/>
              </a:solidFill>
              <a:latin typeface="+mj-lt"/>
            </a:endParaRPr>
          </a:p>
          <a:p>
            <a:pPr algn="ctr"/>
            <a:r>
              <a:rPr lang="en-US" sz="3200" dirty="0">
                <a:solidFill>
                  <a:srgbClr val="FFC000"/>
                </a:solidFill>
                <a:latin typeface="+mj-lt"/>
              </a:rPr>
              <a:t>And a salt will also be produced.</a:t>
            </a:r>
          </a:p>
          <a:p>
            <a:endParaRPr lang="en-US" sz="3200" dirty="0">
              <a:solidFill>
                <a:srgbClr val="FFC000"/>
              </a:solidFill>
              <a:latin typeface="+mj-lt"/>
            </a:endParaRPr>
          </a:p>
          <a:p>
            <a:r>
              <a:rPr lang="en-US" sz="3000" dirty="0">
                <a:solidFill>
                  <a:srgbClr val="FFC000"/>
                </a:solidFill>
                <a:latin typeface="+mj-lt"/>
              </a:rPr>
              <a:t>Hydrochloric acid reacting with potassium hydroxide</a:t>
            </a:r>
          </a:p>
          <a:p>
            <a:endParaRPr lang="en-US" sz="3000" dirty="0">
              <a:solidFill>
                <a:srgbClr val="FFC000"/>
              </a:solidFill>
              <a:latin typeface="+mj-lt"/>
            </a:endParaRPr>
          </a:p>
          <a:p>
            <a:endParaRPr lang="en-US" sz="3000" dirty="0">
              <a:solidFill>
                <a:srgbClr val="FFC000"/>
              </a:solidFill>
              <a:latin typeface="+mj-lt"/>
            </a:endParaRPr>
          </a:p>
          <a:p>
            <a:r>
              <a:rPr lang="en-US" sz="3000" dirty="0">
                <a:solidFill>
                  <a:srgbClr val="FFC000"/>
                </a:solidFill>
                <a:latin typeface="+mj-lt"/>
              </a:rPr>
              <a:t>A reaction producing potassium nitrate</a:t>
            </a:r>
            <a:endParaRPr lang="en-US" sz="3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45612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90EC4B7-389C-9787-7116-D93482E819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158" y="152400"/>
            <a:ext cx="8719683" cy="6217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6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Autoionization of water</a:t>
            </a:r>
            <a:endParaRPr kumimoji="0" lang="en-US" altLang="en-US" sz="4600" b="0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	</a:t>
            </a: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water will natural form some H</a:t>
            </a:r>
            <a:r>
              <a:rPr kumimoji="0" lang="en-US" altLang="en-US" sz="3200" b="0" i="0" u="none" strike="noStrike" cap="none" normalizeH="0" baseline="3000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+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  &amp;  OH</a:t>
            </a:r>
            <a:r>
              <a:rPr kumimoji="0" lang="en-US" altLang="en-US" sz="3200" b="0" i="0" u="none" strike="noStrike" cap="none" normalizeH="0" baseline="3000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-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 ions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		this is referred to as   autoionization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+mj-lt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H</a:t>
            </a:r>
            <a:r>
              <a:rPr kumimoji="0" lang="en-US" altLang="en-US" sz="3200" b="0" i="0" u="none" strike="noStrike" cap="none" normalizeH="0" baseline="-2500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2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O</a:t>
            </a:r>
            <a:r>
              <a:rPr kumimoji="0" lang="en-US" altLang="en-US" sz="3200" b="0" i="0" u="none" strike="noStrike" cap="none" normalizeH="0" baseline="-2500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(l)  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+ H</a:t>
            </a:r>
            <a:r>
              <a:rPr kumimoji="0" lang="en-US" altLang="en-US" sz="3200" b="0" i="0" u="none" strike="noStrike" cap="none" normalizeH="0" baseline="-2500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2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O</a:t>
            </a:r>
            <a:r>
              <a:rPr kumimoji="0" lang="en-US" altLang="en-US" sz="3200" b="0" i="0" u="none" strike="noStrike" cap="none" normalizeH="0" baseline="-2500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(l)  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&lt;----&gt;  H</a:t>
            </a:r>
            <a:r>
              <a:rPr kumimoji="0" lang="en-US" altLang="en-US" sz="3200" b="0" i="0" u="none" strike="noStrike" cap="none" normalizeH="0" baseline="-2500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3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O</a:t>
            </a:r>
            <a:r>
              <a:rPr kumimoji="0" lang="en-US" altLang="en-US" sz="3200" b="0" i="0" u="none" strike="noStrike" cap="none" normalizeH="0" baseline="3000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+</a:t>
            </a:r>
            <a:r>
              <a:rPr kumimoji="0" lang="en-US" altLang="en-US" sz="3200" b="0" i="0" u="none" strike="noStrike" cap="none" normalizeH="0" baseline="-2500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(</a:t>
            </a:r>
            <a:r>
              <a:rPr kumimoji="0" lang="en-US" altLang="en-US" sz="3200" b="0" i="0" u="none" strike="noStrike" cap="none" normalizeH="0" baseline="-25000" dirty="0" err="1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aq</a:t>
            </a:r>
            <a:r>
              <a:rPr kumimoji="0" lang="en-US" altLang="en-US" sz="3200" b="0" i="0" u="none" strike="noStrike" cap="none" normalizeH="0" baseline="-2500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)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 + OH</a:t>
            </a:r>
            <a:r>
              <a:rPr kumimoji="0" lang="en-US" altLang="en-US" sz="3200" b="0" i="0" u="none" strike="noStrike" cap="none" normalizeH="0" baseline="3000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-</a:t>
            </a:r>
            <a:r>
              <a:rPr kumimoji="0" lang="en-US" altLang="en-US" sz="3200" b="0" i="0" u="none" strike="noStrike" cap="none" normalizeH="0" baseline="-2500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(</a:t>
            </a:r>
            <a:r>
              <a:rPr kumimoji="0" lang="en-US" altLang="en-US" sz="3200" b="0" i="0" u="none" strike="noStrike" cap="none" normalizeH="0" baseline="-25000" dirty="0" err="1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aq</a:t>
            </a:r>
            <a:r>
              <a:rPr kumimoji="0" lang="en-US" altLang="en-US" sz="3200" b="0" i="0" u="none" strike="noStrike" cap="none" normalizeH="0" baseline="-2500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)</a:t>
            </a:r>
            <a:endParaRPr kumimoji="0" lang="en-US" altLang="en-US" sz="3200" b="0" i="0" u="none" strike="noStrike" cap="none" normalizeH="0" baseline="-25000" dirty="0">
              <a:ln>
                <a:noFill/>
              </a:ln>
              <a:solidFill>
                <a:srgbClr val="FFC000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	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3200" dirty="0">
                <a:solidFill>
                  <a:srgbClr val="FFC000"/>
                </a:solidFill>
                <a:latin typeface="+mj-lt"/>
                <a:ea typeface="Times New Roman" panose="02020603050405020304" pitchFamily="18" charset="0"/>
              </a:rPr>
              <a:t>	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K</a:t>
            </a:r>
            <a:r>
              <a:rPr kumimoji="0" lang="en-US" altLang="en-US" sz="3200" b="0" i="0" u="none" strike="noStrike" cap="none" normalizeH="0" baseline="-2500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w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 = [H</a:t>
            </a:r>
            <a:r>
              <a:rPr kumimoji="0" lang="en-US" altLang="en-US" sz="3200" b="0" i="0" u="none" strike="noStrike" cap="none" normalizeH="0" baseline="-2500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3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O</a:t>
            </a:r>
            <a:r>
              <a:rPr kumimoji="0" lang="en-US" altLang="en-US" sz="3200" b="0" i="0" u="none" strike="noStrike" cap="none" normalizeH="0" baseline="3000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+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][OH</a:t>
            </a:r>
            <a:r>
              <a:rPr kumimoji="0" lang="en-US" altLang="en-US" sz="3200" b="0" i="0" u="none" strike="noStrike" cap="none" normalizeH="0" baseline="3000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-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] = 1E-14    (at 25</a:t>
            </a:r>
            <a:r>
              <a:rPr lang="en-US" sz="3200" b="0" i="0" u="none" strike="noStrike" cap="none" baseline="30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o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C)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0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	[H</a:t>
            </a:r>
            <a:r>
              <a:rPr kumimoji="0" lang="en-US" altLang="en-US" sz="3200" b="0" i="0" u="none" strike="noStrike" cap="none" normalizeH="0" baseline="-2500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3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O</a:t>
            </a:r>
            <a:r>
              <a:rPr kumimoji="0" lang="en-US" altLang="en-US" sz="3200" b="0" i="0" u="none" strike="noStrike" cap="none" normalizeH="0" baseline="3000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+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] =			[OH</a:t>
            </a:r>
            <a:r>
              <a:rPr kumimoji="0" lang="en-US" altLang="en-US" sz="3200" b="0" i="0" u="none" strike="noStrike" cap="none" normalizeH="0" baseline="3000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-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] =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3200" dirty="0">
              <a:solidFill>
                <a:srgbClr val="FFC000"/>
              </a:solidFill>
              <a:latin typeface="+mj-lt"/>
              <a:ea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since K</a:t>
            </a:r>
            <a:r>
              <a:rPr kumimoji="0" lang="en-US" altLang="en-US" sz="3200" b="0" i="0" u="none" strike="noStrike" cap="none" normalizeH="0" baseline="-2500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w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 is constant, what must happen if the</a:t>
            </a:r>
            <a:r>
              <a:rPr lang="en-US" altLang="en-US" sz="3200" dirty="0">
                <a:solidFill>
                  <a:srgbClr val="FFC000"/>
                </a:solidFill>
                <a:latin typeface="+mj-lt"/>
              </a:rPr>
              <a:t> 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[H</a:t>
            </a:r>
            <a:r>
              <a:rPr kumimoji="0" lang="en-US" altLang="en-US" sz="3200" b="0" i="0" u="none" strike="noStrike" cap="none" normalizeH="0" baseline="-2500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3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O</a:t>
            </a:r>
            <a:r>
              <a:rPr kumimoji="0" lang="en-US" altLang="en-US" sz="3200" b="0" i="0" u="none" strike="noStrike" cap="none" normalizeH="0" baseline="3000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+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] increases?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EEF618E-9489-AB0D-0884-B2233FFCE4B3}"/>
              </a:ext>
            </a:extLst>
          </p:cNvPr>
          <p:cNvSpPr txBox="1"/>
          <p:nvPr/>
        </p:nvSpPr>
        <p:spPr>
          <a:xfrm>
            <a:off x="2739600" y="4267200"/>
            <a:ext cx="9813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+mj-lt"/>
              </a:rPr>
              <a:t>1E-7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78E968A-1A42-FC17-9B16-8EF2A9CCC8A3}"/>
              </a:ext>
            </a:extLst>
          </p:cNvPr>
          <p:cNvSpPr txBox="1"/>
          <p:nvPr/>
        </p:nvSpPr>
        <p:spPr>
          <a:xfrm>
            <a:off x="6248401" y="4267200"/>
            <a:ext cx="9813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+mj-lt"/>
              </a:rPr>
              <a:t>1E-7</a:t>
            </a:r>
          </a:p>
        </p:txBody>
      </p:sp>
    </p:spTree>
    <p:extLst>
      <p:ext uri="{BB962C8B-B14F-4D97-AF65-F5344CB8AC3E}">
        <p14:creationId xmlns:p14="http://schemas.microsoft.com/office/powerpoint/2010/main" val="1028296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13F0FF7-FAEE-9EB4-FE9C-3E027D534B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628232"/>
            <a:ext cx="8686800" cy="56015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6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pH -- a Measure of Acidity</a:t>
            </a:r>
            <a:endParaRPr kumimoji="0" lang="en-US" altLang="en-US" sz="4600" b="0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0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since the concentrations of H</a:t>
            </a:r>
            <a:r>
              <a:rPr kumimoji="0" lang="en-US" altLang="en-US" sz="3200" b="0" i="0" u="none" strike="noStrike" cap="none" normalizeH="0" baseline="3000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+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 and OH</a:t>
            </a:r>
            <a:r>
              <a:rPr kumimoji="0" lang="en-US" altLang="en-US" sz="3200" b="0" i="0" u="none" strike="noStrike" cap="none" normalizeH="0" baseline="3000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-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 ions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+mj-lt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are very small numbers and hard to work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+mj-lt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with,  we use a more practical unit--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+mj-lt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pH = -log [H</a:t>
            </a:r>
            <a:r>
              <a:rPr kumimoji="0" lang="en-US" altLang="en-US" sz="3200" b="0" i="0" u="none" strike="noStrike" cap="none" normalizeH="0" baseline="3000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+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] </a:t>
            </a:r>
            <a:endParaRPr lang="en-US" altLang="en-US" sz="3200" dirty="0">
              <a:solidFill>
                <a:srgbClr val="FFC000"/>
              </a:solidFill>
              <a:latin typeface="+mj-lt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		[H</a:t>
            </a:r>
            <a:r>
              <a:rPr kumimoji="0" lang="en-US" altLang="en-US" sz="3200" b="0" i="0" u="none" strike="noStrike" cap="none" normalizeH="0" baseline="3000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+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]				pH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		3.2E-4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		1.0E-4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						4.82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						10.46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D84683A-0144-51DC-2495-CBDA453169EC}"/>
              </a:ext>
            </a:extLst>
          </p:cNvPr>
          <p:cNvSpPr txBox="1"/>
          <p:nvPr/>
        </p:nvSpPr>
        <p:spPr>
          <a:xfrm>
            <a:off x="7467600" y="2743200"/>
            <a:ext cx="6858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pH</a:t>
            </a:r>
            <a:endParaRPr lang="en-US" sz="32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9E8471-7640-B1C9-289B-FBC4BBB20C2A}"/>
              </a:ext>
            </a:extLst>
          </p:cNvPr>
          <p:cNvSpPr txBox="1"/>
          <p:nvPr/>
        </p:nvSpPr>
        <p:spPr>
          <a:xfrm>
            <a:off x="5638800" y="4191000"/>
            <a:ext cx="9028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+mj-lt"/>
              </a:rPr>
              <a:t>3.49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567B11F-0643-B4F4-9A06-6B2C2B6CCD95}"/>
              </a:ext>
            </a:extLst>
          </p:cNvPr>
          <p:cNvSpPr txBox="1"/>
          <p:nvPr/>
        </p:nvSpPr>
        <p:spPr>
          <a:xfrm>
            <a:off x="5654776" y="4625607"/>
            <a:ext cx="9028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+mj-lt"/>
              </a:rPr>
              <a:t>4.00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DC792BA-77E7-3DD3-3704-60E679B805EB}"/>
              </a:ext>
            </a:extLst>
          </p:cNvPr>
          <p:cNvSpPr txBox="1"/>
          <p:nvPr/>
        </p:nvSpPr>
        <p:spPr>
          <a:xfrm>
            <a:off x="2018714" y="5210382"/>
            <a:ext cx="12891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+mj-lt"/>
              </a:rPr>
              <a:t>1.5E-5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A437A32-2F70-B928-529B-9F8F66A3ACFA}"/>
              </a:ext>
            </a:extLst>
          </p:cNvPr>
          <p:cNvSpPr txBox="1"/>
          <p:nvPr/>
        </p:nvSpPr>
        <p:spPr>
          <a:xfrm>
            <a:off x="2036766" y="5720074"/>
            <a:ext cx="14790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+mj-lt"/>
              </a:rPr>
              <a:t>3.5E-11</a:t>
            </a:r>
          </a:p>
        </p:txBody>
      </p:sp>
    </p:spTree>
    <p:extLst>
      <p:ext uri="{BB962C8B-B14F-4D97-AF65-F5344CB8AC3E}">
        <p14:creationId xmlns:p14="http://schemas.microsoft.com/office/powerpoint/2010/main" val="1154682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A5FCC5BD-F35C-7341-FFB9-FEC238DD73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66FF66"/>
                </a:solidFill>
                <a:latin typeface="Arial Black" panose="020B0A04020102020204" pitchFamily="34" charset="0"/>
              </a:rPr>
              <a:t>Properties of Acids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91FF46CB-ED9D-2916-B5A6-78E89FB614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382000" cy="4953000"/>
          </a:xfrm>
        </p:spPr>
        <p:txBody>
          <a:bodyPr/>
          <a:lstStyle/>
          <a:p>
            <a:pPr marR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Taste -- sour. (lemon </a:t>
            </a:r>
            <a:r>
              <a:rPr lang="en-US" dirty="0" err="1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juice,sour</a:t>
            </a:r>
            <a:r>
              <a:rPr lang="en-US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kraut,belch</a:t>
            </a:r>
            <a:r>
              <a:rPr lang="en-US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React w/ certain dyes to change their color.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React w/ CO</a:t>
            </a:r>
            <a:r>
              <a:rPr lang="en-US" baseline="-250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en-US" baseline="300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-2 </a:t>
            </a:r>
            <a:r>
              <a:rPr lang="en-US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 give off CO</a:t>
            </a:r>
            <a:r>
              <a:rPr lang="en-US" baseline="-250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US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H</a:t>
            </a:r>
            <a:r>
              <a:rPr lang="en-US" baseline="-250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US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O, &amp; Salt.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MgCO</a:t>
            </a:r>
            <a:r>
              <a:rPr lang="en-US" sz="2800" baseline="-250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en-US" sz="28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+2HNO</a:t>
            </a:r>
            <a:r>
              <a:rPr lang="en-US" sz="2800" baseline="-250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en-US" sz="28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----&gt; CO</a:t>
            </a:r>
            <a:r>
              <a:rPr lang="en-US" sz="2800" baseline="-250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US" sz="28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+ H</a:t>
            </a:r>
            <a:r>
              <a:rPr lang="en-US" sz="2800" baseline="-250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US" sz="28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+Mg(NO</a:t>
            </a:r>
            <a:r>
              <a:rPr lang="en-US" sz="2800" baseline="-250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en-US" sz="28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en-US" sz="2800" baseline="-250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buFont typeface="+mj-lt"/>
              <a:buAutoNum type="arabicPeriod" startAt="4"/>
            </a:pPr>
            <a:r>
              <a:rPr lang="en-US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Neutralized by bases to give off H</a:t>
            </a:r>
            <a:r>
              <a:rPr lang="en-US" baseline="-250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US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O,&amp; Salt.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HCl + NaOH ----&gt; H</a:t>
            </a:r>
            <a:r>
              <a:rPr lang="en-US" baseline="-250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US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 + NaCl</a:t>
            </a:r>
          </a:p>
        </p:txBody>
      </p:sp>
    </p:spTree>
    <p:extLst>
      <p:ext uri="{BB962C8B-B14F-4D97-AF65-F5344CB8AC3E}">
        <p14:creationId xmlns:p14="http://schemas.microsoft.com/office/powerpoint/2010/main" val="3085961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FD51914-9056-7178-165B-87E9F1E30C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971375"/>
            <a:ext cx="8635689" cy="3631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49149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tabLst>
                <a:tab pos="49149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tabLst>
                <a:tab pos="49149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tabLst>
                <a:tab pos="49149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tabLst>
                <a:tab pos="49149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9149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9149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9149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9149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914900" algn="l"/>
              </a:tabLst>
            </a:pPr>
            <a:r>
              <a:rPr kumimoji="0" lang="en-US" altLang="en-US" sz="46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Other useful relationships</a:t>
            </a:r>
            <a:endParaRPr kumimoji="0" lang="en-US" altLang="en-US" sz="4600" b="0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914900" algn="l"/>
              </a:tabLst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pOH = -log [OH</a:t>
            </a:r>
            <a:r>
              <a:rPr kumimoji="0" lang="en-US" altLang="en-US" sz="3200" b="0" i="0" u="none" strike="noStrike" cap="none" normalizeH="0" baseline="3000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-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]	pH + pOH = 14</a:t>
            </a:r>
            <a:endParaRPr lang="en-US" altLang="en-US" sz="3200" dirty="0">
              <a:solidFill>
                <a:srgbClr val="FFC000"/>
              </a:solidFill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914900" algn="l"/>
              </a:tabLst>
            </a:pP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914900" algn="l"/>
              </a:tabLst>
            </a:pPr>
            <a:endParaRPr lang="en-US" altLang="en-US" sz="800" dirty="0">
              <a:solidFill>
                <a:srgbClr val="FFC000"/>
              </a:solidFill>
              <a:latin typeface="+mj-lt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914900" algn="l"/>
              </a:tabLst>
            </a:pPr>
            <a:endParaRPr kumimoji="0" lang="en-US" altLang="en-US" sz="800" b="0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914900" algn="l"/>
              </a:tabLst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   pH            pOH            [H+]			[OH-]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914900" algn="l"/>
              </a:tabLst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10.46</a:t>
            </a:r>
            <a:r>
              <a:rPr kumimoji="0" lang="en-US" altLang="en-US" sz="4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n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					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914900" algn="l"/>
              </a:tabLst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	</a:t>
            </a:r>
            <a:r>
              <a:rPr lang="en-US" altLang="en-US" sz="3200" dirty="0">
                <a:solidFill>
                  <a:srgbClr val="FFC000"/>
                </a:solidFill>
                <a:latin typeface="+mj-lt"/>
              </a:rPr>
              <a:t>               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6.4E-3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914900" algn="l"/>
              </a:tabLst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</a:rPr>
              <a:t>                    </a:t>
            </a:r>
            <a:r>
              <a:rPr kumimoji="0" lang="en-US" altLang="en-US" sz="3200" b="0" i="0" u="none" strike="noStrike" cap="none" normalizeH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</a:rPr>
              <a:t>1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</a:rPr>
              <a:t>2.68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E20A6CB-5436-4B55-4146-4F73E1F43D19}"/>
              </a:ext>
            </a:extLst>
          </p:cNvPr>
          <p:cNvSpPr txBox="1"/>
          <p:nvPr/>
        </p:nvSpPr>
        <p:spPr>
          <a:xfrm>
            <a:off x="4034817" y="3047998"/>
            <a:ext cx="17526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3200" dirty="0">
                <a:solidFill>
                  <a:srgbClr val="FFC000"/>
                </a:solidFill>
                <a:latin typeface="+mj-lt"/>
              </a:rPr>
              <a:t>3.5E-11</a:t>
            </a:r>
            <a:endParaRPr lang="en-US" sz="3200" dirty="0">
              <a:latin typeface="+mj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233AB8B-834A-CE1B-AD58-EECB843EA57F}"/>
              </a:ext>
            </a:extLst>
          </p:cNvPr>
          <p:cNvSpPr txBox="1"/>
          <p:nvPr/>
        </p:nvSpPr>
        <p:spPr>
          <a:xfrm>
            <a:off x="2307772" y="3048000"/>
            <a:ext cx="112122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3200" dirty="0">
                <a:solidFill>
                  <a:srgbClr val="FFC000"/>
                </a:solidFill>
                <a:latin typeface="+mj-lt"/>
              </a:rPr>
              <a:t>3.54</a:t>
            </a:r>
            <a:endParaRPr lang="en-US" sz="3200" dirty="0"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314D448-7388-02E0-45AE-5E532DA6640B}"/>
              </a:ext>
            </a:extLst>
          </p:cNvPr>
          <p:cNvSpPr txBox="1"/>
          <p:nvPr/>
        </p:nvSpPr>
        <p:spPr>
          <a:xfrm>
            <a:off x="6674602" y="3047998"/>
            <a:ext cx="157842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3200" dirty="0">
                <a:solidFill>
                  <a:srgbClr val="FFC000"/>
                </a:solidFill>
                <a:latin typeface="+mj-lt"/>
              </a:rPr>
              <a:t>2.9E-4</a:t>
            </a:r>
            <a:endParaRPr lang="en-US" sz="3200" dirty="0">
              <a:latin typeface="+mj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9659A9A-082B-84BE-0E87-32DD66912A8D}"/>
              </a:ext>
            </a:extLst>
          </p:cNvPr>
          <p:cNvSpPr txBox="1"/>
          <p:nvPr/>
        </p:nvSpPr>
        <p:spPr>
          <a:xfrm>
            <a:off x="2307772" y="3533181"/>
            <a:ext cx="112122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3200" dirty="0">
                <a:solidFill>
                  <a:srgbClr val="FFC000"/>
                </a:solidFill>
                <a:latin typeface="+mj-lt"/>
              </a:rPr>
              <a:t>2.19</a:t>
            </a:r>
            <a:endParaRPr lang="en-US" sz="3200" dirty="0">
              <a:latin typeface="+mj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5E16E0E-42B4-BD52-090A-8877153E78DE}"/>
              </a:ext>
            </a:extLst>
          </p:cNvPr>
          <p:cNvSpPr txBox="1"/>
          <p:nvPr/>
        </p:nvSpPr>
        <p:spPr>
          <a:xfrm>
            <a:off x="259599" y="3565838"/>
            <a:ext cx="12954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3200" dirty="0">
                <a:solidFill>
                  <a:srgbClr val="FFC000"/>
                </a:solidFill>
                <a:latin typeface="+mj-lt"/>
              </a:rPr>
              <a:t>11.81</a:t>
            </a:r>
            <a:endParaRPr lang="en-US" sz="3200" dirty="0">
              <a:latin typeface="+mj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5938E0C-8C49-BB37-934A-6BC07350C129}"/>
              </a:ext>
            </a:extLst>
          </p:cNvPr>
          <p:cNvSpPr txBox="1"/>
          <p:nvPr/>
        </p:nvSpPr>
        <p:spPr>
          <a:xfrm>
            <a:off x="4011388" y="3533181"/>
            <a:ext cx="165462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3200" dirty="0">
                <a:solidFill>
                  <a:srgbClr val="FFC000"/>
                </a:solidFill>
                <a:latin typeface="+mj-lt"/>
              </a:rPr>
              <a:t>1.5E-12</a:t>
            </a:r>
            <a:endParaRPr lang="en-US" sz="3200" dirty="0">
              <a:latin typeface="+mj-l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CD95CEE-BF7B-5F4A-56FD-326760C809C0}"/>
              </a:ext>
            </a:extLst>
          </p:cNvPr>
          <p:cNvSpPr txBox="1"/>
          <p:nvPr/>
        </p:nvSpPr>
        <p:spPr>
          <a:xfrm>
            <a:off x="346687" y="4018363"/>
            <a:ext cx="96882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3200" dirty="0">
                <a:solidFill>
                  <a:srgbClr val="FFC000"/>
                </a:solidFill>
                <a:latin typeface="+mj-lt"/>
              </a:rPr>
              <a:t>1.32</a:t>
            </a:r>
            <a:endParaRPr lang="en-US" sz="3200" dirty="0">
              <a:latin typeface="+mj-lt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DF8885E-E732-2A71-327D-B42FAFB00EC3}"/>
              </a:ext>
            </a:extLst>
          </p:cNvPr>
          <p:cNvSpPr txBox="1"/>
          <p:nvPr/>
        </p:nvSpPr>
        <p:spPr>
          <a:xfrm>
            <a:off x="4082144" y="4018363"/>
            <a:ext cx="142602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3200" dirty="0">
                <a:solidFill>
                  <a:srgbClr val="FFC000"/>
                </a:solidFill>
                <a:latin typeface="+mj-lt"/>
              </a:rPr>
              <a:t>4.8E-2</a:t>
            </a:r>
            <a:endParaRPr lang="en-US" sz="3200" dirty="0">
              <a:latin typeface="+mj-lt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D1EBE46-DFC3-1320-1A35-0BC92EFDD06F}"/>
              </a:ext>
            </a:extLst>
          </p:cNvPr>
          <p:cNvSpPr txBox="1"/>
          <p:nvPr/>
        </p:nvSpPr>
        <p:spPr>
          <a:xfrm>
            <a:off x="6674602" y="4018363"/>
            <a:ext cx="188322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3200" dirty="0">
                <a:solidFill>
                  <a:srgbClr val="FFC000"/>
                </a:solidFill>
                <a:latin typeface="+mj-lt"/>
              </a:rPr>
              <a:t>2.1E-13</a:t>
            </a:r>
            <a:endParaRPr lang="en-US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88174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6B895F7-FBED-41CD-F6A1-858FC576913D}"/>
              </a:ext>
            </a:extLst>
          </p:cNvPr>
          <p:cNvSpPr txBox="1"/>
          <p:nvPr/>
        </p:nvSpPr>
        <p:spPr>
          <a:xfrm>
            <a:off x="2286000" y="3198168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[H</a:t>
            </a:r>
            <a:r>
              <a:rPr lang="en-US" sz="24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], pH, and pOH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7DC9C2-3C6B-734D-51D3-999B1182D8EC}"/>
              </a:ext>
            </a:extLst>
          </p:cNvPr>
          <p:cNvSpPr txBox="1"/>
          <p:nvPr/>
        </p:nvSpPr>
        <p:spPr>
          <a:xfrm>
            <a:off x="1295400" y="990600"/>
            <a:ext cx="58674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Given				Find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[H+]= 2.0E-5		pH=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pH = 3.70		[H+]=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+mj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D11C0D5-7F89-77FC-906D-CCE772B07150}"/>
              </a:ext>
            </a:extLst>
          </p:cNvPr>
          <p:cNvSpPr txBox="1"/>
          <p:nvPr/>
        </p:nvSpPr>
        <p:spPr>
          <a:xfrm>
            <a:off x="6324600" y="2070381"/>
            <a:ext cx="14478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3600" dirty="0">
                <a:solidFill>
                  <a:srgbClr val="FFC000"/>
                </a:solidFill>
                <a:latin typeface="+mj-lt"/>
                <a:ea typeface="Times New Roman" panose="02020603050405020304" pitchFamily="18" charset="0"/>
              </a:rPr>
              <a:t>2.0E-4</a:t>
            </a:r>
            <a:endParaRPr lang="en-US" sz="3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008036D-1DAF-E1D7-9E04-22114B7EDA45}"/>
              </a:ext>
            </a:extLst>
          </p:cNvPr>
          <p:cNvSpPr txBox="1"/>
          <p:nvPr/>
        </p:nvSpPr>
        <p:spPr>
          <a:xfrm>
            <a:off x="6019800" y="1544597"/>
            <a:ext cx="14478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4.70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72776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6B895F7-FBED-41CD-F6A1-858FC576913D}"/>
              </a:ext>
            </a:extLst>
          </p:cNvPr>
          <p:cNvSpPr txBox="1"/>
          <p:nvPr/>
        </p:nvSpPr>
        <p:spPr>
          <a:xfrm>
            <a:off x="2286000" y="3198168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[H</a:t>
            </a:r>
            <a:r>
              <a:rPr lang="en-US" sz="24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], pH, and pOH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82AD679-896A-36F7-04CA-7084CD61EC28}"/>
              </a:ext>
            </a:extLst>
          </p:cNvPr>
          <p:cNvSpPr txBox="1"/>
          <p:nvPr/>
        </p:nvSpPr>
        <p:spPr>
          <a:xfrm>
            <a:off x="304800" y="243513"/>
            <a:ext cx="8534400" cy="60324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46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Strengths of Acids and Bases</a:t>
            </a:r>
            <a:endParaRPr lang="en-US" sz="800" dirty="0">
              <a:solidFill>
                <a:srgbClr val="FFC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8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571500" marR="0" indent="-57150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36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acid/base strength is measured by the ability	of each to ionize in water</a:t>
            </a:r>
            <a:endParaRPr lang="en-US" sz="800" dirty="0">
              <a:solidFill>
                <a:srgbClr val="FFC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8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6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Strong acids and bases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6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-- HClO</a:t>
            </a:r>
            <a:r>
              <a:rPr lang="en-US" sz="3600" baseline="-250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en-US" sz="36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HClO</a:t>
            </a:r>
            <a:r>
              <a:rPr lang="en-US" sz="3600" baseline="-250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en-US" sz="36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HCl, HI,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600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	</a:t>
            </a:r>
            <a:r>
              <a:rPr lang="en-US" sz="36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HBr, HNO</a:t>
            </a:r>
            <a:r>
              <a:rPr lang="en-US" sz="3600" baseline="-250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en-US" sz="36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H</a:t>
            </a:r>
            <a:r>
              <a:rPr lang="en-US" sz="3600" baseline="-250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US" sz="36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</a:t>
            </a:r>
            <a:r>
              <a:rPr lang="en-US" sz="3600" baseline="-250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6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-- </a:t>
            </a:r>
            <a:r>
              <a:rPr lang="en-US" sz="3600" dirty="0" err="1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LiOH</a:t>
            </a:r>
            <a:r>
              <a:rPr lang="en-US" sz="36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NaOH, KOH, </a:t>
            </a:r>
            <a:r>
              <a:rPr lang="en-US" sz="3600" dirty="0" err="1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RbOH</a:t>
            </a:r>
            <a:r>
              <a:rPr lang="en-US" sz="36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				Ca(OH)</a:t>
            </a:r>
            <a:r>
              <a:rPr lang="en-US" sz="3600" baseline="-250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US" sz="36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Sr(OH)</a:t>
            </a:r>
            <a:r>
              <a:rPr lang="en-US" sz="3600" baseline="-250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US" sz="36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Ba(OH)</a:t>
            </a:r>
            <a:r>
              <a:rPr lang="en-US" sz="3600" baseline="-250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6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-- completely ionize in water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36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(100% of the time)</a:t>
            </a:r>
          </a:p>
        </p:txBody>
      </p:sp>
    </p:spTree>
    <p:extLst>
      <p:ext uri="{BB962C8B-B14F-4D97-AF65-F5344CB8AC3E}">
        <p14:creationId xmlns:p14="http://schemas.microsoft.com/office/powerpoint/2010/main" val="1451942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6B895F7-FBED-41CD-F6A1-858FC576913D}"/>
              </a:ext>
            </a:extLst>
          </p:cNvPr>
          <p:cNvSpPr txBox="1"/>
          <p:nvPr/>
        </p:nvSpPr>
        <p:spPr>
          <a:xfrm>
            <a:off x="2400300" y="2692844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[H</a:t>
            </a:r>
            <a:r>
              <a:rPr lang="en-US" sz="24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], pH, and pOH</a:t>
            </a:r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184446E-3D9D-318C-6407-E3892E82A5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" y="458957"/>
            <a:ext cx="8686800" cy="27392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Ex1/	If 2.00-L of solution was made with 24.33-g of </a:t>
            </a:r>
            <a:r>
              <a:rPr kumimoji="0" lang="en-US" altLang="en-US" sz="3200" b="0" i="0" u="none" strike="noStrike" cap="none" normalizeH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Sr(OH)</a:t>
            </a:r>
            <a:r>
              <a:rPr kumimoji="0" lang="en-US" altLang="en-US" sz="3200" b="0" i="0" u="none" strike="noStrike" cap="none" normalizeH="0" baseline="-2500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2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,</a:t>
            </a:r>
            <a:r>
              <a:rPr kumimoji="0" lang="en-US" altLang="en-US" sz="3200" b="0" i="0" u="none" strike="noStrike" cap="none" normalizeH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 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calculate the [H</a:t>
            </a:r>
            <a:r>
              <a:rPr kumimoji="0" lang="en-US" altLang="en-US" sz="3200" b="0" i="0" u="none" strike="noStrike" cap="none" normalizeH="0" baseline="3000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+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],[OH</a:t>
            </a:r>
            <a:r>
              <a:rPr kumimoji="0" lang="en-US" altLang="en-US" sz="3200" b="0" i="0" u="none" strike="noStrike" cap="none" normalizeH="0" baseline="3000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-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], pH, pOH: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+mj-lt"/>
              <a:ea typeface="Times New Roman" panose="02020603050405020304" pitchFamily="18" charset="0"/>
            </a:endParaRPr>
          </a:p>
          <a:p>
            <a:pPr lvl="0"/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	</a:t>
            </a:r>
            <a:r>
              <a:rPr lang="en-US" altLang="en-US" sz="3600" dirty="0">
                <a:solidFill>
                  <a:srgbClr val="FFC000"/>
                </a:solidFill>
                <a:ea typeface="Times New Roman" panose="02020603050405020304" pitchFamily="18" charset="0"/>
              </a:rPr>
              <a:t>Sr(OH)</a:t>
            </a:r>
            <a:r>
              <a:rPr lang="en-US" altLang="en-US" sz="3600" baseline="-25000" dirty="0">
                <a:solidFill>
                  <a:srgbClr val="FFC000"/>
                </a:solidFill>
                <a:ea typeface="Times New Roman" panose="02020603050405020304" pitchFamily="18" charset="0"/>
              </a:rPr>
              <a:t>2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 ----&gt; _____+ _____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3600" dirty="0">
              <a:solidFill>
                <a:srgbClr val="FFC000"/>
              </a:solidFill>
              <a:latin typeface="+mj-lt"/>
              <a:ea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B90F327-45EC-C011-2A77-A85E31E8E1B4}"/>
              </a:ext>
            </a:extLst>
          </p:cNvPr>
          <p:cNvSpPr txBox="1"/>
          <p:nvPr/>
        </p:nvSpPr>
        <p:spPr>
          <a:xfrm>
            <a:off x="4038600" y="1981200"/>
            <a:ext cx="9144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Sr</a:t>
            </a:r>
            <a:r>
              <a:rPr kumimoji="0" lang="en-US" altLang="en-US" sz="3600" b="0" i="0" u="none" strike="noStrike" cap="none" normalizeH="0" baseline="3000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+2</a:t>
            </a:r>
            <a:endParaRPr lang="en-US" sz="3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8545EE9-5BDA-D42B-E522-0982A025E073}"/>
              </a:ext>
            </a:extLst>
          </p:cNvPr>
          <p:cNvSpPr txBox="1"/>
          <p:nvPr/>
        </p:nvSpPr>
        <p:spPr>
          <a:xfrm>
            <a:off x="5554436" y="1956859"/>
            <a:ext cx="13716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2OH</a:t>
            </a:r>
            <a:r>
              <a:rPr kumimoji="0" lang="en-US" altLang="en-US" sz="3600" b="0" i="0" u="none" strike="noStrike" cap="none" normalizeH="0" baseline="3000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-</a:t>
            </a:r>
            <a:endParaRPr lang="en-US" sz="36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4D4CE05-4AE6-1E2E-DC2F-493F0845B34C}"/>
              </a:ext>
            </a:extLst>
          </p:cNvPr>
          <p:cNvSpPr txBox="1"/>
          <p:nvPr/>
        </p:nvSpPr>
        <p:spPr>
          <a:xfrm>
            <a:off x="3771900" y="2667253"/>
            <a:ext cx="16002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.100-M</a:t>
            </a:r>
            <a:endParaRPr lang="en-US" sz="36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2118466-1D17-42BF-50CC-1AB6755DA109}"/>
              </a:ext>
            </a:extLst>
          </p:cNvPr>
          <p:cNvSpPr txBox="1"/>
          <p:nvPr/>
        </p:nvSpPr>
        <p:spPr>
          <a:xfrm>
            <a:off x="5440136" y="2667252"/>
            <a:ext cx="16002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.200M</a:t>
            </a:r>
            <a:endParaRPr lang="en-US" sz="36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957C405-27BD-4FC1-79E9-DAB025C18594}"/>
              </a:ext>
            </a:extLst>
          </p:cNvPr>
          <p:cNvSpPr txBox="1"/>
          <p:nvPr/>
        </p:nvSpPr>
        <p:spPr>
          <a:xfrm>
            <a:off x="2743200" y="3659833"/>
            <a:ext cx="25146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pH = 13.301</a:t>
            </a:r>
            <a:endParaRPr lang="en-US" sz="36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34A6328-B350-C0D6-7B5A-38CD8B377B83}"/>
              </a:ext>
            </a:extLst>
          </p:cNvPr>
          <p:cNvSpPr txBox="1"/>
          <p:nvPr/>
        </p:nvSpPr>
        <p:spPr>
          <a:xfrm>
            <a:off x="5486400" y="3659832"/>
            <a:ext cx="27432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pOH = .699</a:t>
            </a:r>
            <a:endParaRPr lang="en-US" sz="3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D0E2872-BAEC-A2BC-9545-630B3783D5A7}"/>
              </a:ext>
            </a:extLst>
          </p:cNvPr>
          <p:cNvSpPr txBox="1"/>
          <p:nvPr/>
        </p:nvSpPr>
        <p:spPr>
          <a:xfrm>
            <a:off x="342900" y="5080619"/>
            <a:ext cx="8686800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4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Is [H</a:t>
            </a:r>
            <a:r>
              <a:rPr kumimoji="0" lang="en-US" altLang="en-US" sz="3400" b="0" i="0" u="none" strike="noStrike" cap="none" normalizeH="0" baseline="-2500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3</a:t>
            </a:r>
            <a:r>
              <a:rPr kumimoji="0" lang="en-US" altLang="en-US" sz="34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O</a:t>
            </a:r>
            <a:r>
              <a:rPr kumimoji="0" lang="en-US" altLang="en-US" sz="3400" b="0" i="0" u="none" strike="noStrike" cap="none" normalizeH="0" baseline="3000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+</a:t>
            </a:r>
            <a:r>
              <a:rPr kumimoji="0" lang="en-US" altLang="en-US" sz="34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] more in .1M HCl or .1M HC</a:t>
            </a:r>
            <a:r>
              <a:rPr kumimoji="0" lang="en-US" altLang="en-US" sz="3400" b="0" i="0" u="none" strike="noStrike" cap="none" normalizeH="0" baseline="-2500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2</a:t>
            </a:r>
            <a:r>
              <a:rPr kumimoji="0" lang="en-US" altLang="en-US" sz="34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H</a:t>
            </a:r>
            <a:r>
              <a:rPr kumimoji="0" lang="en-US" altLang="en-US" sz="3400" b="0" i="0" u="none" strike="noStrike" cap="none" normalizeH="0" baseline="-2500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3</a:t>
            </a:r>
            <a:r>
              <a:rPr kumimoji="0" lang="en-US" altLang="en-US" sz="34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O</a:t>
            </a:r>
            <a:r>
              <a:rPr kumimoji="0" lang="en-US" altLang="en-US" sz="3400" b="0" i="0" u="none" strike="noStrike" cap="none" normalizeH="0" baseline="-2500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2</a:t>
            </a:r>
            <a:r>
              <a:rPr kumimoji="0" lang="en-US" altLang="en-US" sz="34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 ?</a:t>
            </a:r>
            <a:endParaRPr kumimoji="0" lang="en-US" altLang="en-US" sz="3400" b="0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+mj-lt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00657AD-5025-1D41-9057-F19B7D116677}"/>
              </a:ext>
            </a:extLst>
          </p:cNvPr>
          <p:cNvSpPr txBox="1"/>
          <p:nvPr/>
        </p:nvSpPr>
        <p:spPr>
          <a:xfrm>
            <a:off x="2741839" y="4275213"/>
            <a:ext cx="366032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[H</a:t>
            </a:r>
            <a:r>
              <a:rPr kumimoji="0" lang="en-US" altLang="en-US" sz="3600" b="0" i="0" u="none" strike="noStrike" cap="none" normalizeH="0" baseline="3000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+</a:t>
            </a: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] = 5.00E-14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786268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4" grpId="0"/>
      <p:bldP spid="1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6B895F7-FBED-41CD-F6A1-858FC576913D}"/>
              </a:ext>
            </a:extLst>
          </p:cNvPr>
          <p:cNvSpPr txBox="1"/>
          <p:nvPr/>
        </p:nvSpPr>
        <p:spPr>
          <a:xfrm>
            <a:off x="2286000" y="3198168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[H</a:t>
            </a:r>
            <a:r>
              <a:rPr lang="en-US" sz="2400" baseline="30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], pH, and pOH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7061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9770CC49-9567-ACFD-3B59-050E7B1248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66FF66"/>
                </a:solidFill>
                <a:latin typeface="Arial Black" panose="020B0A04020102020204" pitchFamily="34" charset="0"/>
              </a:rPr>
              <a:t>Properties of Acids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DABA4BBB-E230-7419-F6C1-4FD8694039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382000" cy="4953000"/>
          </a:xfrm>
        </p:spPr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  <a:buFont typeface="+mj-lt"/>
              <a:buAutoNum type="arabicPeriod" startAt="5"/>
            </a:pPr>
            <a:r>
              <a:rPr lang="en-US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React w/ metals to give off H</a:t>
            </a:r>
            <a:r>
              <a:rPr lang="en-US" baseline="-250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US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&amp; Salt.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Mg + 2HCl ----&gt; H</a:t>
            </a:r>
            <a:r>
              <a:rPr lang="en-US" baseline="-250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US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+ MgCl</a:t>
            </a:r>
            <a:r>
              <a:rPr lang="en-US" baseline="-250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buFont typeface="+mj-lt"/>
              <a:buAutoNum type="arabicPeriod" startAt="6"/>
            </a:pPr>
            <a:r>
              <a:rPr lang="en-US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Conduct electricity in Solution.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HCl ----&gt; H</a:t>
            </a:r>
            <a:r>
              <a:rPr lang="en-US" baseline="300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</a:t>
            </a:r>
            <a:r>
              <a:rPr lang="en-US" baseline="-250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baseline="-25000" dirty="0" err="1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aq</a:t>
            </a:r>
            <a:r>
              <a:rPr lang="en-US" baseline="-250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en-US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 Cl</a:t>
            </a:r>
            <a:r>
              <a:rPr lang="en-US" baseline="300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n-US" baseline="-250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n-US" baseline="-25000" dirty="0" err="1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aq</a:t>
            </a:r>
            <a:r>
              <a:rPr lang="en-US" baseline="-250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en-US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(ions conduct)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  <a:buFont typeface="+mj-lt"/>
              <a:buAutoNum type="arabicPeriod" startAt="7"/>
            </a:pPr>
            <a:r>
              <a:rPr lang="en-US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Usually contain H</a:t>
            </a:r>
            <a:r>
              <a:rPr lang="en-US" baseline="300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</a:t>
            </a:r>
            <a:r>
              <a:rPr lang="en-US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 Always written 1st.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general form of an acid -- HA 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HCl, H</a:t>
            </a:r>
            <a:r>
              <a:rPr lang="en-US" baseline="-250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n-US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</a:t>
            </a:r>
            <a:r>
              <a:rPr lang="en-US" baseline="-250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en-US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HNO</a:t>
            </a:r>
            <a:r>
              <a:rPr lang="en-US" baseline="-250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en-US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 </a:t>
            </a:r>
          </a:p>
          <a:p>
            <a:pPr marL="0" marR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</a:t>
            </a:r>
            <a:r>
              <a:rPr lang="en-US" baseline="-250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</a:t>
            </a:r>
            <a:r>
              <a:rPr lang="en-US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     </a:t>
            </a:r>
          </a:p>
          <a:p>
            <a:pPr marL="0" marR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</a:t>
            </a:r>
            <a:r>
              <a:rPr lang="en-US" baseline="-25000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en-US" dirty="0">
                <a:solidFill>
                  <a:srgbClr val="FFC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3341D5D9-6875-A046-D97F-4E56235A54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772400" cy="1143000"/>
          </a:xfrm>
          <a:extLst>
            <a:ext uri="{91240B29-F687-4F45-9708-019B960494DF}">
              <a14:hiddenLine xmlns:a14="http://schemas.microsoft.com/office/drawing/2010/main" w="571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66FF66"/>
                </a:solidFill>
                <a:latin typeface="Arial Black" panose="020B0A04020102020204" pitchFamily="34" charset="0"/>
              </a:rPr>
              <a:t>Properties of Bases</a:t>
            </a:r>
          </a:p>
        </p:txBody>
      </p:sp>
      <p:pic>
        <p:nvPicPr>
          <p:cNvPr id="9220" name="Picture 7" descr="http://wpscms.pearsoncmg.com/wps/media/objects/1053/1078874/images/AACGKNQ0.JPG">
            <a:extLst>
              <a:ext uri="{FF2B5EF4-FFF2-40B4-BE49-F238E27FC236}">
                <a16:creationId xmlns:a16="http://schemas.microsoft.com/office/drawing/2014/main" id="{8A0839D8-E7BB-38AF-C02A-35C0F54FD9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84" t="44238" r="6026" b="7133"/>
          <a:stretch>
            <a:fillRect/>
          </a:stretch>
        </p:blipFill>
        <p:spPr bwMode="auto">
          <a:xfrm>
            <a:off x="7280322" y="4876800"/>
            <a:ext cx="1755728" cy="197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05FC7513-D194-964D-0B4E-FD60078481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0788" y="1593503"/>
            <a:ext cx="8382423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Taste -- bitter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+mj-lt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Feels slippery -- soaps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+mj-lt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React w/ certain dyes to change their color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+mj-lt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Neutralized by acids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+mj-lt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Conduct electricity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+mj-lt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	NaOH ----&gt; Na</a:t>
            </a:r>
            <a:r>
              <a:rPr kumimoji="0" lang="en-US" altLang="en-US" sz="3200" b="0" i="0" u="none" strike="noStrike" cap="none" normalizeH="0" baseline="3000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+</a:t>
            </a:r>
            <a:r>
              <a:rPr kumimoji="0" lang="en-US" altLang="en-US" sz="3200" b="0" i="0" u="none" strike="noStrike" cap="none" normalizeH="0" baseline="-2500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(</a:t>
            </a:r>
            <a:r>
              <a:rPr kumimoji="0" lang="en-US" altLang="en-US" sz="3200" b="0" i="0" u="none" strike="noStrike" cap="none" normalizeH="0" baseline="-25000" dirty="0" err="1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aq</a:t>
            </a:r>
            <a:r>
              <a:rPr kumimoji="0" lang="en-US" altLang="en-US" sz="3200" b="0" i="0" u="none" strike="noStrike" cap="none" normalizeH="0" baseline="-2500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) 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+ OH</a:t>
            </a:r>
            <a:r>
              <a:rPr kumimoji="0" lang="en-US" altLang="en-US" sz="3200" b="0" i="0" u="none" strike="noStrike" cap="none" normalizeH="0" baseline="3000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-</a:t>
            </a:r>
            <a:r>
              <a:rPr kumimoji="0" lang="en-US" altLang="en-US" sz="3200" b="0" i="0" u="none" strike="noStrike" cap="none" normalizeH="0" baseline="-2500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(</a:t>
            </a:r>
            <a:r>
              <a:rPr kumimoji="0" lang="en-US" altLang="en-US" sz="3200" b="0" i="0" u="none" strike="noStrike" cap="none" normalizeH="0" baseline="-25000" dirty="0" err="1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aq</a:t>
            </a:r>
            <a:r>
              <a:rPr kumimoji="0" lang="en-US" altLang="en-US" sz="3200" b="0" i="0" u="none" strike="noStrike" cap="none" normalizeH="0" baseline="-2500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)  </a:t>
            </a:r>
            <a:r>
              <a:rPr kumimoji="0" lang="en-US" altLang="en-US" sz="3200" b="0" i="0" u="none" strike="noStrike" cap="none" normalizeH="0" baseline="0" dirty="0">
                <a:ln>
                  <a:noFill/>
                </a:ln>
                <a:solidFill>
                  <a:srgbClr val="FFC000"/>
                </a:solidFill>
                <a:effectLst/>
                <a:latin typeface="+mj-lt"/>
                <a:ea typeface="Times New Roman" panose="02020603050405020304" pitchFamily="18" charset="0"/>
              </a:rPr>
              <a:t>(ions conduct)</a:t>
            </a:r>
            <a:endParaRPr kumimoji="0" lang="en-US" altLang="en-US" sz="3200" b="0" i="0" u="none" strike="noStrike" cap="none" normalizeH="0" baseline="0" dirty="0">
              <a:ln>
                <a:noFill/>
              </a:ln>
              <a:solidFill>
                <a:srgbClr val="FFC000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42405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CE2FF857-8C3C-F3A5-5F5C-BADA575155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6425" y="250825"/>
            <a:ext cx="7772400" cy="1143000"/>
          </a:xfrm>
          <a:ln w="57150"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r>
              <a:rPr lang="en-US" altLang="en-US" dirty="0">
                <a:solidFill>
                  <a:srgbClr val="66FF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Water: Both an Acid and Base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D07BCF10-61D3-CED1-1C90-71A4E2FF95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393825"/>
            <a:ext cx="8153400" cy="4800600"/>
          </a:xfrm>
        </p:spPr>
        <p:txBody>
          <a:bodyPr/>
          <a:lstStyle/>
          <a:p>
            <a:pPr eaLnBrk="1" hangingPunct="1">
              <a:spcBef>
                <a:spcPts val="0"/>
              </a:spcBef>
              <a:spcAft>
                <a:spcPts val="1200"/>
              </a:spcAft>
              <a:buClr>
                <a:srgbClr val="FFC000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dirty="0">
                <a:solidFill>
                  <a:srgbClr val="FFC000"/>
                </a:solidFill>
                <a:latin typeface="+mj-lt"/>
                <a:cs typeface="Arial" panose="020B0604020202020204" pitchFamily="34" charset="0"/>
              </a:rPr>
              <a:t>Water is AMPHOTERIC </a:t>
            </a:r>
          </a:p>
          <a:p>
            <a:pPr marL="0" indent="0" eaLnBrk="1" hangingPunct="1">
              <a:spcBef>
                <a:spcPts val="0"/>
              </a:spcBef>
              <a:spcAft>
                <a:spcPts val="1200"/>
              </a:spcAft>
              <a:buClr>
                <a:schemeClr val="accent2"/>
              </a:buClr>
              <a:buFontTx/>
              <a:buNone/>
              <a:defRPr/>
            </a:pPr>
            <a:r>
              <a:rPr lang="en-US" altLang="en-US" dirty="0">
                <a:solidFill>
                  <a:srgbClr val="FFC000"/>
                </a:solidFill>
                <a:latin typeface="+mj-lt"/>
                <a:cs typeface="Arial" panose="020B0604020202020204" pitchFamily="34" charset="0"/>
              </a:rPr>
              <a:t>it can act as an acid or a base. </a:t>
            </a:r>
          </a:p>
          <a:p>
            <a:pPr marL="0" indent="0" eaLnBrk="1" hangingPunct="1">
              <a:spcBef>
                <a:spcPts val="0"/>
              </a:spcBef>
              <a:spcAft>
                <a:spcPts val="1200"/>
              </a:spcAft>
              <a:buClr>
                <a:schemeClr val="accent2"/>
              </a:buClr>
              <a:buFontTx/>
              <a:buNone/>
              <a:defRPr/>
            </a:pPr>
            <a:r>
              <a:rPr lang="en-US" altLang="en-US" dirty="0">
                <a:solidFill>
                  <a:srgbClr val="FFC000"/>
                </a:solidFill>
                <a:latin typeface="+mj-lt"/>
                <a:cs typeface="Arial" panose="020B0604020202020204" pitchFamily="34" charset="0"/>
              </a:rPr>
              <a:t> </a:t>
            </a:r>
          </a:p>
          <a:p>
            <a:pPr eaLnBrk="1" hangingPunct="1">
              <a:spcBef>
                <a:spcPts val="0"/>
              </a:spcBef>
              <a:spcAft>
                <a:spcPts val="1200"/>
              </a:spcAft>
              <a:buClr>
                <a:srgbClr val="FFC000"/>
              </a:buClr>
              <a:buFont typeface="Wingdings" panose="05000000000000000000" pitchFamily="2" charset="2"/>
              <a:buChar char="Ø"/>
              <a:defRPr/>
            </a:pPr>
            <a:r>
              <a:rPr lang="en-US" altLang="en-US" dirty="0">
                <a:solidFill>
                  <a:srgbClr val="FFC000"/>
                </a:solidFill>
                <a:latin typeface="+mj-lt"/>
                <a:cs typeface="Arial" panose="020B0604020202020204" pitchFamily="34" charset="0"/>
              </a:rPr>
              <a:t>It contains both the hydrogen ion (H</a:t>
            </a:r>
            <a:r>
              <a:rPr lang="en-US" altLang="en-US" baseline="30000" dirty="0">
                <a:solidFill>
                  <a:srgbClr val="FFC000"/>
                </a:solidFill>
                <a:latin typeface="+mj-lt"/>
                <a:cs typeface="Arial" panose="020B0604020202020204" pitchFamily="34" charset="0"/>
              </a:rPr>
              <a:t>+</a:t>
            </a:r>
            <a:r>
              <a:rPr lang="en-US" altLang="en-US" dirty="0">
                <a:solidFill>
                  <a:srgbClr val="FFC000"/>
                </a:solidFill>
                <a:latin typeface="+mj-lt"/>
                <a:cs typeface="Arial" panose="020B0604020202020204" pitchFamily="34" charset="0"/>
              </a:rPr>
              <a:t>) and the hydroxide ion (OH</a:t>
            </a:r>
            <a:r>
              <a:rPr lang="en-US" altLang="en-US" baseline="30000" dirty="0">
                <a:solidFill>
                  <a:srgbClr val="FFC000"/>
                </a:solidFill>
                <a:latin typeface="+mj-lt"/>
                <a:cs typeface="Arial" panose="020B0604020202020204" pitchFamily="34" charset="0"/>
              </a:rPr>
              <a:t>-</a:t>
            </a:r>
            <a:r>
              <a:rPr lang="en-US" altLang="en-US" dirty="0">
                <a:solidFill>
                  <a:srgbClr val="FFC000"/>
                </a:solidFill>
                <a:latin typeface="+mj-lt"/>
                <a:cs typeface="Arial" panose="020B0604020202020204" pitchFamily="34" charset="0"/>
              </a:rPr>
              <a:t>). </a:t>
            </a:r>
          </a:p>
          <a:p>
            <a:pPr algn="ctr" eaLnBrk="1" hangingPunct="1">
              <a:buClr>
                <a:schemeClr val="accent2"/>
              </a:buClr>
              <a:buFontTx/>
              <a:buNone/>
              <a:defRPr/>
            </a:pPr>
            <a:endParaRPr lang="en-US" altLang="en-US" sz="25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AE428F27-6B92-D403-24E4-1080F714BD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7772400" cy="1143000"/>
          </a:xfrm>
          <a:ln w="57150"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r>
              <a:rPr lang="en-US" altLang="en-US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Water: Both an Acid and Base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75283EE4-28EC-F8D6-9FAD-D326B4CAC1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1600200"/>
            <a:ext cx="7772400" cy="4800600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spcAft>
                <a:spcPts val="1200"/>
              </a:spcAft>
              <a:buClr>
                <a:schemeClr val="accent2"/>
              </a:buClr>
              <a:buFontTx/>
              <a:buNone/>
              <a:defRPr/>
            </a:pPr>
            <a:r>
              <a:rPr lang="en-US" altLang="en-US" dirty="0">
                <a:solidFill>
                  <a:srgbClr val="FFC000"/>
                </a:solidFill>
                <a:latin typeface="+mj-lt"/>
                <a:cs typeface="Arial" panose="020B0604020202020204" pitchFamily="34" charset="0"/>
              </a:rPr>
              <a:t>If water combines with an acid, it will act as a base. If it combines with a base, it will act as an acid.</a:t>
            </a:r>
          </a:p>
          <a:p>
            <a:pPr algn="ctr" eaLnBrk="1" hangingPunct="1">
              <a:buClr>
                <a:schemeClr val="accent2"/>
              </a:buClr>
              <a:buFontTx/>
              <a:buNone/>
              <a:defRPr/>
            </a:pPr>
            <a:endParaRPr lang="en-US" altLang="en-US" sz="25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38" name="Object 2">
            <a:extLst>
              <a:ext uri="{FF2B5EF4-FFF2-40B4-BE49-F238E27FC236}">
                <a16:creationId xmlns:a16="http://schemas.microsoft.com/office/drawing/2014/main" id="{C032B40D-2A46-FCE8-6294-1E26CF1D2D5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1074738"/>
          <a:ext cx="7239000" cy="416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7071189" imgH="4072398" progId="Word.Document.8">
                  <p:embed/>
                </p:oleObj>
              </mc:Choice>
              <mc:Fallback>
                <p:oleObj name="Document" r:id="rId2" imgW="7071189" imgH="4072398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074738"/>
                        <a:ext cx="7239000" cy="416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7" name="Rectangle 3">
            <a:extLst>
              <a:ext uri="{FF2B5EF4-FFF2-40B4-BE49-F238E27FC236}">
                <a16:creationId xmlns:a16="http://schemas.microsoft.com/office/drawing/2014/main" id="{5E5C5E6C-87C2-DAB3-1C8E-F1FFD217F6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90600" y="92075"/>
            <a:ext cx="71628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4800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Acid Nomenclature</a:t>
            </a:r>
          </a:p>
        </p:txBody>
      </p:sp>
      <p:sp>
        <p:nvSpPr>
          <p:cNvPr id="46084" name="Text Box 4">
            <a:extLst>
              <a:ext uri="{FF2B5EF4-FFF2-40B4-BE49-F238E27FC236}">
                <a16:creationId xmlns:a16="http://schemas.microsoft.com/office/drawing/2014/main" id="{B2DAE2AA-FB69-A8AC-87C3-CDCD44A035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351088"/>
            <a:ext cx="2057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Does not contain oxygen</a:t>
            </a: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sym typeface="Wingdings" pitchFamily="2" charset="2"/>
              </a:rPr>
              <a:t> 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46085" name="Text Box 5">
            <a:extLst>
              <a:ext uri="{FF2B5EF4-FFF2-40B4-BE49-F238E27FC236}">
                <a16:creationId xmlns:a16="http://schemas.microsoft.com/office/drawing/2014/main" id="{31D62D2A-2035-24F2-9179-AD8ED9AAC2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213" y="3767138"/>
            <a:ext cx="1544637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Contains oxygen</a:t>
            </a:r>
            <a:r>
              <a:rPr lang="en-US" dirty="0">
                <a:solidFill>
                  <a:srgbClr val="FCFEB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</a:p>
        </p:txBody>
      </p:sp>
      <p:sp>
        <p:nvSpPr>
          <p:cNvPr id="14342" name="Line 6">
            <a:extLst>
              <a:ext uri="{FF2B5EF4-FFF2-40B4-BE49-F238E27FC236}">
                <a16:creationId xmlns:a16="http://schemas.microsoft.com/office/drawing/2014/main" id="{9247DF3C-EF3C-04BE-BBAF-DDE52722AD7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04988" y="3748088"/>
            <a:ext cx="471487" cy="274637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343" name="Line 7">
            <a:extLst>
              <a:ext uri="{FF2B5EF4-FFF2-40B4-BE49-F238E27FC236}">
                <a16:creationId xmlns:a16="http://schemas.microsoft.com/office/drawing/2014/main" id="{D2C3530F-D451-3CDA-E32E-FF39731FCD4F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4038" y="4406900"/>
            <a:ext cx="533400" cy="22860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6088" name="Text Box 8">
            <a:extLst>
              <a:ext uri="{FF2B5EF4-FFF2-40B4-BE49-F238E27FC236}">
                <a16:creationId xmlns:a16="http://schemas.microsoft.com/office/drawing/2014/main" id="{2B35EFFA-8970-8BAB-B689-1B0148FA58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5410200"/>
            <a:ext cx="89154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ts val="0"/>
              </a:spcBef>
              <a:defRPr/>
            </a:pPr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 way to remember which goes with which…“You</a:t>
            </a:r>
            <a:r>
              <a:rPr lang="en-US" sz="360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</a:t>
            </a:r>
            <a:r>
              <a:rPr lang="en-US" sz="3600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ATE</a:t>
            </a:r>
            <a:r>
              <a:rPr lang="en-US" sz="3600" dirty="0">
                <a:solidFill>
                  <a:schemeClr val="tx2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</a:t>
            </a:r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 bug – </a:t>
            </a:r>
            <a:r>
              <a:rPr lang="en-US" sz="3600" dirty="0" err="1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IC</a:t>
            </a:r>
            <a:r>
              <a:rPr lang="en-US" sz="3600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k</a:t>
            </a:r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”</a:t>
            </a:r>
          </a:p>
        </p:txBody>
      </p:sp>
      <p:sp>
        <p:nvSpPr>
          <p:cNvPr id="3" name="Bent Arrow 2">
            <a:extLst>
              <a:ext uri="{FF2B5EF4-FFF2-40B4-BE49-F238E27FC236}">
                <a16:creationId xmlns:a16="http://schemas.microsoft.com/office/drawing/2014/main" id="{EE763B5A-A83D-142B-6C8F-3EA1466E3403}"/>
              </a:ext>
            </a:extLst>
          </p:cNvPr>
          <p:cNvSpPr/>
          <p:nvPr/>
        </p:nvSpPr>
        <p:spPr>
          <a:xfrm rot="2980393" flipH="1">
            <a:off x="2734469" y="4315619"/>
            <a:ext cx="1714500" cy="652462"/>
          </a:xfrm>
          <a:prstGeom prst="bentArrow">
            <a:avLst>
              <a:gd name="adj1" fmla="val 25000"/>
              <a:gd name="adj2" fmla="val 25712"/>
              <a:gd name="adj3" fmla="val 25000"/>
              <a:gd name="adj4" fmla="val 4375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4346" name="Line 6">
            <a:extLst>
              <a:ext uri="{FF2B5EF4-FFF2-40B4-BE49-F238E27FC236}">
                <a16:creationId xmlns:a16="http://schemas.microsoft.com/office/drawing/2014/main" id="{80460C53-A527-3712-7E91-91425FED724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819275" y="2765425"/>
            <a:ext cx="45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>
            <a:extLst>
              <a:ext uri="{FF2B5EF4-FFF2-40B4-BE49-F238E27FC236}">
                <a16:creationId xmlns:a16="http://schemas.microsoft.com/office/drawing/2014/main" id="{971E4883-CE7F-91B6-9F12-D435EE5392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057400"/>
            <a:ext cx="85344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chemeClr val="bg1"/>
                </a:solidFill>
                <a:latin typeface="Arial" panose="020B0604020202020204" pitchFamily="34" charset="0"/>
              </a:rPr>
              <a:t>Arrhenius acid: </a:t>
            </a:r>
            <a:r>
              <a:rPr lang="en-US" altLang="en-US" sz="4000">
                <a:solidFill>
                  <a:srgbClr val="FFFF00"/>
                </a:solidFill>
                <a:latin typeface="Arial" panose="020B0604020202020204" pitchFamily="34" charset="0"/>
              </a:rPr>
              <a:t>a substance that produces H</a:t>
            </a:r>
            <a:r>
              <a:rPr lang="en-US" altLang="en-US" sz="4000" baseline="30000">
                <a:solidFill>
                  <a:srgbClr val="FFFF00"/>
                </a:solidFill>
                <a:latin typeface="Arial" panose="020B0604020202020204" pitchFamily="34" charset="0"/>
              </a:rPr>
              <a:t>+ </a:t>
            </a:r>
            <a:r>
              <a:rPr lang="en-US" altLang="en-US" sz="4000">
                <a:solidFill>
                  <a:srgbClr val="FFFF00"/>
                </a:solidFill>
                <a:latin typeface="Arial" panose="020B0604020202020204" pitchFamily="34" charset="0"/>
              </a:rPr>
              <a:t>ions (H</a:t>
            </a:r>
            <a:r>
              <a:rPr lang="en-US" altLang="en-US" sz="4000" baseline="-25000">
                <a:solidFill>
                  <a:srgbClr val="FFFF00"/>
                </a:solidFill>
                <a:latin typeface="Arial" panose="020B0604020202020204" pitchFamily="34" charset="0"/>
              </a:rPr>
              <a:t>3</a:t>
            </a:r>
            <a:r>
              <a:rPr lang="en-US" altLang="en-US" sz="4000">
                <a:solidFill>
                  <a:srgbClr val="FFFF00"/>
                </a:solidFill>
                <a:latin typeface="Arial" panose="020B0604020202020204" pitchFamily="34" charset="0"/>
              </a:rPr>
              <a:t>O</a:t>
            </a:r>
            <a:r>
              <a:rPr lang="en-US" altLang="en-US" sz="4000" baseline="30000">
                <a:solidFill>
                  <a:srgbClr val="FFFF00"/>
                </a:solidFill>
                <a:latin typeface="Arial" panose="020B0604020202020204" pitchFamily="34" charset="0"/>
              </a:rPr>
              <a:t>+</a:t>
            </a:r>
            <a:r>
              <a:rPr lang="en-US" altLang="en-US" sz="4000">
                <a:solidFill>
                  <a:srgbClr val="FFFF00"/>
                </a:solidFill>
                <a:latin typeface="Arial" panose="020B0604020202020204" pitchFamily="34" charset="0"/>
              </a:rPr>
              <a:t>) in water</a:t>
            </a:r>
          </a:p>
        </p:txBody>
      </p:sp>
      <p:pic>
        <p:nvPicPr>
          <p:cNvPr id="15363" name="Picture 3" descr="cha56011_0407L">
            <a:extLst>
              <a:ext uri="{FF2B5EF4-FFF2-40B4-BE49-F238E27FC236}">
                <a16:creationId xmlns:a16="http://schemas.microsoft.com/office/drawing/2014/main" id="{907694CE-8236-6310-EC7D-CBA485DDE1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3832225"/>
            <a:ext cx="7848600" cy="163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4" name="Text Box 6">
            <a:extLst>
              <a:ext uri="{FF2B5EF4-FFF2-40B4-BE49-F238E27FC236}">
                <a16:creationId xmlns:a16="http://schemas.microsoft.com/office/drawing/2014/main" id="{D9EFDEF0-4FEC-E3A6-81BB-C0900C3D42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31225" y="6384925"/>
            <a:ext cx="536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4.3</a:t>
            </a:r>
          </a:p>
        </p:txBody>
      </p:sp>
      <p:sp>
        <p:nvSpPr>
          <p:cNvPr id="10247" name="Rectangle 7">
            <a:extLst>
              <a:ext uri="{FF2B5EF4-FFF2-40B4-BE49-F238E27FC236}">
                <a16:creationId xmlns:a16="http://schemas.microsoft.com/office/drawing/2014/main" id="{EDE9DC28-C862-75C5-ACDE-13AF3E499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414338"/>
            <a:ext cx="76200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altLang="en-US" sz="40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charset="0"/>
              </a:rPr>
              <a:t>Arrhenius’ Definitions of Acids and Bases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5">
            <a:extLst>
              <a:ext uri="{FF2B5EF4-FFF2-40B4-BE49-F238E27FC236}">
                <a16:creationId xmlns:a16="http://schemas.microsoft.com/office/drawing/2014/main" id="{994771E4-9154-F2B5-EBA6-C6E3974586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2057400"/>
            <a:ext cx="83820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4000" b="1">
                <a:solidFill>
                  <a:schemeClr val="bg1"/>
                </a:solidFill>
                <a:latin typeface="Arial" panose="020B0604020202020204" pitchFamily="34" charset="0"/>
              </a:rPr>
              <a:t>Arrhenius base: </a:t>
            </a:r>
            <a:r>
              <a:rPr lang="en-US" altLang="en-US" sz="4000">
                <a:solidFill>
                  <a:srgbClr val="FFFF00"/>
                </a:solidFill>
                <a:latin typeface="Arial" panose="020B0604020202020204" pitchFamily="34" charset="0"/>
              </a:rPr>
              <a:t>a substance that produces OH</a:t>
            </a:r>
            <a:r>
              <a:rPr lang="en-US" altLang="en-US" sz="4000" baseline="30000">
                <a:solidFill>
                  <a:srgbClr val="FFFF00"/>
                </a:solidFill>
                <a:latin typeface="Arial" panose="020B0604020202020204" pitchFamily="34" charset="0"/>
              </a:rPr>
              <a:t>- </a:t>
            </a:r>
            <a:r>
              <a:rPr lang="en-US" altLang="en-US" sz="4000">
                <a:solidFill>
                  <a:srgbClr val="FFFF00"/>
                </a:solidFill>
                <a:latin typeface="Arial" panose="020B0604020202020204" pitchFamily="34" charset="0"/>
              </a:rPr>
              <a:t>ions in water</a:t>
            </a:r>
          </a:p>
        </p:txBody>
      </p:sp>
      <p:sp>
        <p:nvSpPr>
          <p:cNvPr id="16387" name="Text Box 6">
            <a:extLst>
              <a:ext uri="{FF2B5EF4-FFF2-40B4-BE49-F238E27FC236}">
                <a16:creationId xmlns:a16="http://schemas.microsoft.com/office/drawing/2014/main" id="{037DE2ED-34ED-BD27-14A7-BE0465E48C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31225" y="6384925"/>
            <a:ext cx="536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Arial" panose="020B0604020202020204" pitchFamily="34" charset="0"/>
              </a:rPr>
              <a:t>4.3</a:t>
            </a:r>
          </a:p>
        </p:txBody>
      </p:sp>
      <p:sp>
        <p:nvSpPr>
          <p:cNvPr id="10247" name="Rectangle 7">
            <a:extLst>
              <a:ext uri="{FF2B5EF4-FFF2-40B4-BE49-F238E27FC236}">
                <a16:creationId xmlns:a16="http://schemas.microsoft.com/office/drawing/2014/main" id="{FE73863B-174D-68F7-308B-8D1CCFC1F9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414338"/>
            <a:ext cx="76200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altLang="en-US" sz="40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charset="0"/>
              </a:rPr>
              <a:t>Arrhenius’ Definitions of an Acid and Base</a:t>
            </a:r>
          </a:p>
        </p:txBody>
      </p:sp>
      <p:pic>
        <p:nvPicPr>
          <p:cNvPr id="16389" name="Picture 9" descr="http://study.com/cimages/multimages/16/arrheniusbasepic6.png">
            <a:extLst>
              <a:ext uri="{FF2B5EF4-FFF2-40B4-BE49-F238E27FC236}">
                <a16:creationId xmlns:a16="http://schemas.microsoft.com/office/drawing/2014/main" id="{A57C1ADE-999E-2E2A-6B4E-D331154CA7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3581400"/>
            <a:ext cx="4724400" cy="2132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6067</TotalTime>
  <Words>1080</Words>
  <Application>Microsoft Office PowerPoint</Application>
  <PresentationFormat>On-screen Show (4:3)</PresentationFormat>
  <Paragraphs>173</Paragraphs>
  <Slides>24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7" baseType="lpstr">
      <vt:lpstr>Arial</vt:lpstr>
      <vt:lpstr>Times New Roman</vt:lpstr>
      <vt:lpstr>Arial Black</vt:lpstr>
      <vt:lpstr>Calibri</vt:lpstr>
      <vt:lpstr>Wingdings</vt:lpstr>
      <vt:lpstr>DejaVu Sans</vt:lpstr>
      <vt:lpstr>Bookman Old Style</vt:lpstr>
      <vt:lpstr>Goudy Old Style</vt:lpstr>
      <vt:lpstr>Tahoma</vt:lpstr>
      <vt:lpstr>Arial Narrow</vt:lpstr>
      <vt:lpstr>Symbol</vt:lpstr>
      <vt:lpstr>Default Design</vt:lpstr>
      <vt:lpstr>Microsoft Word 97 - 2003 Document</vt:lpstr>
      <vt:lpstr>Acids and Bases (Unit 10 / Chapter 15)</vt:lpstr>
      <vt:lpstr>Properties of Acids</vt:lpstr>
      <vt:lpstr>Properties of Acids</vt:lpstr>
      <vt:lpstr>Properties of Bases</vt:lpstr>
      <vt:lpstr>Water: Both an Acid and Base</vt:lpstr>
      <vt:lpstr>Water: Both an Acid and Base</vt:lpstr>
      <vt:lpstr>Acid Nomenclature</vt:lpstr>
      <vt:lpstr>PowerPoint Presentation</vt:lpstr>
      <vt:lpstr>PowerPoint Presentation</vt:lpstr>
      <vt:lpstr>Brønsted-Lowry’s Definition of Acids and Bases</vt:lpstr>
      <vt:lpstr>PowerPoint Presentation</vt:lpstr>
      <vt:lpstr>Comparing Theories</vt:lpstr>
      <vt:lpstr>Conjugate acid/base pairs: What are they?  When an acid gives up a proton (H+), the remaining ion is called its conjugate base.  When a base accepts a proton (H+), the conjugate acid of that base forms.</vt:lpstr>
      <vt:lpstr>Conjugate Acid/Base Pairs: Example</vt:lpstr>
      <vt:lpstr>Check for understanding</vt:lpstr>
      <vt:lpstr>Check for understanding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Missouri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Acids and Bases</dc:title>
  <dc:creator>J. David Robertson</dc:creator>
  <cp:lastModifiedBy>Holland Jeff</cp:lastModifiedBy>
  <cp:revision>151</cp:revision>
  <dcterms:created xsi:type="dcterms:W3CDTF">2001-07-29T20:14:37Z</dcterms:created>
  <dcterms:modified xsi:type="dcterms:W3CDTF">2024-05-03T21:23:26Z</dcterms:modified>
</cp:coreProperties>
</file>