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1" r:id="rId4"/>
    <p:sldId id="262" r:id="rId5"/>
    <p:sldId id="260" r:id="rId6"/>
    <p:sldId id="256" r:id="rId7"/>
    <p:sldId id="257" r:id="rId8"/>
    <p:sldId id="258" r:id="rId9"/>
    <p:sldId id="259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E5CA-3A27-4BD2-8661-502B791A02A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CF-FF9F-4DEA-A4A9-AA60E4A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9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E5CA-3A27-4BD2-8661-502B791A02A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CF-FF9F-4DEA-A4A9-AA60E4A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7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E5CA-3A27-4BD2-8661-502B791A02A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CF-FF9F-4DEA-A4A9-AA60E4A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8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E5CA-3A27-4BD2-8661-502B791A02A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CF-FF9F-4DEA-A4A9-AA60E4A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E5CA-3A27-4BD2-8661-502B791A02A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CF-FF9F-4DEA-A4A9-AA60E4A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E5CA-3A27-4BD2-8661-502B791A02A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CF-FF9F-4DEA-A4A9-AA60E4A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1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E5CA-3A27-4BD2-8661-502B791A02A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CF-FF9F-4DEA-A4A9-AA60E4A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E5CA-3A27-4BD2-8661-502B791A02A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CF-FF9F-4DEA-A4A9-AA60E4A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6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E5CA-3A27-4BD2-8661-502B791A02A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CF-FF9F-4DEA-A4A9-AA60E4A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5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E5CA-3A27-4BD2-8661-502B791A02A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CF-FF9F-4DEA-A4A9-AA60E4A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4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E5CA-3A27-4BD2-8661-502B791A02A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CF-FF9F-4DEA-A4A9-AA60E4A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1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E5CA-3A27-4BD2-8661-502B791A02A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7ECF-FF9F-4DEA-A4A9-AA60E4A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0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03" y="355308"/>
            <a:ext cx="7685650" cy="61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What is theoretical yield?</a:t>
            </a:r>
            <a:endParaRPr lang="en-US" sz="5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Write the balanced equation for the reaction of 275g acetic acid reacting with 125g aluminum hydroxide. </a:t>
            </a:r>
            <a:endParaRPr lang="en-US" sz="4400" dirty="0" smtClean="0"/>
          </a:p>
          <a:p>
            <a:r>
              <a:rPr lang="en-US" sz="4400" dirty="0" smtClean="0"/>
              <a:t>What is excess and by how many grams?</a:t>
            </a:r>
          </a:p>
          <a:p>
            <a:r>
              <a:rPr lang="en-US" sz="4400" dirty="0" smtClean="0"/>
              <a:t>What is in the percent yield, if you obtained 292g aluminum acetate?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26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8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7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6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55" y="520263"/>
            <a:ext cx="9756205" cy="57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45" y="268014"/>
            <a:ext cx="8072217" cy="62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27" y="268014"/>
            <a:ext cx="10605011" cy="62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444" y="159179"/>
            <a:ext cx="10515600" cy="1325563"/>
          </a:xfrm>
        </p:spPr>
        <p:txBody>
          <a:bodyPr/>
          <a:lstStyle/>
          <a:p>
            <a:r>
              <a:rPr lang="en-US" smtClean="0"/>
              <a:t>Warmup: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438"/>
            <a:ext cx="10515600" cy="4949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A. </a:t>
            </a:r>
            <a:r>
              <a:rPr lang="en-US" sz="3900" dirty="0" smtClean="0">
                <a:solidFill>
                  <a:srgbClr val="FFFF00"/>
                </a:solidFill>
              </a:rPr>
              <a:t>Write the chemical formulas for these compounds:</a:t>
            </a:r>
          </a:p>
          <a:p>
            <a:pPr marL="742950" indent="-742950">
              <a:buAutoNum type="arabicParenR"/>
            </a:pPr>
            <a:r>
              <a:rPr lang="en-US" sz="3900" dirty="0" smtClean="0"/>
              <a:t>Potassium sulfate</a:t>
            </a:r>
          </a:p>
          <a:p>
            <a:pPr marL="742950" indent="-742950">
              <a:buAutoNum type="arabicParenR"/>
            </a:pPr>
            <a:r>
              <a:rPr lang="en-US" sz="3900" dirty="0" smtClean="0"/>
              <a:t>Tin(II) oxalate</a:t>
            </a:r>
          </a:p>
          <a:p>
            <a:pPr marL="742950" indent="-742950">
              <a:buAutoNum type="arabicParenR"/>
            </a:pPr>
            <a:r>
              <a:rPr lang="en-US" sz="3900" dirty="0" smtClean="0"/>
              <a:t>Silver oxide</a:t>
            </a:r>
          </a:p>
          <a:p>
            <a:pPr marL="742950" indent="-742950">
              <a:buAutoNum type="arabicParenR"/>
            </a:pPr>
            <a:r>
              <a:rPr lang="en-US" sz="3900" dirty="0" smtClean="0"/>
              <a:t>Iron(III) nitrate</a:t>
            </a:r>
          </a:p>
          <a:p>
            <a:pPr marL="742950" indent="-742950">
              <a:buAutoNum type="arabicParenR"/>
            </a:pPr>
            <a:r>
              <a:rPr lang="en-US" sz="3900" dirty="0" smtClean="0"/>
              <a:t>Dinitrogen pentoxide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900" dirty="0" smtClean="0"/>
              <a:t>B.</a:t>
            </a:r>
            <a:r>
              <a:rPr lang="en-US" sz="3900" dirty="0">
                <a:solidFill>
                  <a:srgbClr val="FFFF00"/>
                </a:solidFill>
              </a:rPr>
              <a:t> Write the balanced equation for the synthesis of </a:t>
            </a:r>
            <a:r>
              <a:rPr lang="en-US" sz="3900" dirty="0" smtClean="0">
                <a:solidFill>
                  <a:srgbClr val="FFFF00"/>
                </a:solidFill>
              </a:rPr>
              <a:t>chromium(III) oxide </a:t>
            </a:r>
            <a:r>
              <a:rPr lang="en-US" sz="3900" dirty="0">
                <a:solidFill>
                  <a:srgbClr val="FFFF00"/>
                </a:solidFill>
              </a:rPr>
              <a:t>from its elements.</a:t>
            </a:r>
          </a:p>
          <a:p>
            <a:pPr marL="0" indent="0">
              <a:buNone/>
            </a:pPr>
            <a:r>
              <a:rPr lang="en-US" sz="3900" dirty="0" smtClean="0"/>
              <a:t> </a:t>
            </a:r>
            <a:endParaRPr lang="en-US" sz="3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083951"/>
          </a:xfrm>
        </p:spPr>
        <p:txBody>
          <a:bodyPr>
            <a:normAutofit/>
          </a:bodyPr>
          <a:lstStyle/>
          <a:p>
            <a:r>
              <a:rPr lang="en-US" sz="7300" dirty="0" smtClean="0">
                <a:solidFill>
                  <a:srgbClr val="00FFFF"/>
                </a:solidFill>
                <a:latin typeface="Arial Rounded MT Bold" panose="020F0704030504030204" pitchFamily="34" charset="0"/>
              </a:rPr>
              <a:t>Theoretical Yield,</a:t>
            </a:r>
            <a:br>
              <a:rPr lang="en-US" sz="7300" dirty="0" smtClean="0">
                <a:solidFill>
                  <a:srgbClr val="00FFFF"/>
                </a:solidFill>
                <a:latin typeface="Arial Rounded MT Bold" panose="020F0704030504030204" pitchFamily="34" charset="0"/>
              </a:rPr>
            </a:br>
            <a:r>
              <a:rPr lang="en-US" sz="7300" dirty="0" smtClean="0">
                <a:solidFill>
                  <a:srgbClr val="00FFFF"/>
                </a:solidFill>
                <a:latin typeface="Arial Rounded MT Bold" panose="020F0704030504030204" pitchFamily="34" charset="0"/>
              </a:rPr>
              <a:t>Actual Yield,</a:t>
            </a:r>
            <a:br>
              <a:rPr lang="en-US" sz="7300" dirty="0" smtClean="0">
                <a:solidFill>
                  <a:srgbClr val="00FFFF"/>
                </a:solidFill>
                <a:latin typeface="Arial Rounded MT Bold" panose="020F0704030504030204" pitchFamily="34" charset="0"/>
              </a:rPr>
            </a:br>
            <a:r>
              <a:rPr lang="en-US" sz="7300" dirty="0" smtClean="0">
                <a:solidFill>
                  <a:srgbClr val="00FFFF"/>
                </a:solidFill>
                <a:latin typeface="Arial Rounded MT Bold" panose="020F0704030504030204" pitchFamily="34" charset="0"/>
              </a:rPr>
              <a:t>&amp; Percent Yield</a:t>
            </a:r>
            <a:br>
              <a:rPr lang="en-US" sz="7300" dirty="0" smtClean="0">
                <a:solidFill>
                  <a:srgbClr val="00FFFF"/>
                </a:solidFill>
                <a:latin typeface="Arial Rounded MT Bold" panose="020F0704030504030204" pitchFamily="34" charset="0"/>
              </a:rPr>
            </a:br>
            <a:r>
              <a:rPr lang="en-US" sz="4900" dirty="0" smtClean="0"/>
              <a:t>Unit 5: Stoichiometry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7417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What is theoretical yield?</a:t>
            </a:r>
            <a:endParaRPr lang="en-US" sz="5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Theoretical yield is the amount of a product that SHOULD form based on the amount of limiting reactant used in a </a:t>
            </a:r>
            <a:r>
              <a:rPr lang="en-US" sz="4400" dirty="0" smtClean="0"/>
              <a:t>reaction. </a:t>
            </a:r>
            <a:endParaRPr lang="en-US" sz="4400" dirty="0" smtClean="0"/>
          </a:p>
          <a:p>
            <a:r>
              <a:rPr lang="en-US" sz="4400" dirty="0" smtClean="0"/>
              <a:t>You’ve already been doing this!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486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What is actual yield?</a:t>
            </a:r>
            <a:endParaRPr lang="en-US" sz="5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Actual yield is the amount of product we get when we ACTUALLY perform our reaction in the lab. </a:t>
            </a:r>
          </a:p>
          <a:p>
            <a:r>
              <a:rPr lang="en-US" sz="4400" dirty="0" smtClean="0"/>
              <a:t>This is typically reported in grams because we measure the mass of product using a balance.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104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3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What is percent yield?</a:t>
            </a:r>
            <a:endParaRPr lang="en-US" sz="5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237607"/>
            <a:ext cx="11986053" cy="1453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Percent yield of a product is the ratio of actual yield to theoretical yield, multiplied by 100%: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toichiometry and Percent Yield (examples, solutions, worksheets, videos,  games, activiti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20" y="2563170"/>
            <a:ext cx="9868305" cy="401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202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Warmup:</vt:lpstr>
      <vt:lpstr>Theoretical Yield, Actual Yield, &amp; Percent Yield Unit 5: Stoichiometry</vt:lpstr>
      <vt:lpstr>What is theoretical yield?</vt:lpstr>
      <vt:lpstr>What is actual yield?</vt:lpstr>
      <vt:lpstr>What is percent yield?</vt:lpstr>
      <vt:lpstr>What is theoretical yield?</vt:lpstr>
      <vt:lpstr>PowerPoint Presentation</vt:lpstr>
      <vt:lpstr>PowerPoint Presentation</vt:lpstr>
      <vt:lpstr>PowerPoint Presentation</vt:lpstr>
    </vt:vector>
  </TitlesOfParts>
  <Company>Jefferson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Theoretical Yield, Actual Yield, &amp; Percent Yield Unit 5: Stoichiometry</dc:title>
  <dc:creator>Galindo Catherine</dc:creator>
  <cp:lastModifiedBy>Holland Jeff</cp:lastModifiedBy>
  <cp:revision>9</cp:revision>
  <dcterms:created xsi:type="dcterms:W3CDTF">2022-12-07T13:47:30Z</dcterms:created>
  <dcterms:modified xsi:type="dcterms:W3CDTF">2023-11-27T22:36:22Z</dcterms:modified>
</cp:coreProperties>
</file>