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6"/>
  </p:handoutMasterIdLst>
  <p:sldIdLst>
    <p:sldId id="372" r:id="rId2"/>
    <p:sldId id="256" r:id="rId3"/>
    <p:sldId id="260" r:id="rId4"/>
    <p:sldId id="373" r:id="rId5"/>
    <p:sldId id="275" r:id="rId6"/>
    <p:sldId id="257" r:id="rId7"/>
    <p:sldId id="259" r:id="rId8"/>
    <p:sldId id="269" r:id="rId9"/>
    <p:sldId id="270" r:id="rId10"/>
    <p:sldId id="274" r:id="rId11"/>
    <p:sldId id="271" r:id="rId12"/>
    <p:sldId id="258" r:id="rId13"/>
    <p:sldId id="272" r:id="rId14"/>
    <p:sldId id="273"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666633"/>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636" y="6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DECDDD7-F070-41CD-B79E-5F7266806942}" type="datetimeFigureOut">
              <a:rPr lang="en-US" smtClean="0"/>
              <a:t>9/23/2025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A3D1FD7-57D3-40BA-98F4-73A487A2976B}" type="slidenum">
              <a:rPr lang="en-US" smtClean="0"/>
              <a:t>‹#›</a:t>
            </a:fld>
            <a:endParaRPr lang="en-US"/>
          </a:p>
        </p:txBody>
      </p:sp>
    </p:spTree>
    <p:extLst>
      <p:ext uri="{BB962C8B-B14F-4D97-AF65-F5344CB8AC3E}">
        <p14:creationId xmlns:p14="http://schemas.microsoft.com/office/powerpoint/2010/main" val="24204894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359E339A-FAF0-45BD-B919-DE9AEC87AB41}" type="datetimeFigureOut">
              <a:rPr lang="en-US" smtClean="0"/>
              <a:t>9/23/2025</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D42F8995-1910-4F03-A534-0AC27135DD40}" type="slidenum">
              <a:rPr lang="en-US" smtClean="0"/>
              <a:t>‹#›</a:t>
            </a:fld>
            <a:endParaRPr lang="en-US"/>
          </a:p>
        </p:txBody>
      </p:sp>
    </p:spTree>
    <p:extLst>
      <p:ext uri="{BB962C8B-B14F-4D97-AF65-F5344CB8AC3E}">
        <p14:creationId xmlns:p14="http://schemas.microsoft.com/office/powerpoint/2010/main" val="2391896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9E339A-FAF0-45BD-B919-DE9AEC87AB41}"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2F8995-1910-4F03-A534-0AC27135DD40}" type="slidenum">
              <a:rPr lang="en-US" smtClean="0"/>
              <a:t>‹#›</a:t>
            </a:fld>
            <a:endParaRPr lang="en-US"/>
          </a:p>
        </p:txBody>
      </p:sp>
    </p:spTree>
    <p:extLst>
      <p:ext uri="{BB962C8B-B14F-4D97-AF65-F5344CB8AC3E}">
        <p14:creationId xmlns:p14="http://schemas.microsoft.com/office/powerpoint/2010/main" val="1987444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359E339A-FAF0-45BD-B919-DE9AEC87AB41}" type="datetimeFigureOut">
              <a:rPr lang="en-US" smtClean="0"/>
              <a:t>9/23/2025</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D42F8995-1910-4F03-A534-0AC27135DD40}" type="slidenum">
              <a:rPr lang="en-US" smtClean="0"/>
              <a:t>‹#›</a:t>
            </a:fld>
            <a:endParaRPr lang="en-US"/>
          </a:p>
        </p:txBody>
      </p:sp>
    </p:spTree>
    <p:extLst>
      <p:ext uri="{BB962C8B-B14F-4D97-AF65-F5344CB8AC3E}">
        <p14:creationId xmlns:p14="http://schemas.microsoft.com/office/powerpoint/2010/main" val="3260067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359E339A-FAF0-45BD-B919-DE9AEC87AB41}" type="datetimeFigureOut">
              <a:rPr lang="en-US" smtClean="0"/>
              <a:t>9/23/2025</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D42F8995-1910-4F03-A534-0AC27135DD40}" type="slidenum">
              <a:rPr lang="en-US" smtClean="0"/>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59123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359E339A-FAF0-45BD-B919-DE9AEC87AB41}" type="datetimeFigureOut">
              <a:rPr lang="en-US" smtClean="0"/>
              <a:t>9/23/2025</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D42F8995-1910-4F03-A534-0AC27135DD40}" type="slidenum">
              <a:rPr lang="en-US" smtClean="0"/>
              <a:t>‹#›</a:t>
            </a:fld>
            <a:endParaRPr lang="en-US"/>
          </a:p>
        </p:txBody>
      </p:sp>
    </p:spTree>
    <p:extLst>
      <p:ext uri="{BB962C8B-B14F-4D97-AF65-F5344CB8AC3E}">
        <p14:creationId xmlns:p14="http://schemas.microsoft.com/office/powerpoint/2010/main" val="3139795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59E339A-FAF0-45BD-B919-DE9AEC87AB41}" type="datetimeFigureOut">
              <a:rPr lang="en-US" smtClean="0"/>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2F8995-1910-4F03-A534-0AC27135DD40}" type="slidenum">
              <a:rPr lang="en-US" smtClean="0"/>
              <a:t>‹#›</a:t>
            </a:fld>
            <a:endParaRPr lang="en-US"/>
          </a:p>
        </p:txBody>
      </p:sp>
    </p:spTree>
    <p:extLst>
      <p:ext uri="{BB962C8B-B14F-4D97-AF65-F5344CB8AC3E}">
        <p14:creationId xmlns:p14="http://schemas.microsoft.com/office/powerpoint/2010/main" val="2863926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59E339A-FAF0-45BD-B919-DE9AEC87AB41}" type="datetimeFigureOut">
              <a:rPr lang="en-US" smtClean="0"/>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2F8995-1910-4F03-A534-0AC27135DD40}" type="slidenum">
              <a:rPr lang="en-US" smtClean="0"/>
              <a:t>‹#›</a:t>
            </a:fld>
            <a:endParaRPr lang="en-US"/>
          </a:p>
        </p:txBody>
      </p:sp>
    </p:spTree>
    <p:extLst>
      <p:ext uri="{BB962C8B-B14F-4D97-AF65-F5344CB8AC3E}">
        <p14:creationId xmlns:p14="http://schemas.microsoft.com/office/powerpoint/2010/main" val="1649645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E339A-FAF0-45BD-B919-DE9AEC87AB41}"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F8995-1910-4F03-A534-0AC27135DD40}" type="slidenum">
              <a:rPr lang="en-US" smtClean="0"/>
              <a:t>‹#›</a:t>
            </a:fld>
            <a:endParaRPr lang="en-US"/>
          </a:p>
        </p:txBody>
      </p:sp>
    </p:spTree>
    <p:extLst>
      <p:ext uri="{BB962C8B-B14F-4D97-AF65-F5344CB8AC3E}">
        <p14:creationId xmlns:p14="http://schemas.microsoft.com/office/powerpoint/2010/main" val="2651606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359E339A-FAF0-45BD-B919-DE9AEC87AB41}" type="datetimeFigureOut">
              <a:rPr lang="en-US" smtClean="0"/>
              <a:t>9/23/2025</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D42F8995-1910-4F03-A534-0AC27135DD40}" type="slidenum">
              <a:rPr lang="en-US" smtClean="0"/>
              <a:t>‹#›</a:t>
            </a:fld>
            <a:endParaRPr lang="en-US"/>
          </a:p>
        </p:txBody>
      </p:sp>
    </p:spTree>
    <p:extLst>
      <p:ext uri="{BB962C8B-B14F-4D97-AF65-F5344CB8AC3E}">
        <p14:creationId xmlns:p14="http://schemas.microsoft.com/office/powerpoint/2010/main" val="153832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E339A-FAF0-45BD-B919-DE9AEC87AB41}"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F8995-1910-4F03-A534-0AC27135DD40}" type="slidenum">
              <a:rPr lang="en-US" smtClean="0"/>
              <a:t>‹#›</a:t>
            </a:fld>
            <a:endParaRPr lang="en-US"/>
          </a:p>
        </p:txBody>
      </p:sp>
    </p:spTree>
    <p:extLst>
      <p:ext uri="{BB962C8B-B14F-4D97-AF65-F5344CB8AC3E}">
        <p14:creationId xmlns:p14="http://schemas.microsoft.com/office/powerpoint/2010/main" val="1530114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359E339A-FAF0-45BD-B919-DE9AEC87AB41}" type="datetimeFigureOut">
              <a:rPr lang="en-US" smtClean="0"/>
              <a:t>9/23/2025</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D42F8995-1910-4F03-A534-0AC27135DD40}" type="slidenum">
              <a:rPr lang="en-US" smtClean="0"/>
              <a:t>‹#›</a:t>
            </a:fld>
            <a:endParaRPr lang="en-US"/>
          </a:p>
        </p:txBody>
      </p:sp>
    </p:spTree>
    <p:extLst>
      <p:ext uri="{BB962C8B-B14F-4D97-AF65-F5344CB8AC3E}">
        <p14:creationId xmlns:p14="http://schemas.microsoft.com/office/powerpoint/2010/main" val="77943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9E339A-FAF0-45BD-B919-DE9AEC87AB41}"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2F8995-1910-4F03-A534-0AC27135DD40}" type="slidenum">
              <a:rPr lang="en-US" smtClean="0"/>
              <a:t>‹#›</a:t>
            </a:fld>
            <a:endParaRPr lang="en-US"/>
          </a:p>
        </p:txBody>
      </p:sp>
    </p:spTree>
    <p:extLst>
      <p:ext uri="{BB962C8B-B14F-4D97-AF65-F5344CB8AC3E}">
        <p14:creationId xmlns:p14="http://schemas.microsoft.com/office/powerpoint/2010/main" val="4069525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9E339A-FAF0-45BD-B919-DE9AEC87AB41}" type="datetimeFigureOut">
              <a:rPr lang="en-US" smtClean="0"/>
              <a:t>9/23/2025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2F8995-1910-4F03-A534-0AC27135DD40}" type="slidenum">
              <a:rPr lang="en-US" smtClean="0"/>
              <a:t>‹#›</a:t>
            </a:fld>
            <a:endParaRPr lang="en-US"/>
          </a:p>
        </p:txBody>
      </p:sp>
    </p:spTree>
    <p:extLst>
      <p:ext uri="{BB962C8B-B14F-4D97-AF65-F5344CB8AC3E}">
        <p14:creationId xmlns:p14="http://schemas.microsoft.com/office/powerpoint/2010/main" val="381495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9E339A-FAF0-45BD-B919-DE9AEC87AB41}" type="datetimeFigureOut">
              <a:rPr lang="en-US" smtClean="0"/>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2F8995-1910-4F03-A534-0AC27135DD40}" type="slidenum">
              <a:rPr lang="en-US" smtClean="0"/>
              <a:t>‹#›</a:t>
            </a:fld>
            <a:endParaRPr lang="en-US"/>
          </a:p>
        </p:txBody>
      </p:sp>
    </p:spTree>
    <p:extLst>
      <p:ext uri="{BB962C8B-B14F-4D97-AF65-F5344CB8AC3E}">
        <p14:creationId xmlns:p14="http://schemas.microsoft.com/office/powerpoint/2010/main" val="1718863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E339A-FAF0-45BD-B919-DE9AEC87AB41}" type="datetimeFigureOut">
              <a:rPr lang="en-US" smtClean="0"/>
              <a:t>9/23/2025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2F8995-1910-4F03-A534-0AC27135DD40}" type="slidenum">
              <a:rPr lang="en-US" smtClean="0"/>
              <a:t>‹#›</a:t>
            </a:fld>
            <a:endParaRPr lang="en-US"/>
          </a:p>
        </p:txBody>
      </p:sp>
    </p:spTree>
    <p:extLst>
      <p:ext uri="{BB962C8B-B14F-4D97-AF65-F5344CB8AC3E}">
        <p14:creationId xmlns:p14="http://schemas.microsoft.com/office/powerpoint/2010/main" val="3669033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9E339A-FAF0-45BD-B919-DE9AEC87AB41}"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2F8995-1910-4F03-A534-0AC27135DD40}" type="slidenum">
              <a:rPr lang="en-US" smtClean="0"/>
              <a:t>‹#›</a:t>
            </a:fld>
            <a:endParaRPr lang="en-US"/>
          </a:p>
        </p:txBody>
      </p:sp>
    </p:spTree>
    <p:extLst>
      <p:ext uri="{BB962C8B-B14F-4D97-AF65-F5344CB8AC3E}">
        <p14:creationId xmlns:p14="http://schemas.microsoft.com/office/powerpoint/2010/main" val="2712745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9E339A-FAF0-45BD-B919-DE9AEC87AB41}"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2F8995-1910-4F03-A534-0AC27135DD40}" type="slidenum">
              <a:rPr lang="en-US" smtClean="0"/>
              <a:t>‹#›</a:t>
            </a:fld>
            <a:endParaRPr lang="en-US"/>
          </a:p>
        </p:txBody>
      </p:sp>
    </p:spTree>
    <p:extLst>
      <p:ext uri="{BB962C8B-B14F-4D97-AF65-F5344CB8AC3E}">
        <p14:creationId xmlns:p14="http://schemas.microsoft.com/office/powerpoint/2010/main" val="3736813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59E339A-FAF0-45BD-B919-DE9AEC87AB41}" type="datetimeFigureOut">
              <a:rPr lang="en-US" smtClean="0"/>
              <a:t>9/23/2025</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42F8995-1910-4F03-A534-0AC27135DD40}" type="slidenum">
              <a:rPr lang="en-US" smtClean="0"/>
              <a:t>‹#›</a:t>
            </a:fld>
            <a:endParaRPr lang="en-US"/>
          </a:p>
        </p:txBody>
      </p:sp>
    </p:spTree>
    <p:extLst>
      <p:ext uri="{BB962C8B-B14F-4D97-AF65-F5344CB8AC3E}">
        <p14:creationId xmlns:p14="http://schemas.microsoft.com/office/powerpoint/2010/main" val="30619972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57A8AA7-DBCF-35F1-1064-9901DCFC2586}"/>
              </a:ext>
            </a:extLst>
          </p:cNvPr>
          <p:cNvSpPr txBox="1"/>
          <p:nvPr/>
        </p:nvSpPr>
        <p:spPr>
          <a:xfrm>
            <a:off x="278197" y="1066800"/>
            <a:ext cx="8587607" cy="3477875"/>
          </a:xfrm>
          <a:prstGeom prst="rect">
            <a:avLst/>
          </a:prstGeom>
          <a:noFill/>
        </p:spPr>
        <p:txBody>
          <a:bodyPr wrap="none" rtlCol="0">
            <a:spAutoFit/>
          </a:bodyPr>
          <a:lstStyle/>
          <a:p>
            <a:pPr algn="ctr"/>
            <a:r>
              <a:rPr lang="en-US" sz="5500" dirty="0">
                <a:solidFill>
                  <a:schemeClr val="accent2"/>
                </a:solidFill>
                <a:latin typeface="Times New Roman" panose="02020603050405020304" pitchFamily="18" charset="0"/>
                <a:cs typeface="Times New Roman" panose="02020603050405020304" pitchFamily="18" charset="0"/>
              </a:rPr>
              <a:t>Good Moring</a:t>
            </a:r>
          </a:p>
          <a:p>
            <a:pPr algn="ctr"/>
            <a:r>
              <a:rPr lang="en-US" sz="5500" dirty="0">
                <a:solidFill>
                  <a:schemeClr val="accent2"/>
                </a:solidFill>
                <a:latin typeface="Times New Roman" panose="02020603050405020304" pitchFamily="18" charset="0"/>
                <a:cs typeface="Times New Roman" panose="02020603050405020304" pitchFamily="18" charset="0"/>
              </a:rPr>
              <a:t>After you caddy your phones,</a:t>
            </a:r>
          </a:p>
          <a:p>
            <a:pPr algn="ctr"/>
            <a:r>
              <a:rPr lang="en-US" sz="5500" dirty="0">
                <a:solidFill>
                  <a:schemeClr val="accent2"/>
                </a:solidFill>
                <a:latin typeface="Times New Roman" panose="02020603050405020304" pitchFamily="18" charset="0"/>
                <a:cs typeface="Times New Roman" panose="02020603050405020304" pitchFamily="18" charset="0"/>
              </a:rPr>
              <a:t>take your seats, and open </a:t>
            </a:r>
          </a:p>
          <a:p>
            <a:pPr algn="ctr"/>
            <a:r>
              <a:rPr lang="en-US" sz="5500" dirty="0">
                <a:solidFill>
                  <a:schemeClr val="accent2"/>
                </a:solidFill>
                <a:latin typeface="Times New Roman" panose="02020603050405020304" pitchFamily="18" charset="0"/>
                <a:cs typeface="Times New Roman" panose="02020603050405020304" pitchFamily="18" charset="0"/>
              </a:rPr>
              <a:t>your workbook to p.44</a:t>
            </a:r>
          </a:p>
        </p:txBody>
      </p:sp>
    </p:spTree>
    <p:extLst>
      <p:ext uri="{BB962C8B-B14F-4D97-AF65-F5344CB8AC3E}">
        <p14:creationId xmlns:p14="http://schemas.microsoft.com/office/powerpoint/2010/main" val="4162830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383921" cy="2438400"/>
          </a:xfrm>
        </p:spPr>
        <p:txBody>
          <a:bodyPr>
            <a:normAutofit/>
          </a:bodyPr>
          <a:lstStyle/>
          <a:p>
            <a:pPr marL="0" indent="0">
              <a:buNone/>
            </a:pPr>
            <a:r>
              <a:rPr lang="en-US" sz="4000" b="1" dirty="0">
                <a:solidFill>
                  <a:srgbClr val="FFFF00"/>
                </a:solidFill>
                <a:latin typeface="Calibri" panose="020F0502020204030204" pitchFamily="34" charset="0"/>
                <a:cs typeface="Calibri" panose="020F0502020204030204" pitchFamily="34" charset="0"/>
              </a:rPr>
              <a:t>Reasoning</a:t>
            </a:r>
            <a:r>
              <a:rPr lang="en-US" sz="4000" dirty="0">
                <a:solidFill>
                  <a:srgbClr val="FFFF00"/>
                </a:solidFill>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 </a:t>
            </a:r>
          </a:p>
          <a:p>
            <a:pPr marL="0" indent="0">
              <a:buNone/>
            </a:pPr>
            <a:r>
              <a:rPr lang="en-US" sz="3600" dirty="0">
                <a:latin typeface="Calibri" panose="020F0502020204030204" pitchFamily="34" charset="0"/>
                <a:cs typeface="Calibri" panose="020F0502020204030204" pitchFamily="34" charset="0"/>
              </a:rPr>
              <a:t>The half-filled or filled set of d or f orbitals creates a more stable configuration. </a:t>
            </a:r>
          </a:p>
          <a:p>
            <a:pPr marL="0" indent="0">
              <a:buNone/>
            </a:pPr>
            <a:r>
              <a:rPr lang="en-US" sz="3600" dirty="0">
                <a:solidFill>
                  <a:schemeClr val="accent1">
                    <a:lumMod val="40000"/>
                    <a:lumOff val="60000"/>
                  </a:schemeClr>
                </a:solidFill>
                <a:latin typeface="Calibri" panose="020F0502020204030204" pitchFamily="34" charset="0"/>
                <a:cs typeface="Calibri" panose="020F0502020204030204" pitchFamily="34" charset="0"/>
              </a:rPr>
              <a:t>An example is the element chromium (Cr). </a:t>
            </a:r>
          </a:p>
        </p:txBody>
      </p:sp>
      <p:sp>
        <p:nvSpPr>
          <p:cNvPr id="5" name="Rectangle 4"/>
          <p:cNvSpPr/>
          <p:nvPr/>
        </p:nvSpPr>
        <p:spPr>
          <a:xfrm>
            <a:off x="1479062" y="3352800"/>
            <a:ext cx="6172200" cy="2743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The electron configuration for chromium is left Ar class 11 chemistry CB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3733800"/>
            <a:ext cx="5445765"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53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525000" cy="792162"/>
          </a:xfrm>
        </p:spPr>
        <p:txBody>
          <a:bodyPr>
            <a:normAutofit fontScale="90000"/>
          </a:bodyPr>
          <a:lstStyle/>
          <a:p>
            <a:pPr algn="ctr"/>
            <a:r>
              <a:rPr lang="en-US" u="sng" dirty="0">
                <a:solidFill>
                  <a:srgbClr val="FFFF00"/>
                </a:solidFill>
                <a:latin typeface="Arial Rounded MT Bold" panose="020F0704030504030204" pitchFamily="34" charset="0"/>
              </a:rPr>
              <a:t>Exceptions</a:t>
            </a:r>
            <a:r>
              <a:rPr lang="en-US" dirty="0">
                <a:solidFill>
                  <a:srgbClr val="FFFF00"/>
                </a:solidFill>
                <a:latin typeface="Arial Rounded MT Bold" panose="020F0704030504030204" pitchFamily="34" charset="0"/>
              </a:rPr>
              <a:t> to</a:t>
            </a:r>
            <a:br>
              <a:rPr lang="en-US" dirty="0">
                <a:solidFill>
                  <a:srgbClr val="FFFF00"/>
                </a:solidFill>
                <a:latin typeface="Arial Rounded MT Bold" panose="020F0704030504030204" pitchFamily="34" charset="0"/>
              </a:rPr>
            </a:br>
            <a:r>
              <a:rPr lang="en-US" dirty="0">
                <a:solidFill>
                  <a:srgbClr val="FFFF00"/>
                </a:solidFill>
                <a:latin typeface="Arial Rounded MT Bold" panose="020F0704030504030204" pitchFamily="34" charset="0"/>
              </a:rPr>
              <a:t>The Aufbau Principle</a:t>
            </a:r>
          </a:p>
        </p:txBody>
      </p:sp>
      <p:sp>
        <p:nvSpPr>
          <p:cNvPr id="3" name="Content Placeholder 2"/>
          <p:cNvSpPr>
            <a:spLocks noGrp="1"/>
          </p:cNvSpPr>
          <p:nvPr>
            <p:ph idx="1"/>
          </p:nvPr>
        </p:nvSpPr>
        <p:spPr>
          <a:xfrm>
            <a:off x="457200" y="1600200"/>
            <a:ext cx="8458200" cy="5044280"/>
          </a:xfrm>
        </p:spPr>
        <p:txBody>
          <a:bodyPr>
            <a:normAutofit lnSpcReduction="10000"/>
          </a:bodyPr>
          <a:lstStyle/>
          <a:p>
            <a:pPr marL="0" indent="0" algn="ctr">
              <a:buNone/>
            </a:pPr>
            <a:r>
              <a:rPr lang="en-US" sz="4000" dirty="0">
                <a:latin typeface="Calibri" panose="020F0502020204030204" pitchFamily="34" charset="0"/>
                <a:cs typeface="Calibri" panose="020F0502020204030204" pitchFamily="34" charset="0"/>
              </a:rPr>
              <a:t>Elements whose highest d orbital are predicted to take an electron from the nearby s orbital:</a:t>
            </a:r>
          </a:p>
          <a:p>
            <a:pPr marL="0" indent="0" algn="ctr">
              <a:buNone/>
            </a:pPr>
            <a:r>
              <a:rPr lang="en-US" sz="4400" b="1" u="sng" dirty="0">
                <a:latin typeface="Calibri" panose="020F0502020204030204" pitchFamily="34" charset="0"/>
                <a:cs typeface="Calibri" panose="020F0502020204030204" pitchFamily="34" charset="0"/>
              </a:rPr>
              <a:t>Group 6	Group 11</a:t>
            </a:r>
          </a:p>
          <a:p>
            <a:pPr marL="0" indent="0" algn="ctr">
              <a:buNone/>
            </a:pPr>
            <a:r>
              <a:rPr lang="en-US" sz="4400" b="1" dirty="0">
                <a:solidFill>
                  <a:schemeClr val="accent1">
                    <a:lumMod val="40000"/>
                    <a:lumOff val="60000"/>
                  </a:schemeClr>
                </a:solidFill>
                <a:latin typeface="Calibri" panose="020F0502020204030204" pitchFamily="34" charset="0"/>
                <a:cs typeface="Calibri" panose="020F0502020204030204" pitchFamily="34" charset="0"/>
              </a:rPr>
              <a:t>Cr		 	Cu		 </a:t>
            </a:r>
          </a:p>
          <a:p>
            <a:pPr marL="0" indent="0" algn="ctr">
              <a:buNone/>
            </a:pPr>
            <a:r>
              <a:rPr lang="en-US" sz="4400" b="1" dirty="0">
                <a:solidFill>
                  <a:schemeClr val="accent1">
                    <a:lumMod val="40000"/>
                    <a:lumOff val="60000"/>
                  </a:schemeClr>
                </a:solidFill>
                <a:latin typeface="Calibri" panose="020F0502020204030204" pitchFamily="34" charset="0"/>
                <a:cs typeface="Calibri" panose="020F0502020204030204" pitchFamily="34" charset="0"/>
              </a:rPr>
              <a:t>Mo			Ag		 </a:t>
            </a:r>
          </a:p>
          <a:p>
            <a:pPr marL="0" indent="0" algn="ctr">
              <a:buNone/>
            </a:pPr>
            <a:r>
              <a:rPr lang="en-US" sz="4400" b="1" dirty="0">
                <a:solidFill>
                  <a:schemeClr val="accent1">
                    <a:lumMod val="40000"/>
                    <a:lumOff val="60000"/>
                  </a:schemeClr>
                </a:solidFill>
                <a:latin typeface="Calibri" panose="020F0502020204030204" pitchFamily="34" charset="0"/>
                <a:cs typeface="Calibri" panose="020F0502020204030204" pitchFamily="34" charset="0"/>
              </a:rPr>
              <a:t>W			Au		</a:t>
            </a:r>
          </a:p>
          <a:p>
            <a:pPr marL="0" indent="0" algn="ctr">
              <a:buNone/>
            </a:pPr>
            <a:r>
              <a:rPr lang="en-US" sz="4400" b="1" dirty="0">
                <a:solidFill>
                  <a:schemeClr val="accent1">
                    <a:lumMod val="40000"/>
                    <a:lumOff val="60000"/>
                  </a:scheme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23816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597885"/>
            <a:ext cx="6377940" cy="1293028"/>
          </a:xfrm>
        </p:spPr>
        <p:txBody>
          <a:bodyPr/>
          <a:lstStyle/>
          <a:p>
            <a:pPr algn="l"/>
            <a:r>
              <a:rPr lang="en-US" dirty="0">
                <a:solidFill>
                  <a:srgbClr val="FFFF00"/>
                </a:solidFill>
                <a:latin typeface="Arial Rounded MT Bold" panose="020F0704030504030204" pitchFamily="34" charset="0"/>
              </a:rPr>
              <a:t>Rule 3:</a:t>
            </a:r>
            <a:br>
              <a:rPr lang="en-US" dirty="0">
                <a:solidFill>
                  <a:srgbClr val="FFFF00"/>
                </a:solidFill>
                <a:latin typeface="Arial Rounded MT Bold" panose="020F0704030504030204" pitchFamily="34" charset="0"/>
              </a:rPr>
            </a:br>
            <a:r>
              <a:rPr lang="en-US" dirty="0">
                <a:solidFill>
                  <a:srgbClr val="FFFF00"/>
                </a:solidFill>
                <a:latin typeface="Arial Rounded MT Bold" panose="020F0704030504030204" pitchFamily="34" charset="0"/>
              </a:rPr>
              <a:t>Hund’s Rule</a:t>
            </a:r>
          </a:p>
        </p:txBody>
      </p:sp>
      <p:sp>
        <p:nvSpPr>
          <p:cNvPr id="3" name="Content Placeholder 2"/>
          <p:cNvSpPr>
            <a:spLocks noGrp="1"/>
          </p:cNvSpPr>
          <p:nvPr>
            <p:ph idx="1"/>
          </p:nvPr>
        </p:nvSpPr>
        <p:spPr>
          <a:xfrm>
            <a:off x="593720" y="1905000"/>
            <a:ext cx="8321680" cy="4069080"/>
          </a:xfrm>
        </p:spPr>
        <p:txBody>
          <a:bodyPr>
            <a:normAutofit/>
          </a:bodyPr>
          <a:lstStyle/>
          <a:p>
            <a:r>
              <a:rPr lang="en-US" sz="4000" dirty="0">
                <a:latin typeface="Calibri" panose="020F0502020204030204" pitchFamily="34" charset="0"/>
                <a:cs typeface="Calibri" panose="020F0502020204030204" pitchFamily="34" charset="0"/>
              </a:rPr>
              <a:t>When filling a set of degenerate orbitals (such as the 2p orbitals), each orbital receives its first electron before any receives a second. </a:t>
            </a:r>
          </a:p>
          <a:p>
            <a:endParaRPr lang="en-US" sz="3600" dirty="0">
              <a:latin typeface="Calibri" panose="020F0502020204030204" pitchFamily="34" charset="0"/>
              <a:cs typeface="Calibri" panose="020F0502020204030204" pitchFamily="34" charset="0"/>
            </a:endParaRPr>
          </a:p>
          <a:p>
            <a:pPr marL="0" indent="0">
              <a:buNone/>
            </a:pPr>
            <a:r>
              <a:rPr lang="en-US" sz="3600" dirty="0">
                <a:solidFill>
                  <a:schemeClr val="accent1">
                    <a:lumMod val="40000"/>
                    <a:lumOff val="60000"/>
                  </a:schemeClr>
                </a:solidFill>
                <a:latin typeface="Calibri" panose="020F0502020204030204" pitchFamily="34" charset="0"/>
                <a:cs typeface="Calibri" panose="020F0502020204030204" pitchFamily="34" charset="0"/>
              </a:rPr>
              <a:t>Reasoning: Electrons stay as far from each other as possible due to repulsion. </a:t>
            </a:r>
          </a:p>
        </p:txBody>
      </p:sp>
    </p:spTree>
    <p:extLst>
      <p:ext uri="{BB962C8B-B14F-4D97-AF65-F5344CB8AC3E}">
        <p14:creationId xmlns:p14="http://schemas.microsoft.com/office/powerpoint/2010/main" val="3338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961" y="762000"/>
            <a:ext cx="7994020" cy="1688115"/>
          </a:xfrm>
        </p:spPr>
        <p:txBody>
          <a:bodyPr>
            <a:normAutofit/>
          </a:bodyPr>
          <a:lstStyle/>
          <a:p>
            <a:pPr algn="ctr"/>
            <a:r>
              <a:rPr lang="en-US" dirty="0">
                <a:solidFill>
                  <a:srgbClr val="FFFF00"/>
                </a:solidFill>
                <a:latin typeface="Arial Rounded MT Bold" panose="020F0704030504030204" pitchFamily="34" charset="0"/>
              </a:rPr>
              <a:t>Noble Gas Notation:</a:t>
            </a:r>
            <a:br>
              <a:rPr lang="en-US" dirty="0">
                <a:solidFill>
                  <a:srgbClr val="FFFF00"/>
                </a:solidFill>
                <a:latin typeface="Arial Rounded MT Bold" panose="020F0704030504030204" pitchFamily="34" charset="0"/>
              </a:rPr>
            </a:br>
            <a:r>
              <a:rPr lang="en-US" dirty="0">
                <a:solidFill>
                  <a:srgbClr val="FFFF00"/>
                </a:solidFill>
                <a:latin typeface="Arial Rounded MT Bold" panose="020F0704030504030204" pitchFamily="34" charset="0"/>
              </a:rPr>
              <a:t>a Shortcut</a:t>
            </a:r>
          </a:p>
        </p:txBody>
      </p:sp>
      <p:sp>
        <p:nvSpPr>
          <p:cNvPr id="3" name="Content Placeholder 2"/>
          <p:cNvSpPr>
            <a:spLocks noGrp="1"/>
          </p:cNvSpPr>
          <p:nvPr>
            <p:ph idx="1"/>
          </p:nvPr>
        </p:nvSpPr>
        <p:spPr>
          <a:xfrm>
            <a:off x="533400" y="2286000"/>
            <a:ext cx="8321680" cy="4069080"/>
          </a:xfrm>
        </p:spPr>
        <p:txBody>
          <a:bodyPr>
            <a:normAutofit/>
          </a:bodyPr>
          <a:lstStyle/>
          <a:p>
            <a:r>
              <a:rPr lang="en-US" sz="4000" dirty="0">
                <a:latin typeface="Calibri" panose="020F0502020204030204" pitchFamily="34" charset="0"/>
                <a:cs typeface="Calibri" panose="020F0502020204030204" pitchFamily="34" charset="0"/>
              </a:rPr>
              <a:t>We can bracket [ ] the symbol of the noble gas at the end of the row above the element of interest</a:t>
            </a:r>
          </a:p>
          <a:p>
            <a:r>
              <a:rPr lang="en-US" sz="3600" dirty="0">
                <a:latin typeface="Calibri" panose="020F0502020204030204" pitchFamily="34" charset="0"/>
                <a:cs typeface="Calibri" panose="020F0502020204030204" pitchFamily="34" charset="0"/>
              </a:rPr>
              <a:t>Then write the remaining e</a:t>
            </a:r>
            <a:r>
              <a:rPr lang="en-US" sz="3600" baseline="3000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 configuration starting at the highest principal energy level.</a:t>
            </a:r>
          </a:p>
        </p:txBody>
      </p:sp>
    </p:spTree>
    <p:extLst>
      <p:ext uri="{BB962C8B-B14F-4D97-AF65-F5344CB8AC3E}">
        <p14:creationId xmlns:p14="http://schemas.microsoft.com/office/powerpoint/2010/main" val="201439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38200"/>
            <a:ext cx="7994020" cy="1293028"/>
          </a:xfrm>
        </p:spPr>
        <p:txBody>
          <a:bodyPr>
            <a:normAutofit/>
          </a:bodyPr>
          <a:lstStyle/>
          <a:p>
            <a:pPr algn="l"/>
            <a:r>
              <a:rPr lang="en-US" dirty="0">
                <a:solidFill>
                  <a:srgbClr val="FFFF00"/>
                </a:solidFill>
                <a:latin typeface="Arial Rounded MT Bold" panose="020F0704030504030204" pitchFamily="34" charset="0"/>
              </a:rPr>
              <a:t>Noble Gas notation</a:t>
            </a:r>
          </a:p>
        </p:txBody>
      </p:sp>
      <p:sp>
        <p:nvSpPr>
          <p:cNvPr id="3" name="Content Placeholder 2"/>
          <p:cNvSpPr>
            <a:spLocks noGrp="1"/>
          </p:cNvSpPr>
          <p:nvPr>
            <p:ph idx="1"/>
          </p:nvPr>
        </p:nvSpPr>
        <p:spPr>
          <a:xfrm>
            <a:off x="593720" y="1905000"/>
            <a:ext cx="8321680" cy="4069080"/>
          </a:xfrm>
        </p:spPr>
        <p:txBody>
          <a:bodyPr>
            <a:normAutofit/>
          </a:bodyPr>
          <a:lstStyle/>
          <a:p>
            <a:pPr marL="0" indent="0">
              <a:lnSpc>
                <a:spcPct val="100000"/>
              </a:lnSpc>
              <a:spcAft>
                <a:spcPts val="400"/>
              </a:spcAft>
              <a:buNone/>
            </a:pPr>
            <a:r>
              <a:rPr lang="en-US" sz="3600" i="1" u="sng" dirty="0">
                <a:latin typeface="Calibri" panose="020F0502020204030204" pitchFamily="34" charset="0"/>
                <a:cs typeface="Calibri" panose="020F0502020204030204" pitchFamily="34" charset="0"/>
              </a:rPr>
              <a:t>Examples:</a:t>
            </a:r>
          </a:p>
          <a:p>
            <a:pPr marL="0" indent="0">
              <a:lnSpc>
                <a:spcPct val="100000"/>
              </a:lnSpc>
              <a:spcAft>
                <a:spcPts val="400"/>
              </a:spcAft>
              <a:buNone/>
            </a:pPr>
            <a:r>
              <a:rPr lang="en-US" sz="4600" dirty="0">
                <a:latin typeface="Calibri" panose="020F0502020204030204" pitchFamily="34" charset="0"/>
                <a:cs typeface="Calibri" panose="020F0502020204030204" pitchFamily="34" charset="0"/>
              </a:rPr>
              <a:t>Chlorine	</a:t>
            </a:r>
            <a:endParaRPr lang="en-US" sz="4600" baseline="30000" dirty="0">
              <a:latin typeface="Calibri" panose="020F0502020204030204" pitchFamily="34" charset="0"/>
              <a:cs typeface="Calibri" panose="020F0502020204030204" pitchFamily="34" charset="0"/>
            </a:endParaRPr>
          </a:p>
          <a:p>
            <a:pPr marL="0" indent="0">
              <a:lnSpc>
                <a:spcPct val="100000"/>
              </a:lnSpc>
              <a:spcAft>
                <a:spcPts val="400"/>
              </a:spcAft>
              <a:buNone/>
            </a:pPr>
            <a:r>
              <a:rPr lang="en-US" sz="4600" dirty="0">
                <a:latin typeface="Calibri" panose="020F0502020204030204" pitchFamily="34" charset="0"/>
                <a:cs typeface="Calibri" panose="020F0502020204030204" pitchFamily="34" charset="0"/>
              </a:rPr>
              <a:t>Yttrium		</a:t>
            </a:r>
          </a:p>
          <a:p>
            <a:pPr marL="0" indent="0">
              <a:lnSpc>
                <a:spcPct val="100000"/>
              </a:lnSpc>
              <a:spcAft>
                <a:spcPts val="400"/>
              </a:spcAft>
              <a:buNone/>
            </a:pPr>
            <a:r>
              <a:rPr lang="en-US" sz="4600" dirty="0">
                <a:latin typeface="Calibri" panose="020F0502020204030204" pitchFamily="34" charset="0"/>
                <a:cs typeface="Calibri" panose="020F0502020204030204" pitchFamily="34" charset="0"/>
              </a:rPr>
              <a:t>Radon		</a:t>
            </a:r>
            <a:endParaRPr lang="en-US" sz="4600" baseline="300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BDB894A-966F-D609-311A-1EE54E28DA83}"/>
              </a:ext>
            </a:extLst>
          </p:cNvPr>
          <p:cNvSpPr txBox="1"/>
          <p:nvPr/>
        </p:nvSpPr>
        <p:spPr>
          <a:xfrm>
            <a:off x="2971800" y="2667000"/>
            <a:ext cx="5431008" cy="2523768"/>
          </a:xfrm>
          <a:prstGeom prst="rect">
            <a:avLst/>
          </a:prstGeom>
          <a:noFill/>
        </p:spPr>
        <p:txBody>
          <a:bodyPr wrap="square">
            <a:spAutoFit/>
          </a:bodyPr>
          <a:lstStyle/>
          <a:p>
            <a:r>
              <a:rPr lang="en-US" sz="4600" dirty="0">
                <a:latin typeface="Calibri" panose="020F0502020204030204" pitchFamily="34" charset="0"/>
                <a:cs typeface="Calibri" panose="020F0502020204030204" pitchFamily="34" charset="0"/>
              </a:rPr>
              <a:t>[Ne] 3s</a:t>
            </a:r>
            <a:r>
              <a:rPr lang="en-US" sz="4600" baseline="30000" dirty="0">
                <a:latin typeface="Calibri" panose="020F0502020204030204" pitchFamily="34" charset="0"/>
                <a:cs typeface="Calibri" panose="020F0502020204030204" pitchFamily="34" charset="0"/>
              </a:rPr>
              <a:t>2</a:t>
            </a:r>
            <a:r>
              <a:rPr lang="en-US" sz="4600" dirty="0">
                <a:latin typeface="Calibri" panose="020F0502020204030204" pitchFamily="34" charset="0"/>
                <a:cs typeface="Calibri" panose="020F0502020204030204" pitchFamily="34" charset="0"/>
              </a:rPr>
              <a:t> 3p</a:t>
            </a:r>
            <a:r>
              <a:rPr lang="en-US" sz="4600" baseline="30000" dirty="0">
                <a:latin typeface="Calibri" panose="020F0502020204030204" pitchFamily="34" charset="0"/>
                <a:cs typeface="Calibri" panose="020F0502020204030204" pitchFamily="34" charset="0"/>
              </a:rPr>
              <a:t>5</a:t>
            </a:r>
          </a:p>
          <a:p>
            <a:endParaRPr lang="en-US" sz="1000" dirty="0">
              <a:latin typeface="Calibri" panose="020F0502020204030204" pitchFamily="34" charset="0"/>
              <a:cs typeface="Calibri" panose="020F0502020204030204" pitchFamily="34" charset="0"/>
            </a:endParaRPr>
          </a:p>
          <a:p>
            <a:r>
              <a:rPr lang="en-US" sz="4600" dirty="0">
                <a:latin typeface="Calibri" panose="020F0502020204030204" pitchFamily="34" charset="0"/>
                <a:cs typeface="Calibri" panose="020F0502020204030204" pitchFamily="34" charset="0"/>
              </a:rPr>
              <a:t>[Kr] 5s</a:t>
            </a:r>
            <a:r>
              <a:rPr lang="en-US" sz="4600" baseline="30000" dirty="0">
                <a:latin typeface="Calibri" panose="020F0502020204030204" pitchFamily="34" charset="0"/>
                <a:cs typeface="Calibri" panose="020F0502020204030204" pitchFamily="34" charset="0"/>
              </a:rPr>
              <a:t>2</a:t>
            </a:r>
            <a:r>
              <a:rPr lang="en-US" sz="4600" dirty="0">
                <a:latin typeface="Calibri" panose="020F0502020204030204" pitchFamily="34" charset="0"/>
                <a:cs typeface="Calibri" panose="020F0502020204030204" pitchFamily="34" charset="0"/>
              </a:rPr>
              <a:t> 4d</a:t>
            </a:r>
            <a:r>
              <a:rPr lang="en-US" sz="4600" baseline="30000" dirty="0">
                <a:latin typeface="Calibri" panose="020F0502020204030204" pitchFamily="34" charset="0"/>
                <a:cs typeface="Calibri" panose="020F0502020204030204" pitchFamily="34" charset="0"/>
              </a:rPr>
              <a:t>1</a:t>
            </a:r>
          </a:p>
          <a:p>
            <a:endParaRPr lang="en-US" sz="1000" dirty="0">
              <a:latin typeface="Calibri" panose="020F0502020204030204" pitchFamily="34" charset="0"/>
              <a:cs typeface="Calibri" panose="020F0502020204030204" pitchFamily="34" charset="0"/>
            </a:endParaRPr>
          </a:p>
          <a:p>
            <a:r>
              <a:rPr lang="en-US" sz="4600" dirty="0">
                <a:latin typeface="Calibri" panose="020F0502020204030204" pitchFamily="34" charset="0"/>
                <a:cs typeface="Calibri" panose="020F0502020204030204" pitchFamily="34" charset="0"/>
              </a:rPr>
              <a:t>[Xe] 6s</a:t>
            </a:r>
            <a:r>
              <a:rPr lang="en-US" sz="4600" baseline="30000" dirty="0">
                <a:latin typeface="Calibri" panose="020F0502020204030204" pitchFamily="34" charset="0"/>
                <a:cs typeface="Calibri" panose="020F0502020204030204" pitchFamily="34" charset="0"/>
              </a:rPr>
              <a:t>2</a:t>
            </a:r>
            <a:r>
              <a:rPr lang="en-US" sz="4600" dirty="0">
                <a:latin typeface="Calibri" panose="020F0502020204030204" pitchFamily="34" charset="0"/>
                <a:cs typeface="Calibri" panose="020F0502020204030204" pitchFamily="34" charset="0"/>
              </a:rPr>
              <a:t> 4f</a:t>
            </a:r>
            <a:r>
              <a:rPr lang="en-US" sz="4600" baseline="30000" dirty="0">
                <a:latin typeface="Calibri" panose="020F0502020204030204" pitchFamily="34" charset="0"/>
                <a:cs typeface="Calibri" panose="020F0502020204030204" pitchFamily="34" charset="0"/>
              </a:rPr>
              <a:t>14</a:t>
            </a:r>
            <a:r>
              <a:rPr lang="en-US" sz="4600" dirty="0">
                <a:latin typeface="Calibri" panose="020F0502020204030204" pitchFamily="34" charset="0"/>
                <a:cs typeface="Calibri" panose="020F0502020204030204" pitchFamily="34" charset="0"/>
              </a:rPr>
              <a:t> 5d</a:t>
            </a:r>
            <a:r>
              <a:rPr lang="en-US" sz="4600" baseline="30000" dirty="0">
                <a:latin typeface="Calibri" panose="020F0502020204030204" pitchFamily="34" charset="0"/>
                <a:cs typeface="Calibri" panose="020F0502020204030204" pitchFamily="34" charset="0"/>
              </a:rPr>
              <a:t>10</a:t>
            </a:r>
            <a:r>
              <a:rPr lang="en-US" sz="4600" dirty="0">
                <a:latin typeface="Calibri" panose="020F0502020204030204" pitchFamily="34" charset="0"/>
                <a:cs typeface="Calibri" panose="020F0502020204030204" pitchFamily="34" charset="0"/>
              </a:rPr>
              <a:t> 6p</a:t>
            </a:r>
            <a:r>
              <a:rPr lang="en-US" sz="4600" baseline="30000" dirty="0">
                <a:latin typeface="Calibri" panose="020F0502020204030204" pitchFamily="34" charset="0"/>
                <a:cs typeface="Calibri" panose="020F0502020204030204" pitchFamily="34" charset="0"/>
              </a:rPr>
              <a:t>6</a:t>
            </a:r>
            <a:endParaRPr lang="en-US" sz="4600" dirty="0"/>
          </a:p>
        </p:txBody>
      </p:sp>
    </p:spTree>
    <p:extLst>
      <p:ext uri="{BB962C8B-B14F-4D97-AF65-F5344CB8AC3E}">
        <p14:creationId xmlns:p14="http://schemas.microsoft.com/office/powerpoint/2010/main" val="1636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additive="base">
                                        <p:cTn id="2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 calcmode="lin" valueType="num">
                                      <p:cBhvr additive="base">
                                        <p:cTn id="4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0"/>
            <a:ext cx="8229600" cy="2971799"/>
          </a:xfrm>
        </p:spPr>
        <p:txBody>
          <a:bodyPr>
            <a:normAutofit fontScale="90000"/>
          </a:bodyPr>
          <a:lstStyle/>
          <a:p>
            <a:pPr algn="ctr">
              <a:lnSpc>
                <a:spcPct val="100000"/>
              </a:lnSpc>
            </a:pPr>
            <a:br>
              <a:rPr lang="en-US" sz="4800" dirty="0"/>
            </a:br>
            <a:r>
              <a:rPr lang="en-US" b="1" dirty="0">
                <a:latin typeface="Century Gothic" panose="020B0502020202020204" pitchFamily="34" charset="0"/>
              </a:rPr>
              <a:t>Rules that guide electron placement in atomic orbitals</a:t>
            </a:r>
          </a:p>
        </p:txBody>
      </p:sp>
      <p:sp>
        <p:nvSpPr>
          <p:cNvPr id="3" name="Subtitle 2"/>
          <p:cNvSpPr>
            <a:spLocks noGrp="1"/>
          </p:cNvSpPr>
          <p:nvPr>
            <p:ph type="subTitle" idx="1"/>
          </p:nvPr>
        </p:nvSpPr>
        <p:spPr>
          <a:xfrm>
            <a:off x="2895600" y="3886200"/>
            <a:ext cx="6781800" cy="685800"/>
          </a:xfrm>
        </p:spPr>
        <p:txBody>
          <a:bodyPr/>
          <a:lstStyle/>
          <a:p>
            <a:r>
              <a:rPr lang="en-US" dirty="0"/>
              <a:t>Honors Chemistry Unit 2</a:t>
            </a:r>
          </a:p>
        </p:txBody>
      </p:sp>
    </p:spTree>
    <p:extLst>
      <p:ext uri="{BB962C8B-B14F-4D97-AF65-F5344CB8AC3E}">
        <p14:creationId xmlns:p14="http://schemas.microsoft.com/office/powerpoint/2010/main" val="3517851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 y="533400"/>
            <a:ext cx="7955280" cy="1293028"/>
          </a:xfrm>
          <a:solidFill>
            <a:schemeClr val="bg1"/>
          </a:solidFill>
        </p:spPr>
        <p:txBody>
          <a:bodyPr/>
          <a:lstStyle/>
          <a:p>
            <a:pPr algn="l"/>
            <a:r>
              <a:rPr lang="en-US" dirty="0">
                <a:solidFill>
                  <a:srgbClr val="FFFF00"/>
                </a:solidFill>
                <a:latin typeface="Arial Rounded MT Bold" panose="020F0704030504030204" pitchFamily="34" charset="0"/>
              </a:rPr>
              <a:t>Representing placement of electrons in an atom</a:t>
            </a:r>
          </a:p>
        </p:txBody>
      </p:sp>
      <p:sp>
        <p:nvSpPr>
          <p:cNvPr id="3" name="Content Placeholder 2"/>
          <p:cNvSpPr>
            <a:spLocks noGrp="1"/>
          </p:cNvSpPr>
          <p:nvPr>
            <p:ph idx="1"/>
          </p:nvPr>
        </p:nvSpPr>
        <p:spPr>
          <a:xfrm>
            <a:off x="594360" y="1905000"/>
            <a:ext cx="8168640" cy="4648200"/>
          </a:xfrm>
        </p:spPr>
        <p:txBody>
          <a:bodyPr>
            <a:normAutofit fontScale="85000" lnSpcReduction="20000"/>
          </a:bodyPr>
          <a:lstStyle/>
          <a:p>
            <a:pPr marL="0" indent="0">
              <a:lnSpc>
                <a:spcPct val="110000"/>
              </a:lnSpc>
              <a:buNone/>
            </a:pPr>
            <a:r>
              <a:rPr lang="en-US" sz="4000" dirty="0">
                <a:latin typeface="Calibri" panose="020F0502020204030204" pitchFamily="34" charset="0"/>
                <a:cs typeface="Calibri" panose="020F0502020204030204" pitchFamily="34" charset="0"/>
              </a:rPr>
              <a:t>An </a:t>
            </a:r>
            <a:r>
              <a:rPr lang="en-US" sz="4000" b="1" dirty="0">
                <a:latin typeface="Calibri" panose="020F0502020204030204" pitchFamily="34" charset="0"/>
                <a:cs typeface="Calibri" panose="020F0502020204030204" pitchFamily="34" charset="0"/>
              </a:rPr>
              <a:t>electron configuration </a:t>
            </a:r>
            <a:r>
              <a:rPr lang="en-US" sz="4000" dirty="0">
                <a:latin typeface="Calibri" panose="020F0502020204030204" pitchFamily="34" charset="0"/>
                <a:cs typeface="Calibri" panose="020F0502020204030204" pitchFamily="34" charset="0"/>
              </a:rPr>
              <a:t>shows which principle energy levels and sublevels occupied by electrons as well as how many are in each. </a:t>
            </a:r>
          </a:p>
          <a:p>
            <a:pPr marL="0" indent="0">
              <a:lnSpc>
                <a:spcPct val="110000"/>
              </a:lnSpc>
              <a:buNone/>
            </a:pPr>
            <a:r>
              <a:rPr lang="en-US" sz="4000" dirty="0">
                <a:latin typeface="Calibri" panose="020F0502020204030204" pitchFamily="34" charset="0"/>
                <a:cs typeface="Calibri" panose="020F0502020204030204" pitchFamily="34" charset="0"/>
              </a:rPr>
              <a:t>For instance, oxygen’s electron configuration is</a:t>
            </a:r>
          </a:p>
          <a:p>
            <a:pPr marL="0" indent="0" algn="ctr">
              <a:buNone/>
            </a:pPr>
            <a:r>
              <a:rPr lang="en-US" sz="7200" dirty="0">
                <a:solidFill>
                  <a:schemeClr val="accent5">
                    <a:lumMod val="40000"/>
                    <a:lumOff val="60000"/>
                  </a:schemeClr>
                </a:solidFill>
                <a:latin typeface="Calibri" panose="020F0502020204030204" pitchFamily="34" charset="0"/>
                <a:cs typeface="Calibri" panose="020F0502020204030204" pitchFamily="34" charset="0"/>
              </a:rPr>
              <a:t>1s</a:t>
            </a:r>
            <a:r>
              <a:rPr lang="en-US" sz="7200" baseline="30000" dirty="0">
                <a:solidFill>
                  <a:schemeClr val="accent2">
                    <a:lumMod val="60000"/>
                    <a:lumOff val="40000"/>
                  </a:schemeClr>
                </a:solidFill>
                <a:latin typeface="Calibri" panose="020F0502020204030204" pitchFamily="34" charset="0"/>
                <a:cs typeface="Calibri" panose="020F0502020204030204" pitchFamily="34" charset="0"/>
              </a:rPr>
              <a:t>2</a:t>
            </a:r>
            <a:r>
              <a:rPr lang="en-US" sz="7200" dirty="0">
                <a:solidFill>
                  <a:schemeClr val="accent5">
                    <a:lumMod val="40000"/>
                    <a:lumOff val="60000"/>
                  </a:schemeClr>
                </a:solidFill>
                <a:latin typeface="Calibri" panose="020F0502020204030204" pitchFamily="34" charset="0"/>
                <a:cs typeface="Calibri" panose="020F0502020204030204" pitchFamily="34" charset="0"/>
              </a:rPr>
              <a:t> 2s</a:t>
            </a:r>
            <a:r>
              <a:rPr lang="en-US" sz="7200" baseline="30000" dirty="0">
                <a:solidFill>
                  <a:schemeClr val="accent2">
                    <a:lumMod val="60000"/>
                    <a:lumOff val="40000"/>
                  </a:schemeClr>
                </a:solidFill>
                <a:latin typeface="Calibri" panose="020F0502020204030204" pitchFamily="34" charset="0"/>
                <a:cs typeface="Calibri" panose="020F0502020204030204" pitchFamily="34" charset="0"/>
              </a:rPr>
              <a:t>2</a:t>
            </a:r>
            <a:r>
              <a:rPr lang="en-US" sz="7200" dirty="0">
                <a:solidFill>
                  <a:schemeClr val="accent5">
                    <a:lumMod val="40000"/>
                    <a:lumOff val="60000"/>
                  </a:schemeClr>
                </a:solidFill>
                <a:latin typeface="Calibri" panose="020F0502020204030204" pitchFamily="34" charset="0"/>
                <a:cs typeface="Calibri" panose="020F0502020204030204" pitchFamily="34" charset="0"/>
              </a:rPr>
              <a:t> 2p</a:t>
            </a:r>
            <a:r>
              <a:rPr lang="en-US" sz="7200" baseline="30000" dirty="0">
                <a:solidFill>
                  <a:schemeClr val="accent2">
                    <a:lumMod val="60000"/>
                    <a:lumOff val="40000"/>
                  </a:schemeClr>
                </a:solidFill>
                <a:latin typeface="Calibri" panose="020F0502020204030204" pitchFamily="34" charset="0"/>
                <a:cs typeface="Calibri" panose="020F0502020204030204" pitchFamily="34" charset="0"/>
              </a:rPr>
              <a:t>4</a:t>
            </a:r>
            <a:r>
              <a:rPr lang="en-US" sz="7200" dirty="0">
                <a:solidFill>
                  <a:schemeClr val="accent5">
                    <a:lumMod val="40000"/>
                    <a:lumOff val="60000"/>
                  </a:schemeClr>
                </a:solidFill>
                <a:latin typeface="Calibri" panose="020F0502020204030204" pitchFamily="34" charset="0"/>
                <a:cs typeface="Calibri" panose="020F0502020204030204" pitchFamily="34" charset="0"/>
              </a:rPr>
              <a:t> </a:t>
            </a:r>
          </a:p>
          <a:p>
            <a:pPr marL="0" indent="0" algn="ctr">
              <a:buNone/>
            </a:pPr>
            <a:r>
              <a:rPr lang="en-US" sz="2800" dirty="0">
                <a:solidFill>
                  <a:schemeClr val="accent2">
                    <a:lumMod val="60000"/>
                    <a:lumOff val="40000"/>
                  </a:schemeClr>
                </a:solidFill>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rPr>
              <a:t>Notice that the sum of all superscripts </a:t>
            </a:r>
          </a:p>
          <a:p>
            <a:pPr marL="0" indent="0" algn="ctr">
              <a:buNone/>
            </a:pPr>
            <a:r>
              <a:rPr lang="en-US" sz="2800" dirty="0">
                <a:latin typeface="Calibri" panose="020F0502020204030204" pitchFamily="34" charset="0"/>
                <a:cs typeface="Calibri" panose="020F0502020204030204" pitchFamily="34" charset="0"/>
              </a:rPr>
              <a:t>equals the total # of electrons in the atom.</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965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intable Blank Periodic Table">
            <a:extLst>
              <a:ext uri="{FF2B5EF4-FFF2-40B4-BE49-F238E27FC236}">
                <a16:creationId xmlns:a16="http://schemas.microsoft.com/office/drawing/2014/main" id="{C412CD4D-EA18-C8C9-A53F-E7D6899010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3" y="0"/>
            <a:ext cx="88677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943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05000"/>
            <a:ext cx="8763000" cy="1293028"/>
          </a:xfrm>
        </p:spPr>
        <p:txBody>
          <a:bodyPr>
            <a:noAutofit/>
          </a:bodyPr>
          <a:lstStyle/>
          <a:p>
            <a:pPr algn="ctr">
              <a:lnSpc>
                <a:spcPct val="100000"/>
              </a:lnSpc>
            </a:pPr>
            <a:r>
              <a:rPr lang="en-US" dirty="0">
                <a:solidFill>
                  <a:srgbClr val="FFFF00"/>
                </a:solidFill>
                <a:latin typeface="Arial Rounded MT Bold" panose="020F0704030504030204" pitchFamily="34" charset="0"/>
              </a:rPr>
              <a:t>There are 3 rules</a:t>
            </a:r>
            <a:br>
              <a:rPr lang="en-US" dirty="0">
                <a:solidFill>
                  <a:srgbClr val="FFFF00"/>
                </a:solidFill>
                <a:latin typeface="Arial Rounded MT Bold" panose="020F0704030504030204" pitchFamily="34" charset="0"/>
              </a:rPr>
            </a:br>
            <a:r>
              <a:rPr lang="en-US" dirty="0">
                <a:solidFill>
                  <a:srgbClr val="FFFF00"/>
                </a:solidFill>
                <a:latin typeface="Arial Rounded MT Bold" panose="020F0704030504030204" pitchFamily="34" charset="0"/>
              </a:rPr>
              <a:t>that electrons must follow when filling atomic orbitals</a:t>
            </a:r>
          </a:p>
        </p:txBody>
      </p:sp>
      <p:sp>
        <p:nvSpPr>
          <p:cNvPr id="4" name="Content Placeholder 3"/>
          <p:cNvSpPr>
            <a:spLocks noGrp="1"/>
          </p:cNvSpPr>
          <p:nvPr>
            <p:ph idx="1"/>
          </p:nvPr>
        </p:nvSpPr>
        <p:spPr>
          <a:xfrm>
            <a:off x="1828800" y="4267200"/>
            <a:ext cx="6416040" cy="914400"/>
          </a:xfrm>
        </p:spPr>
        <p:txBody>
          <a:bodyPr>
            <a:normAutofit/>
          </a:bodyPr>
          <a:lstStyle/>
          <a:p>
            <a:pPr marL="0" indent="0">
              <a:buNone/>
            </a:pPr>
            <a:r>
              <a:rPr lang="en-US" sz="2800" dirty="0"/>
              <a:t>And you need to learn them.</a:t>
            </a:r>
          </a:p>
        </p:txBody>
      </p:sp>
    </p:spTree>
    <p:extLst>
      <p:ext uri="{BB962C8B-B14F-4D97-AF65-F5344CB8AC3E}">
        <p14:creationId xmlns:p14="http://schemas.microsoft.com/office/powerpoint/2010/main" val="2319661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067800" cy="1293028"/>
          </a:xfrm>
        </p:spPr>
        <p:txBody>
          <a:bodyPr>
            <a:normAutofit/>
          </a:bodyPr>
          <a:lstStyle/>
          <a:p>
            <a:pPr algn="l"/>
            <a:r>
              <a:rPr lang="en-US" dirty="0">
                <a:solidFill>
                  <a:srgbClr val="FFFF00"/>
                </a:solidFill>
                <a:latin typeface="Arial Rounded MT Bold" panose="020F0704030504030204" pitchFamily="34" charset="0"/>
              </a:rPr>
              <a:t>Rule 1:</a:t>
            </a:r>
            <a:br>
              <a:rPr lang="en-US" dirty="0">
                <a:solidFill>
                  <a:srgbClr val="FFFF00"/>
                </a:solidFill>
                <a:latin typeface="Arial Rounded MT Bold" panose="020F0704030504030204" pitchFamily="34" charset="0"/>
              </a:rPr>
            </a:br>
            <a:r>
              <a:rPr lang="en-US" dirty="0">
                <a:solidFill>
                  <a:srgbClr val="FFFF00"/>
                </a:solidFill>
                <a:latin typeface="Arial Rounded MT Bold" panose="020F0704030504030204" pitchFamily="34" charset="0"/>
              </a:rPr>
              <a:t>The Pauli Exclusion Principle</a:t>
            </a:r>
          </a:p>
        </p:txBody>
      </p:sp>
      <p:sp>
        <p:nvSpPr>
          <p:cNvPr id="3" name="Content Placeholder 2"/>
          <p:cNvSpPr>
            <a:spLocks noGrp="1"/>
          </p:cNvSpPr>
          <p:nvPr>
            <p:ph idx="1"/>
          </p:nvPr>
        </p:nvSpPr>
        <p:spPr>
          <a:xfrm>
            <a:off x="381000" y="2438400"/>
            <a:ext cx="6781800" cy="4038600"/>
          </a:xfrm>
        </p:spPr>
        <p:txBody>
          <a:bodyPr>
            <a:normAutofit/>
          </a:bodyPr>
          <a:lstStyle/>
          <a:p>
            <a:pPr marL="0" indent="0">
              <a:buNone/>
            </a:pPr>
            <a:r>
              <a:rPr lang="en-US" sz="4000" dirty="0">
                <a:latin typeface="Calibri" panose="020F0502020204030204" pitchFamily="34" charset="0"/>
                <a:cs typeface="Calibri" panose="020F0502020204030204" pitchFamily="34" charset="0"/>
              </a:rPr>
              <a:t>An orbital can contain only 2 electrons, and they must have opposite spins. </a:t>
            </a:r>
          </a:p>
          <a:p>
            <a:pPr marL="0" indent="0">
              <a:buNone/>
            </a:pPr>
            <a:endParaRPr lang="en-US" sz="2800" dirty="0">
              <a:latin typeface="Calibri" panose="020F0502020204030204" pitchFamily="34" charset="0"/>
              <a:cs typeface="Calibri" panose="020F0502020204030204" pitchFamily="34" charset="0"/>
            </a:endParaRPr>
          </a:p>
          <a:p>
            <a:pPr marL="0" indent="0">
              <a:buNone/>
            </a:pPr>
            <a:r>
              <a:rPr lang="en-US" sz="3600" dirty="0">
                <a:solidFill>
                  <a:schemeClr val="accent1">
                    <a:lumMod val="40000"/>
                    <a:lumOff val="60000"/>
                  </a:schemeClr>
                </a:solidFill>
                <a:latin typeface="Calibri" panose="020F0502020204030204" pitchFamily="34" charset="0"/>
                <a:cs typeface="Calibri" panose="020F0502020204030204" pitchFamily="34" charset="0"/>
              </a:rPr>
              <a:t>Reasoning: The opposing spins reduce repulsion between the electrons in the orbital.</a:t>
            </a:r>
          </a:p>
        </p:txBody>
      </p:sp>
      <p:pic>
        <p:nvPicPr>
          <p:cNvPr id="7" name="Picture 6">
            <a:extLst>
              <a:ext uri="{FF2B5EF4-FFF2-40B4-BE49-F238E27FC236}">
                <a16:creationId xmlns:a16="http://schemas.microsoft.com/office/drawing/2014/main" id="{C3112CB2-481B-41BF-843B-CA89D3A06BC1}"/>
              </a:ext>
            </a:extLst>
          </p:cNvPr>
          <p:cNvPicPr>
            <a:picLocks noChangeAspect="1"/>
          </p:cNvPicPr>
          <p:nvPr/>
        </p:nvPicPr>
        <p:blipFill>
          <a:blip r:embed="rId2"/>
          <a:stretch>
            <a:fillRect/>
          </a:stretch>
        </p:blipFill>
        <p:spPr>
          <a:xfrm>
            <a:off x="6858000" y="3124200"/>
            <a:ext cx="2017363" cy="2085174"/>
          </a:xfrm>
          <a:prstGeom prst="rect">
            <a:avLst/>
          </a:prstGeom>
        </p:spPr>
      </p:pic>
    </p:spTree>
    <p:extLst>
      <p:ext uri="{BB962C8B-B14F-4D97-AF65-F5344CB8AC3E}">
        <p14:creationId xmlns:p14="http://schemas.microsoft.com/office/powerpoint/2010/main" val="191233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843587"/>
            <a:ext cx="8229600" cy="792162"/>
          </a:xfrm>
        </p:spPr>
        <p:txBody>
          <a:bodyPr>
            <a:noAutofit/>
          </a:bodyPr>
          <a:lstStyle/>
          <a:p>
            <a:pPr algn="l"/>
            <a:r>
              <a:rPr lang="en-US" dirty="0">
                <a:solidFill>
                  <a:srgbClr val="FFFF00"/>
                </a:solidFill>
                <a:latin typeface="Arial Rounded MT Bold" panose="020F0704030504030204" pitchFamily="34" charset="0"/>
              </a:rPr>
              <a:t>Rule 2:</a:t>
            </a:r>
            <a:br>
              <a:rPr lang="en-US" dirty="0">
                <a:solidFill>
                  <a:srgbClr val="FFFF00"/>
                </a:solidFill>
                <a:latin typeface="Arial Rounded MT Bold" panose="020F0704030504030204" pitchFamily="34" charset="0"/>
              </a:rPr>
            </a:br>
            <a:r>
              <a:rPr lang="en-US" dirty="0">
                <a:solidFill>
                  <a:srgbClr val="FFFF00"/>
                </a:solidFill>
                <a:latin typeface="Arial Rounded MT Bold" panose="020F0704030504030204" pitchFamily="34" charset="0"/>
              </a:rPr>
              <a:t>The Aufbau Principle</a:t>
            </a:r>
          </a:p>
        </p:txBody>
      </p:sp>
      <p:sp>
        <p:nvSpPr>
          <p:cNvPr id="3" name="Content Placeholder 2"/>
          <p:cNvSpPr>
            <a:spLocks noGrp="1"/>
          </p:cNvSpPr>
          <p:nvPr>
            <p:ph idx="1"/>
          </p:nvPr>
        </p:nvSpPr>
        <p:spPr>
          <a:xfrm>
            <a:off x="455279" y="1981200"/>
            <a:ext cx="5404509" cy="4510880"/>
          </a:xfrm>
        </p:spPr>
        <p:txBody>
          <a:bodyPr>
            <a:noAutofit/>
          </a:bodyPr>
          <a:lstStyle/>
          <a:p>
            <a:pPr marL="0" indent="0">
              <a:buNone/>
            </a:pPr>
            <a:r>
              <a:rPr lang="en-US" sz="3600" dirty="0">
                <a:latin typeface="Calibri" panose="020F0502020204030204" pitchFamily="34" charset="0"/>
                <a:cs typeface="Calibri" panose="020F0502020204030204" pitchFamily="34" charset="0"/>
              </a:rPr>
              <a:t>e</a:t>
            </a:r>
            <a:r>
              <a:rPr lang="en-US" sz="3600" baseline="3000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 fill orbitals starting closest to the nucleus  1</a:t>
            </a:r>
            <a:r>
              <a:rPr lang="en-US" sz="3600" baseline="30000" dirty="0">
                <a:latin typeface="Calibri" panose="020F0502020204030204" pitchFamily="34" charset="0"/>
                <a:cs typeface="Calibri" panose="020F0502020204030204" pitchFamily="34" charset="0"/>
              </a:rPr>
              <a:t>st</a:t>
            </a:r>
            <a:r>
              <a:rPr lang="en-US" sz="3600" dirty="0">
                <a:latin typeface="Calibri" panose="020F0502020204030204" pitchFamily="34" charset="0"/>
                <a:cs typeface="Calibri" panose="020F0502020204030204" pitchFamily="34" charset="0"/>
              </a:rPr>
              <a:t> </a:t>
            </a:r>
          </a:p>
          <a:p>
            <a:pPr marL="0" indent="0">
              <a:buNone/>
            </a:pPr>
            <a:r>
              <a:rPr lang="en-US" sz="3600" dirty="0">
                <a:latin typeface="Calibri" panose="020F0502020204030204" pitchFamily="34" charset="0"/>
                <a:cs typeface="Calibri" panose="020F0502020204030204" pitchFamily="34" charset="0"/>
              </a:rPr>
              <a:t>These are the lowest energy e</a:t>
            </a:r>
            <a:r>
              <a:rPr lang="en-US" sz="3600" baseline="300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 </a:t>
            </a:r>
            <a:endParaRPr lang="en-US" sz="2000" baseline="30000" dirty="0">
              <a:latin typeface="Calibri" panose="020F0502020204030204" pitchFamily="34" charset="0"/>
              <a:cs typeface="Calibri" panose="020F0502020204030204" pitchFamily="34" charset="0"/>
            </a:endParaRPr>
          </a:p>
          <a:p>
            <a:pPr marL="0" indent="0" algn="ctr">
              <a:buNone/>
            </a:pPr>
            <a:r>
              <a:rPr lang="en-US" sz="3200" dirty="0">
                <a:solidFill>
                  <a:schemeClr val="accent1">
                    <a:lumMod val="40000"/>
                    <a:lumOff val="60000"/>
                  </a:schemeClr>
                </a:solidFill>
                <a:latin typeface="Calibri" panose="020F0502020204030204" pitchFamily="34" charset="0"/>
                <a:cs typeface="Calibri" panose="020F0502020204030204" pitchFamily="34" charset="0"/>
              </a:rPr>
              <a:t>“Aufbau” is German for “building up.”</a:t>
            </a:r>
          </a:p>
        </p:txBody>
      </p:sp>
      <p:sp>
        <p:nvSpPr>
          <p:cNvPr id="11" name="Rectangle 10"/>
          <p:cNvSpPr/>
          <p:nvPr/>
        </p:nvSpPr>
        <p:spPr>
          <a:xfrm>
            <a:off x="7772400" y="2133600"/>
            <a:ext cx="8382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Aufbau Principle and Hund's Rule | Protocol">
            <a:extLst>
              <a:ext uri="{FF2B5EF4-FFF2-40B4-BE49-F238E27FC236}">
                <a16:creationId xmlns:a16="http://schemas.microsoft.com/office/drawing/2014/main" id="{970DA3E6-A5B2-4A53-A486-D090420EE6A3}"/>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5834" t="4074" r="25833" b="4074"/>
          <a:stretch/>
        </p:blipFill>
        <p:spPr bwMode="auto">
          <a:xfrm>
            <a:off x="5859788" y="2060204"/>
            <a:ext cx="3276435" cy="3502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45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835263"/>
            <a:ext cx="8077200" cy="792162"/>
          </a:xfrm>
        </p:spPr>
        <p:txBody>
          <a:bodyPr>
            <a:noAutofit/>
          </a:bodyPr>
          <a:lstStyle/>
          <a:p>
            <a:pPr algn="l"/>
            <a:r>
              <a:rPr lang="en-US" dirty="0">
                <a:solidFill>
                  <a:srgbClr val="FFFF00"/>
                </a:solidFill>
                <a:latin typeface="Arial Rounded MT Bold" panose="020F0704030504030204" pitchFamily="34" charset="0"/>
              </a:rPr>
              <a:t>Rule 2: </a:t>
            </a:r>
            <a:br>
              <a:rPr lang="en-US" dirty="0">
                <a:solidFill>
                  <a:srgbClr val="FFFF00"/>
                </a:solidFill>
                <a:latin typeface="Arial Rounded MT Bold" panose="020F0704030504030204" pitchFamily="34" charset="0"/>
              </a:rPr>
            </a:br>
            <a:r>
              <a:rPr lang="en-US" dirty="0">
                <a:solidFill>
                  <a:srgbClr val="FFFF00"/>
                </a:solidFill>
                <a:latin typeface="Arial Rounded MT Bold" panose="020F0704030504030204" pitchFamily="34" charset="0"/>
              </a:rPr>
              <a:t>The Aufbau Principle</a:t>
            </a:r>
          </a:p>
        </p:txBody>
      </p:sp>
      <p:sp>
        <p:nvSpPr>
          <p:cNvPr id="3" name="Content Placeholder 2"/>
          <p:cNvSpPr>
            <a:spLocks noGrp="1"/>
          </p:cNvSpPr>
          <p:nvPr>
            <p:ph idx="1"/>
          </p:nvPr>
        </p:nvSpPr>
        <p:spPr>
          <a:xfrm>
            <a:off x="455279" y="1981200"/>
            <a:ext cx="5107321" cy="4510880"/>
          </a:xfrm>
        </p:spPr>
        <p:txBody>
          <a:bodyPr>
            <a:normAutofit lnSpcReduction="10000"/>
          </a:bodyPr>
          <a:lstStyle/>
          <a:p>
            <a:pPr marL="0" indent="0">
              <a:buNone/>
            </a:pPr>
            <a:r>
              <a:rPr lang="en-US" sz="3600" u="sng" dirty="0">
                <a:solidFill>
                  <a:schemeClr val="accent1">
                    <a:lumMod val="40000"/>
                    <a:lumOff val="60000"/>
                  </a:schemeClr>
                </a:solidFill>
                <a:latin typeface="Calibri" panose="020F0502020204030204" pitchFamily="34" charset="0"/>
                <a:cs typeface="Calibri" panose="020F0502020204030204" pitchFamily="34" charset="0"/>
              </a:rPr>
              <a:t>Reasoning</a:t>
            </a:r>
            <a:r>
              <a:rPr lang="en-US" sz="3600" dirty="0">
                <a:latin typeface="Calibri" panose="020F0502020204030204" pitchFamily="34" charset="0"/>
                <a:cs typeface="Calibri" panose="020F0502020204030204" pitchFamily="34" charset="0"/>
              </a:rPr>
              <a:t>: Each electron wants to be in the lowest energy state possible, which means being as close to the nucleus as possible. Electrons that are further from the nucleus have higher energies than the closer ones.</a:t>
            </a:r>
          </a:p>
        </p:txBody>
      </p:sp>
      <p:sp>
        <p:nvSpPr>
          <p:cNvPr id="11" name="Rectangle 10"/>
          <p:cNvSpPr/>
          <p:nvPr/>
        </p:nvSpPr>
        <p:spPr>
          <a:xfrm>
            <a:off x="7772400" y="2133600"/>
            <a:ext cx="8382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Aufbau Principle and Hund's Rule | Protocol">
            <a:extLst>
              <a:ext uri="{FF2B5EF4-FFF2-40B4-BE49-F238E27FC236}">
                <a16:creationId xmlns:a16="http://schemas.microsoft.com/office/drawing/2014/main" id="{970DA3E6-A5B2-4A53-A486-D090420EE6A3}"/>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5834" t="4074" r="25833" b="4074"/>
          <a:stretch/>
        </p:blipFill>
        <p:spPr bwMode="auto">
          <a:xfrm>
            <a:off x="5521618" y="2102224"/>
            <a:ext cx="3490287" cy="3730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157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8077200" cy="792162"/>
          </a:xfrm>
        </p:spPr>
        <p:txBody>
          <a:bodyPr>
            <a:normAutofit fontScale="90000"/>
          </a:bodyPr>
          <a:lstStyle/>
          <a:p>
            <a:pPr algn="l"/>
            <a:r>
              <a:rPr lang="en-US" u="sng" dirty="0">
                <a:solidFill>
                  <a:srgbClr val="FFFF00"/>
                </a:solidFill>
                <a:latin typeface="Arial Rounded MT Bold" panose="020F0704030504030204" pitchFamily="34" charset="0"/>
              </a:rPr>
              <a:t>Exceptions</a:t>
            </a:r>
            <a:r>
              <a:rPr lang="en-US" dirty="0">
                <a:solidFill>
                  <a:srgbClr val="FFFF00"/>
                </a:solidFill>
                <a:latin typeface="Arial Rounded MT Bold" panose="020F0704030504030204" pitchFamily="34" charset="0"/>
              </a:rPr>
              <a:t> to</a:t>
            </a:r>
            <a:br>
              <a:rPr lang="en-US" dirty="0">
                <a:solidFill>
                  <a:srgbClr val="FFFF00"/>
                </a:solidFill>
                <a:latin typeface="Arial Rounded MT Bold" panose="020F0704030504030204" pitchFamily="34" charset="0"/>
              </a:rPr>
            </a:br>
            <a:r>
              <a:rPr lang="en-US" dirty="0">
                <a:solidFill>
                  <a:srgbClr val="FFFF00"/>
                </a:solidFill>
                <a:latin typeface="Arial Rounded MT Bold" panose="020F0704030504030204" pitchFamily="34" charset="0"/>
              </a:rPr>
              <a:t>The Aufbau Principle</a:t>
            </a:r>
          </a:p>
        </p:txBody>
      </p:sp>
      <p:sp>
        <p:nvSpPr>
          <p:cNvPr id="3" name="Content Placeholder 2"/>
          <p:cNvSpPr>
            <a:spLocks noGrp="1"/>
          </p:cNvSpPr>
          <p:nvPr>
            <p:ph idx="1"/>
          </p:nvPr>
        </p:nvSpPr>
        <p:spPr>
          <a:xfrm>
            <a:off x="455279" y="1447800"/>
            <a:ext cx="5564521" cy="5044280"/>
          </a:xfrm>
        </p:spPr>
        <p:txBody>
          <a:bodyPr>
            <a:normAutofit/>
          </a:bodyPr>
          <a:lstStyle/>
          <a:p>
            <a:pPr marL="0" indent="0">
              <a:buNone/>
            </a:pPr>
            <a:r>
              <a:rPr lang="en-US" sz="3600" dirty="0">
                <a:latin typeface="Calibri" panose="020F0502020204030204" pitchFamily="34" charset="0"/>
                <a:cs typeface="Calibri" panose="020F0502020204030204" pitchFamily="34" charset="0"/>
              </a:rPr>
              <a:t>For atoms that would otherwise have an electron configuration ending in d</a:t>
            </a:r>
            <a:r>
              <a:rPr lang="en-US" sz="3600" baseline="30000" dirty="0">
                <a:latin typeface="Calibri" panose="020F0502020204030204" pitchFamily="34" charset="0"/>
                <a:cs typeface="Calibri" panose="020F0502020204030204" pitchFamily="34" charset="0"/>
              </a:rPr>
              <a:t>4</a:t>
            </a:r>
            <a:r>
              <a:rPr lang="en-US" sz="3600" dirty="0">
                <a:latin typeface="Calibri" panose="020F0502020204030204" pitchFamily="34" charset="0"/>
                <a:cs typeface="Calibri" panose="020F0502020204030204" pitchFamily="34" charset="0"/>
              </a:rPr>
              <a:t>, d</a:t>
            </a:r>
            <a:r>
              <a:rPr lang="en-US" sz="3600" baseline="30000" dirty="0">
                <a:latin typeface="Calibri" panose="020F0502020204030204" pitchFamily="34" charset="0"/>
                <a:cs typeface="Calibri" panose="020F0502020204030204" pitchFamily="34" charset="0"/>
              </a:rPr>
              <a:t>9</a:t>
            </a:r>
            <a:r>
              <a:rPr lang="en-US" sz="3600" dirty="0">
                <a:latin typeface="Calibri" panose="020F0502020204030204" pitchFamily="34" charset="0"/>
                <a:cs typeface="Calibri" panose="020F0502020204030204" pitchFamily="34" charset="0"/>
              </a:rPr>
              <a:t>, f</a:t>
            </a:r>
            <a:r>
              <a:rPr lang="en-US" sz="3600" baseline="30000" dirty="0">
                <a:latin typeface="Calibri" panose="020F0502020204030204" pitchFamily="34" charset="0"/>
                <a:cs typeface="Calibri" panose="020F0502020204030204" pitchFamily="34" charset="0"/>
              </a:rPr>
              <a:t>6</a:t>
            </a:r>
            <a:r>
              <a:rPr lang="en-US" sz="3600" dirty="0">
                <a:latin typeface="Calibri" panose="020F0502020204030204" pitchFamily="34" charset="0"/>
                <a:cs typeface="Calibri" panose="020F0502020204030204" pitchFamily="34" charset="0"/>
              </a:rPr>
              <a:t>, or f</a:t>
            </a:r>
            <a:r>
              <a:rPr lang="en-US" sz="3600" baseline="30000" dirty="0">
                <a:latin typeface="Calibri" panose="020F0502020204030204" pitchFamily="34" charset="0"/>
                <a:cs typeface="Calibri" panose="020F0502020204030204" pitchFamily="34" charset="0"/>
              </a:rPr>
              <a:t>13</a:t>
            </a:r>
            <a:r>
              <a:rPr lang="en-US" sz="3600" dirty="0">
                <a:latin typeface="Calibri" panose="020F0502020204030204" pitchFamily="34" charset="0"/>
                <a:cs typeface="Calibri" panose="020F0502020204030204" pitchFamily="34" charset="0"/>
              </a:rPr>
              <a:t>, an electron that would normally fill the highest s orbital will instead be placed in the highest d or f orbital to produce a half-filled or filled set of degenerate orbitals.</a:t>
            </a:r>
          </a:p>
        </p:txBody>
      </p:sp>
      <p:sp>
        <p:nvSpPr>
          <p:cNvPr id="11" name="Rectangle 10"/>
          <p:cNvSpPr/>
          <p:nvPr/>
        </p:nvSpPr>
        <p:spPr>
          <a:xfrm>
            <a:off x="7772400" y="2133600"/>
            <a:ext cx="8382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Aufbau Principle and Hund's Rule | Protocol">
            <a:extLst>
              <a:ext uri="{FF2B5EF4-FFF2-40B4-BE49-F238E27FC236}">
                <a16:creationId xmlns:a16="http://schemas.microsoft.com/office/drawing/2014/main" id="{970DA3E6-A5B2-4A53-A486-D090420EE6A3}"/>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5834" t="4074" r="25833" b="4074"/>
          <a:stretch/>
        </p:blipFill>
        <p:spPr bwMode="auto">
          <a:xfrm>
            <a:off x="6019800" y="1752600"/>
            <a:ext cx="2922639"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69500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3416</TotalTime>
  <Words>489</Words>
  <Application>Microsoft Office PowerPoint</Application>
  <PresentationFormat>On-screen Show (4:3)</PresentationFormat>
  <Paragraphs>53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Rounded MT Bold</vt:lpstr>
      <vt:lpstr>Calibri</vt:lpstr>
      <vt:lpstr>Century Gothic</vt:lpstr>
      <vt:lpstr>Times New Roman</vt:lpstr>
      <vt:lpstr>Vapor Trail</vt:lpstr>
      <vt:lpstr>PowerPoint Presentation</vt:lpstr>
      <vt:lpstr> Rules that guide electron placement in atomic orbitals</vt:lpstr>
      <vt:lpstr>Representing placement of electrons in an atom</vt:lpstr>
      <vt:lpstr>PowerPoint Presentation</vt:lpstr>
      <vt:lpstr>There are 3 rules that electrons must follow when filling atomic orbitals</vt:lpstr>
      <vt:lpstr>Rule 1: The Pauli Exclusion Principle</vt:lpstr>
      <vt:lpstr>Rule 2: The Aufbau Principle</vt:lpstr>
      <vt:lpstr>Rule 2:  The Aufbau Principle</vt:lpstr>
      <vt:lpstr>Exceptions to The Aufbau Principle</vt:lpstr>
      <vt:lpstr>PowerPoint Presentation</vt:lpstr>
      <vt:lpstr>Exceptions to The Aufbau Principle</vt:lpstr>
      <vt:lpstr>Rule 3: Hund’s Rule</vt:lpstr>
      <vt:lpstr>Noble Gas Notation: a Shortcut</vt:lpstr>
      <vt:lpstr>Noble Gas notation</vt:lpstr>
    </vt:vector>
  </TitlesOfParts>
  <Company>Jeffco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 Filling Order: da rulez</dc:title>
  <dc:creator>User</dc:creator>
  <cp:lastModifiedBy>Holland Jeff</cp:lastModifiedBy>
  <cp:revision>39</cp:revision>
  <cp:lastPrinted>2020-10-06T12:34:12Z</cp:lastPrinted>
  <dcterms:created xsi:type="dcterms:W3CDTF">2015-09-28T16:47:43Z</dcterms:created>
  <dcterms:modified xsi:type="dcterms:W3CDTF">2025-09-24T18:34:16Z</dcterms:modified>
</cp:coreProperties>
</file>