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45"/>
  </p:notesMasterIdLst>
  <p:handoutMasterIdLst>
    <p:handoutMasterId r:id="rId46"/>
  </p:handoutMasterIdLst>
  <p:sldIdLst>
    <p:sldId id="339" r:id="rId2"/>
    <p:sldId id="288" r:id="rId3"/>
    <p:sldId id="303" r:id="rId4"/>
    <p:sldId id="329" r:id="rId5"/>
    <p:sldId id="304" r:id="rId6"/>
    <p:sldId id="324" r:id="rId7"/>
    <p:sldId id="484" r:id="rId8"/>
    <p:sldId id="271" r:id="rId9"/>
    <p:sldId id="273" r:id="rId10"/>
    <p:sldId id="325" r:id="rId11"/>
    <p:sldId id="342" r:id="rId12"/>
    <p:sldId id="486" r:id="rId13"/>
    <p:sldId id="485" r:id="rId14"/>
    <p:sldId id="482" r:id="rId15"/>
    <p:sldId id="343" r:id="rId16"/>
    <p:sldId id="274" r:id="rId17"/>
    <p:sldId id="452" r:id="rId18"/>
    <p:sldId id="277" r:id="rId19"/>
    <p:sldId id="272" r:id="rId20"/>
    <p:sldId id="270" r:id="rId21"/>
    <p:sldId id="278" r:id="rId22"/>
    <p:sldId id="308" r:id="rId23"/>
    <p:sldId id="331" r:id="rId24"/>
    <p:sldId id="453" r:id="rId25"/>
    <p:sldId id="332" r:id="rId26"/>
    <p:sldId id="333" r:id="rId27"/>
    <p:sldId id="334" r:id="rId28"/>
    <p:sldId id="335" r:id="rId29"/>
    <p:sldId id="275" r:id="rId30"/>
    <p:sldId id="312" r:id="rId31"/>
    <p:sldId id="292" r:id="rId32"/>
    <p:sldId id="336" r:id="rId33"/>
    <p:sldId id="337" r:id="rId34"/>
    <p:sldId id="338" r:id="rId35"/>
    <p:sldId id="327" r:id="rId36"/>
    <p:sldId id="469" r:id="rId37"/>
    <p:sldId id="328" r:id="rId38"/>
    <p:sldId id="291" r:id="rId39"/>
    <p:sldId id="326" r:id="rId40"/>
    <p:sldId id="330" r:id="rId41"/>
    <p:sldId id="483" r:id="rId42"/>
    <p:sldId id="340" r:id="rId43"/>
    <p:sldId id="487" r:id="rId44"/>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5pPr>
    <a:lvl6pPr marL="2286000" algn="l" defTabSz="914400" rtl="0" eaLnBrk="1" latinLnBrk="0" hangingPunct="1">
      <a:defRPr kern="1200">
        <a:solidFill>
          <a:schemeClr val="tx1"/>
        </a:solidFill>
        <a:latin typeface="Rockwell" panose="02060603020205020403" pitchFamily="18" charset="0"/>
        <a:ea typeface="+mn-ea"/>
        <a:cs typeface="+mn-cs"/>
      </a:defRPr>
    </a:lvl6pPr>
    <a:lvl7pPr marL="2743200" algn="l" defTabSz="914400" rtl="0" eaLnBrk="1" latinLnBrk="0" hangingPunct="1">
      <a:defRPr kern="1200">
        <a:solidFill>
          <a:schemeClr val="tx1"/>
        </a:solidFill>
        <a:latin typeface="Rockwell" panose="02060603020205020403" pitchFamily="18" charset="0"/>
        <a:ea typeface="+mn-ea"/>
        <a:cs typeface="+mn-cs"/>
      </a:defRPr>
    </a:lvl7pPr>
    <a:lvl8pPr marL="3200400" algn="l" defTabSz="914400" rtl="0" eaLnBrk="1" latinLnBrk="0" hangingPunct="1">
      <a:defRPr kern="1200">
        <a:solidFill>
          <a:schemeClr val="tx1"/>
        </a:solidFill>
        <a:latin typeface="Rockwell" panose="02060603020205020403" pitchFamily="18" charset="0"/>
        <a:ea typeface="+mn-ea"/>
        <a:cs typeface="+mn-cs"/>
      </a:defRPr>
    </a:lvl8pPr>
    <a:lvl9pPr marL="3657600" algn="l" defTabSz="914400" rtl="0" eaLnBrk="1" latinLnBrk="0" hangingPunct="1">
      <a:defRPr kern="1200">
        <a:solidFill>
          <a:schemeClr val="tx1"/>
        </a:solidFill>
        <a:latin typeface="Rockwell" panose="020606030202050204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CC"/>
    <a:srgbClr val="99FF66"/>
    <a:srgbClr val="00FF00"/>
    <a:srgbClr val="FF00FF"/>
    <a:srgbClr val="480406"/>
    <a:srgbClr val="78C0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7" autoAdjust="0"/>
    <p:restoredTop sz="94737" autoAdjust="0"/>
  </p:normalViewPr>
  <p:slideViewPr>
    <p:cSldViewPr>
      <p:cViewPr varScale="1">
        <p:scale>
          <a:sx n="58" d="100"/>
          <a:sy n="58" d="100"/>
        </p:scale>
        <p:origin x="582" y="66"/>
      </p:cViewPr>
      <p:guideLst>
        <p:guide orient="horz" pos="2160"/>
        <p:guide pos="2880"/>
      </p:guideLst>
    </p:cSldViewPr>
  </p:slideViewPr>
  <p:outlineViewPr>
    <p:cViewPr>
      <p:scale>
        <a:sx n="33" d="100"/>
        <a:sy n="33" d="100"/>
      </p:scale>
      <p:origin x="0" y="-61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59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Times New Roman" charset="0"/>
                <a:cs typeface="Times New Roman"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Times New Roman" charset="0"/>
                <a:cs typeface="Times New Roman" charset="0"/>
              </a:defRPr>
            </a:lvl1pPr>
          </a:lstStyle>
          <a:p>
            <a:pPr>
              <a:defRPr/>
            </a:pPr>
            <a:fld id="{85F31845-89F5-4576-B960-ADA8A10024D1}" type="datetimeFigureOut">
              <a:rPr lang="en-US"/>
              <a:pPr>
                <a:defRPr/>
              </a:pPr>
              <a:t>10/23/2024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Times New Roman" charset="0"/>
                <a:cs typeface="Times New Roman"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1BB6DE93-C72E-486F-9602-F2170418780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293D45E-5BCF-4EBC-9144-CE77E8B91B42}" type="datetimeFigureOut">
              <a:rPr lang="en-US"/>
              <a:pPr>
                <a:defRPr/>
              </a:pPr>
              <a:t>10/23/2024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D84BCB4-2B90-430A-B35E-DA6AD6BD9D3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4 types, we are focusing on 3 of them</a:t>
            </a:r>
          </a:p>
        </p:txBody>
      </p:sp>
      <p:sp>
        <p:nvSpPr>
          <p:cNvPr id="1536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fld id="{ED4056F5-F1A0-44A5-808C-AF8638CFCA33}" type="slidenum">
              <a:rPr lang="en-US" altLang="en-US">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Hydrogen has to be bonded to N, O, or F.  Common mistake.</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fld id="{834DDBB4-97C1-44B6-9597-12A2621AF6E1}" type="slidenum">
              <a:rPr lang="en-US" altLang="en-US">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183073D-B15A-4637-9F31-0EFA731AB808}" type="slidenum">
              <a:rPr lang="en-US" altLang="en-US"/>
              <a:pPr/>
              <a:t>‹#›</a:t>
            </a:fld>
            <a:endParaRPr lang="en-US" altLang="en-US"/>
          </a:p>
        </p:txBody>
      </p:sp>
    </p:spTree>
    <p:extLst>
      <p:ext uri="{BB962C8B-B14F-4D97-AF65-F5344CB8AC3E}">
        <p14:creationId xmlns:p14="http://schemas.microsoft.com/office/powerpoint/2010/main" val="136659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946D103-C9FE-4A47-A90B-36587F4AF8D7}" type="slidenum">
              <a:rPr lang="en-US" altLang="en-US"/>
              <a:pPr/>
              <a:t>‹#›</a:t>
            </a:fld>
            <a:endParaRPr lang="en-US" altLang="en-US"/>
          </a:p>
        </p:txBody>
      </p:sp>
    </p:spTree>
    <p:extLst>
      <p:ext uri="{BB962C8B-B14F-4D97-AF65-F5344CB8AC3E}">
        <p14:creationId xmlns:p14="http://schemas.microsoft.com/office/powerpoint/2010/main" val="48001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7C30C48-8166-44B1-A6AA-60297D518C5D}" type="slidenum">
              <a:rPr lang="en-US" altLang="en-US"/>
              <a:pPr/>
              <a:t>‹#›</a:t>
            </a:fld>
            <a:endParaRPr lang="en-US" altLang="en-US"/>
          </a:p>
        </p:txBody>
      </p:sp>
    </p:spTree>
    <p:extLst>
      <p:ext uri="{BB962C8B-B14F-4D97-AF65-F5344CB8AC3E}">
        <p14:creationId xmlns:p14="http://schemas.microsoft.com/office/powerpoint/2010/main" val="1286325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43E6668-EC2B-4D36-83E4-364C5AF2760A}" type="slidenum">
              <a:rPr lang="en-US" altLang="en-US"/>
              <a:pPr/>
              <a:t>‹#›</a:t>
            </a:fld>
            <a:endParaRPr lang="en-US" altLang="en-US"/>
          </a:p>
        </p:txBody>
      </p:sp>
    </p:spTree>
    <p:extLst>
      <p:ext uri="{BB962C8B-B14F-4D97-AF65-F5344CB8AC3E}">
        <p14:creationId xmlns:p14="http://schemas.microsoft.com/office/powerpoint/2010/main" val="220167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CC64EE8-FA15-4508-A983-7D0AC42E5FD8}" type="slidenum">
              <a:rPr lang="en-US" altLang="en-US"/>
              <a:pPr/>
              <a:t>‹#›</a:t>
            </a:fld>
            <a:endParaRPr lang="en-US" altLang="en-US"/>
          </a:p>
        </p:txBody>
      </p:sp>
    </p:spTree>
    <p:extLst>
      <p:ext uri="{BB962C8B-B14F-4D97-AF65-F5344CB8AC3E}">
        <p14:creationId xmlns:p14="http://schemas.microsoft.com/office/powerpoint/2010/main" val="2907505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03A811F6-2049-4664-8074-F377489BF014}"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Calibri Light" panose="020F0302020204030204" pitchFamily="34" charset="0"/>
        </a:defRPr>
      </a:lvl2pPr>
      <a:lvl3pPr algn="ctr" rtl="0" eaLnBrk="0" fontAlgn="base" hangingPunct="0">
        <a:lnSpc>
          <a:spcPct val="90000"/>
        </a:lnSpc>
        <a:spcBef>
          <a:spcPct val="0"/>
        </a:spcBef>
        <a:spcAft>
          <a:spcPct val="0"/>
        </a:spcAft>
        <a:defRPr sz="3400" b="1">
          <a:solidFill>
            <a:schemeClr val="tx1"/>
          </a:solidFill>
          <a:latin typeface="Calibri Light" panose="020F0302020204030204" pitchFamily="34" charset="0"/>
        </a:defRPr>
      </a:lvl3pPr>
      <a:lvl4pPr algn="ctr" rtl="0" eaLnBrk="0" fontAlgn="base" hangingPunct="0">
        <a:lnSpc>
          <a:spcPct val="90000"/>
        </a:lnSpc>
        <a:spcBef>
          <a:spcPct val="0"/>
        </a:spcBef>
        <a:spcAft>
          <a:spcPct val="0"/>
        </a:spcAft>
        <a:defRPr sz="3400" b="1">
          <a:solidFill>
            <a:schemeClr val="tx1"/>
          </a:solidFill>
          <a:latin typeface="Calibri Light" panose="020F0302020204030204" pitchFamily="34" charset="0"/>
        </a:defRPr>
      </a:lvl4pPr>
      <a:lvl5pPr algn="ctr" rtl="0" eaLnBrk="0" fontAlgn="base" hangingPunct="0">
        <a:lnSpc>
          <a:spcPct val="90000"/>
        </a:lnSpc>
        <a:spcBef>
          <a:spcPct val="0"/>
        </a:spcBef>
        <a:spcAft>
          <a:spcPct val="0"/>
        </a:spcAft>
        <a:defRPr sz="3400" b="1">
          <a:solidFill>
            <a:schemeClr val="tx1"/>
          </a:solidFill>
          <a:latin typeface="Calibri Light" panose="020F0302020204030204" pitchFamily="34"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embed/5OT5l-NZS2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0"/>
            <a:ext cx="8077200" cy="3886200"/>
          </a:xfrm>
        </p:spPr>
        <p:txBody>
          <a:bodyPr>
            <a:noAutofit/>
          </a:bodyPr>
          <a:lstStyle/>
          <a:p>
            <a:pPr eaLnBrk="1" hangingPunct="1">
              <a:defRPr/>
            </a:pPr>
            <a:r>
              <a:rPr lang="en-US" sz="6600" dirty="0">
                <a:solidFill>
                  <a:schemeClr val="tx1">
                    <a:lumMod val="65000"/>
                  </a:schemeClr>
                </a:solidFill>
                <a:effectLst/>
                <a:latin typeface="Times New Roman" panose="02020603050405020304" pitchFamily="18" charset="0"/>
                <a:cs typeface="Times New Roman" panose="02020603050405020304" pitchFamily="18" charset="0"/>
              </a:rPr>
              <a:t>Part I:</a:t>
            </a:r>
            <a:br>
              <a:rPr lang="en-US" sz="6600" dirty="0">
                <a:solidFill>
                  <a:schemeClr val="tx1">
                    <a:lumMod val="65000"/>
                  </a:schemeClr>
                </a:solidFill>
                <a:effectLst/>
                <a:latin typeface="Times New Roman" panose="02020603050405020304" pitchFamily="18" charset="0"/>
                <a:cs typeface="Times New Roman" panose="02020603050405020304" pitchFamily="18" charset="0"/>
              </a:rPr>
            </a:br>
            <a:r>
              <a:rPr lang="en-US" sz="6600" dirty="0">
                <a:solidFill>
                  <a:schemeClr val="tx1">
                    <a:lumMod val="65000"/>
                  </a:schemeClr>
                </a:solidFill>
                <a:effectLst/>
                <a:latin typeface="Times New Roman" panose="02020603050405020304" pitchFamily="18" charset="0"/>
                <a:cs typeface="Times New Roman" panose="02020603050405020304" pitchFamily="18" charset="0"/>
              </a:rPr>
              <a:t>Polar and Nonpolar molecules</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839200" cy="3124200"/>
          </a:xfrm>
        </p:spPr>
        <p:txBody>
          <a:bodyPr>
            <a:noAutofit/>
          </a:bodyPr>
          <a:lstStyle/>
          <a:p>
            <a:pPr eaLnBrk="1" hangingPunct="1">
              <a:defRPr/>
            </a:pPr>
            <a:r>
              <a:rPr lang="en-US" sz="6600" dirty="0">
                <a:solidFill>
                  <a:schemeClr val="accent2">
                    <a:lumMod val="40000"/>
                    <a:lumOff val="60000"/>
                  </a:schemeClr>
                </a:solidFill>
                <a:effectLst/>
              </a:rPr>
              <a:t>Part II:</a:t>
            </a:r>
            <a:br>
              <a:rPr lang="en-US" sz="6600" dirty="0">
                <a:solidFill>
                  <a:schemeClr val="accent2">
                    <a:lumMod val="40000"/>
                    <a:lumOff val="60000"/>
                  </a:schemeClr>
                </a:solidFill>
                <a:effectLst/>
              </a:rPr>
            </a:br>
            <a:r>
              <a:rPr lang="en-US" sz="6600" dirty="0">
                <a:solidFill>
                  <a:schemeClr val="accent2">
                    <a:lumMod val="40000"/>
                    <a:lumOff val="60000"/>
                  </a:schemeClr>
                </a:solidFill>
                <a:effectLst/>
              </a:rPr>
              <a:t>intermolecular forces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Intermolecular Forces</a:t>
            </a:r>
          </a:p>
        </p:txBody>
      </p:sp>
      <p:sp>
        <p:nvSpPr>
          <p:cNvPr id="3" name="Content Placeholder 2"/>
          <p:cNvSpPr>
            <a:spLocks noGrp="1"/>
          </p:cNvSpPr>
          <p:nvPr>
            <p:ph idx="1"/>
          </p:nvPr>
        </p:nvSpPr>
        <p:spPr/>
        <p:txBody>
          <a:bodyPr>
            <a:normAutofit fontScale="92500" lnSpcReduction="10000"/>
          </a:bodyPr>
          <a:lstStyle/>
          <a:p>
            <a:pPr>
              <a:spcBef>
                <a:spcPts val="900"/>
              </a:spcBef>
              <a:spcAft>
                <a:spcPts val="900"/>
              </a:spcAft>
              <a:defRPr/>
            </a:pPr>
            <a:r>
              <a:rPr lang="en-US" dirty="0"/>
              <a:t>Kinetic molecular theory states that the attractive forces between molecules in a gas are negligible</a:t>
            </a:r>
            <a:r>
              <a:rPr lang="en-US" dirty="0">
                <a:latin typeface="Cambria Math" panose="02040503050406030204" pitchFamily="18" charset="0"/>
                <a:ea typeface="Cambria Math" panose="02040503050406030204" pitchFamily="18" charset="0"/>
              </a:rPr>
              <a:t>—</a:t>
            </a:r>
            <a:r>
              <a:rPr lang="en-US" dirty="0"/>
              <a:t>gases have neither a definite shape or volume. </a:t>
            </a:r>
          </a:p>
          <a:p>
            <a:pPr>
              <a:spcBef>
                <a:spcPts val="900"/>
              </a:spcBef>
              <a:spcAft>
                <a:spcPts val="900"/>
              </a:spcAft>
              <a:defRPr/>
            </a:pPr>
            <a:r>
              <a:rPr lang="en-US" dirty="0"/>
              <a:t>Liquids and solids have definite volumes, which means that there are </a:t>
            </a:r>
            <a:r>
              <a:rPr lang="en-US" i="1" dirty="0"/>
              <a:t>attractive forces </a:t>
            </a:r>
            <a:r>
              <a:rPr lang="en-US" dirty="0"/>
              <a:t>holding the particles together.</a:t>
            </a:r>
          </a:p>
          <a:p>
            <a:pPr>
              <a:spcBef>
                <a:spcPts val="900"/>
              </a:spcBef>
              <a:spcAft>
                <a:spcPts val="900"/>
              </a:spcAft>
              <a:defRPr/>
            </a:pPr>
            <a:r>
              <a:rPr lang="en-US" dirty="0"/>
              <a:t>These </a:t>
            </a:r>
            <a:r>
              <a:rPr lang="en-US" i="1" dirty="0"/>
              <a:t>temporary</a:t>
            </a:r>
            <a:r>
              <a:rPr lang="en-US" dirty="0"/>
              <a:t> attractive forces are known as </a:t>
            </a:r>
            <a:r>
              <a:rPr lang="en-US" b="1" dirty="0">
                <a:solidFill>
                  <a:schemeClr val="accent5">
                    <a:lumMod val="75000"/>
                  </a:schemeClr>
                </a:solidFill>
              </a:rPr>
              <a:t>intermolecular</a:t>
            </a:r>
            <a:r>
              <a:rPr lang="en-US" dirty="0"/>
              <a:t> </a:t>
            </a:r>
            <a:r>
              <a:rPr lang="en-US" b="1" dirty="0">
                <a:solidFill>
                  <a:schemeClr val="accent5">
                    <a:lumMod val="75000"/>
                  </a:schemeClr>
                </a:solidFill>
              </a:rPr>
              <a:t>forces </a:t>
            </a:r>
            <a:r>
              <a:rPr lang="en-US" dirty="0"/>
              <a:t>(they can apply to atoms and ions as well as molecules).</a:t>
            </a:r>
          </a:p>
          <a:p>
            <a:pPr>
              <a:spcBef>
                <a:spcPts val="900"/>
              </a:spcBef>
              <a:spcAft>
                <a:spcPts val="900"/>
              </a:spcAft>
              <a:defRPr/>
            </a:pPr>
            <a:r>
              <a:rPr lang="en-US" dirty="0"/>
              <a:t>While these intermolecular forces are based on </a:t>
            </a:r>
            <a:r>
              <a:rPr lang="en-US" i="1" dirty="0"/>
              <a:t>electrostatic</a:t>
            </a:r>
            <a:r>
              <a:rPr lang="en-US" dirty="0"/>
              <a:t> attractions, they are </a:t>
            </a:r>
            <a:r>
              <a:rPr lang="en-US" i="1" dirty="0"/>
              <a:t>much</a:t>
            </a:r>
            <a:r>
              <a:rPr lang="en-US" dirty="0"/>
              <a:t> </a:t>
            </a:r>
            <a:r>
              <a:rPr lang="en-US" i="1" dirty="0"/>
              <a:t>weaker</a:t>
            </a:r>
            <a:r>
              <a:rPr lang="en-US" dirty="0"/>
              <a:t> than covalent or ionic bonds.</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br>
              <a:rPr lang="en-US" sz="2400" dirty="0"/>
            </a:br>
            <a:r>
              <a:rPr lang="en-US" sz="2400" dirty="0"/>
              <a:t>Covalent, </a:t>
            </a:r>
            <a:r>
              <a:rPr lang="en-US" sz="2400" i="1" dirty="0"/>
              <a:t>Intra</a:t>
            </a:r>
            <a:r>
              <a:rPr lang="en-US" sz="2400" dirty="0"/>
              <a:t>molecular Bonds versus </a:t>
            </a:r>
            <a:r>
              <a:rPr lang="en-US" sz="2400" i="1" dirty="0"/>
              <a:t>Inter</a:t>
            </a:r>
            <a:r>
              <a:rPr lang="en-US" sz="2400" dirty="0"/>
              <a:t>molecular Forces</a:t>
            </a:r>
          </a:p>
        </p:txBody>
      </p:sp>
      <p:pic>
        <p:nvPicPr>
          <p:cNvPr id="4" name="Shape 91" descr="Two molecules of methanol. The bonds connecting the atoms within each molecule are labeled Covalent bonds. A dashed line connecting the two molecules is labeled Intermolecular force." title="Figure 12.1"/>
          <p:cNvPicPr preferRelativeResize="0">
            <a:picLocks noGrp="1"/>
          </p:cNvPicPr>
          <p:nvPr>
            <p:ph idx="1"/>
          </p:nvPr>
        </p:nvPicPr>
        <p:blipFill rotWithShape="1">
          <a:blip r:embed="rId2">
            <a:alphaModFix/>
          </a:blip>
          <a:stretch/>
        </p:blipFill>
        <p:spPr>
          <a:xfrm>
            <a:off x="628650" y="2271713"/>
            <a:ext cx="7886700" cy="3171825"/>
          </a:xfrm>
        </p:spPr>
      </p:pic>
      <p:sp>
        <p:nvSpPr>
          <p:cNvPr id="19460" name="TextBox 4"/>
          <p:cNvSpPr txBox="1">
            <a:spLocks noChangeArrowheads="1"/>
          </p:cNvSpPr>
          <p:nvPr/>
        </p:nvSpPr>
        <p:spPr bwMode="auto">
          <a:xfrm>
            <a:off x="2946400" y="5819775"/>
            <a:ext cx="3698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US" altLang="en-US" sz="900">
                <a:solidFill>
                  <a:schemeClr val="bg1"/>
                </a:solidFill>
              </a:rPr>
              <a:t>Image: MacMillan Interactive General Chemistry 1</a:t>
            </a:r>
            <a:r>
              <a:rPr lang="en-US" altLang="en-US" sz="900" baseline="30000">
                <a:solidFill>
                  <a:schemeClr val="bg1"/>
                </a:solidFill>
              </a:rPr>
              <a:t>st</a:t>
            </a:r>
            <a:r>
              <a:rPr lang="en-US" altLang="en-US" sz="900">
                <a:solidFill>
                  <a:schemeClr val="bg1"/>
                </a:solidFill>
              </a:rPr>
              <a:t> Edition ©2021</a:t>
            </a:r>
          </a:p>
        </p:txBody>
      </p:sp>
    </p:spTree>
    <p:extLst>
      <p:ext uri="{BB962C8B-B14F-4D97-AF65-F5344CB8AC3E}">
        <p14:creationId xmlns:p14="http://schemas.microsoft.com/office/powerpoint/2010/main" val="2442678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5" y="304800"/>
            <a:ext cx="7764463" cy="914400"/>
          </a:xfrm>
        </p:spPr>
        <p:txBody>
          <a:bodyPr/>
          <a:lstStyle/>
          <a:p>
            <a:pPr>
              <a:defRPr/>
            </a:pPr>
            <a:r>
              <a:rPr lang="en-US" dirty="0"/>
              <a:t>Intermolecular Forces</a:t>
            </a:r>
          </a:p>
        </p:txBody>
      </p:sp>
      <p:sp>
        <p:nvSpPr>
          <p:cNvPr id="3" name="Content Placeholder 2"/>
          <p:cNvSpPr>
            <a:spLocks noGrp="1"/>
          </p:cNvSpPr>
          <p:nvPr>
            <p:ph idx="1"/>
          </p:nvPr>
        </p:nvSpPr>
        <p:spPr>
          <a:xfrm>
            <a:off x="190500" y="1254125"/>
            <a:ext cx="8763000" cy="5603875"/>
          </a:xfrm>
        </p:spPr>
        <p:txBody>
          <a:bodyPr>
            <a:noAutofit/>
          </a:bodyPr>
          <a:lstStyle/>
          <a:p>
            <a:pPr>
              <a:spcBef>
                <a:spcPts val="900"/>
              </a:spcBef>
              <a:spcAft>
                <a:spcPts val="900"/>
              </a:spcAft>
              <a:defRPr/>
            </a:pPr>
            <a:r>
              <a:rPr lang="en-US" sz="3200" dirty="0">
                <a:latin typeface="Times New Roman" panose="02020603050405020304" pitchFamily="18" charset="0"/>
                <a:cs typeface="Times New Roman" panose="02020603050405020304" pitchFamily="18" charset="0"/>
              </a:rPr>
              <a:t>Liquids and solids have definite volumes, which means that there are </a:t>
            </a:r>
            <a:r>
              <a:rPr lang="en-US" sz="3200" i="1" dirty="0">
                <a:latin typeface="Times New Roman" panose="02020603050405020304" pitchFamily="18" charset="0"/>
                <a:cs typeface="Times New Roman" panose="02020603050405020304" pitchFamily="18" charset="0"/>
              </a:rPr>
              <a:t>attractive forces </a:t>
            </a:r>
            <a:r>
              <a:rPr lang="en-US" sz="3200" dirty="0">
                <a:latin typeface="Times New Roman" panose="02020603050405020304" pitchFamily="18" charset="0"/>
                <a:cs typeface="Times New Roman" panose="02020603050405020304" pitchFamily="18" charset="0"/>
              </a:rPr>
              <a:t>holding the particles together.</a:t>
            </a:r>
          </a:p>
          <a:p>
            <a:pPr>
              <a:spcBef>
                <a:spcPts val="900"/>
              </a:spcBef>
              <a:spcAft>
                <a:spcPts val="900"/>
              </a:spcAft>
              <a:defRPr/>
            </a:pPr>
            <a:r>
              <a:rPr lang="en-US" sz="3200" dirty="0">
                <a:latin typeface="Times New Roman" panose="02020603050405020304" pitchFamily="18" charset="0"/>
                <a:cs typeface="Times New Roman" panose="02020603050405020304" pitchFamily="18" charset="0"/>
              </a:rPr>
              <a:t>These </a:t>
            </a:r>
            <a:r>
              <a:rPr lang="en-US" sz="3200" i="1" dirty="0">
                <a:latin typeface="Times New Roman" panose="02020603050405020304" pitchFamily="18" charset="0"/>
                <a:cs typeface="Times New Roman" panose="02020603050405020304" pitchFamily="18" charset="0"/>
              </a:rPr>
              <a:t>temporary</a:t>
            </a:r>
            <a:r>
              <a:rPr lang="en-US" sz="3200" dirty="0">
                <a:latin typeface="Times New Roman" panose="02020603050405020304" pitchFamily="18" charset="0"/>
                <a:cs typeface="Times New Roman" panose="02020603050405020304" pitchFamily="18" charset="0"/>
              </a:rPr>
              <a:t> attractive forces are known as </a:t>
            </a:r>
            <a:r>
              <a:rPr lang="en-US" sz="3200" b="1" dirty="0">
                <a:solidFill>
                  <a:schemeClr val="accent5">
                    <a:lumMod val="75000"/>
                  </a:schemeClr>
                </a:solidFill>
                <a:latin typeface="Times New Roman" panose="02020603050405020304" pitchFamily="18" charset="0"/>
                <a:cs typeface="Times New Roman" panose="02020603050405020304" pitchFamily="18" charset="0"/>
              </a:rPr>
              <a:t>intermolecular</a:t>
            </a:r>
            <a:r>
              <a:rPr lang="en-US" sz="3200" dirty="0">
                <a:latin typeface="Times New Roman" panose="02020603050405020304" pitchFamily="18" charset="0"/>
                <a:cs typeface="Times New Roman" panose="02020603050405020304" pitchFamily="18" charset="0"/>
              </a:rPr>
              <a:t> </a:t>
            </a:r>
            <a:r>
              <a:rPr lang="en-US" sz="3200" b="1" dirty="0">
                <a:solidFill>
                  <a:schemeClr val="accent5">
                    <a:lumMod val="75000"/>
                  </a:schemeClr>
                </a:solidFill>
                <a:latin typeface="Times New Roman" panose="02020603050405020304" pitchFamily="18" charset="0"/>
                <a:cs typeface="Times New Roman" panose="02020603050405020304" pitchFamily="18" charset="0"/>
              </a:rPr>
              <a:t>forces </a:t>
            </a:r>
            <a:r>
              <a:rPr lang="en-US" sz="3200" dirty="0">
                <a:latin typeface="Times New Roman" panose="02020603050405020304" pitchFamily="18" charset="0"/>
                <a:cs typeface="Times New Roman" panose="02020603050405020304" pitchFamily="18" charset="0"/>
              </a:rPr>
              <a:t>(they can apply to atoms, ions, and molecules).</a:t>
            </a:r>
          </a:p>
          <a:p>
            <a:pPr>
              <a:spcBef>
                <a:spcPts val="900"/>
              </a:spcBef>
              <a:spcAft>
                <a:spcPts val="900"/>
              </a:spcAft>
              <a:defRPr/>
            </a:pPr>
            <a:r>
              <a:rPr lang="en-US" sz="3200" dirty="0">
                <a:latin typeface="Times New Roman" panose="02020603050405020304" pitchFamily="18" charset="0"/>
                <a:cs typeface="Times New Roman" panose="02020603050405020304" pitchFamily="18" charset="0"/>
              </a:rPr>
              <a:t>They are based on </a:t>
            </a:r>
            <a:r>
              <a:rPr lang="en-US" sz="3200" i="1" dirty="0">
                <a:latin typeface="Times New Roman" panose="02020603050405020304" pitchFamily="18" charset="0"/>
                <a:cs typeface="Times New Roman" panose="02020603050405020304" pitchFamily="18" charset="0"/>
              </a:rPr>
              <a:t>electrostatic</a:t>
            </a:r>
            <a:r>
              <a:rPr lang="en-US" sz="3200" dirty="0">
                <a:latin typeface="Times New Roman" panose="02020603050405020304" pitchFamily="18" charset="0"/>
                <a:cs typeface="Times New Roman" panose="02020603050405020304" pitchFamily="18" charset="0"/>
              </a:rPr>
              <a:t> attractions, but are </a:t>
            </a:r>
            <a:r>
              <a:rPr lang="en-US" sz="3200" i="1" dirty="0">
                <a:latin typeface="Times New Roman" panose="02020603050405020304" pitchFamily="18" charset="0"/>
                <a:cs typeface="Times New Roman" panose="02020603050405020304" pitchFamily="18" charset="0"/>
              </a:rPr>
              <a:t>much</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weaker</a:t>
            </a:r>
            <a:r>
              <a:rPr lang="en-US" sz="3200" dirty="0">
                <a:latin typeface="Times New Roman" panose="02020603050405020304" pitchFamily="18" charset="0"/>
                <a:cs typeface="Times New Roman" panose="02020603050405020304" pitchFamily="18" charset="0"/>
              </a:rPr>
              <a:t> than covalent or ionic bonds.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64463" cy="762000"/>
          </a:xfrm>
        </p:spPr>
        <p:txBody>
          <a:bodyPr/>
          <a:lstStyle/>
          <a:p>
            <a:pPr>
              <a:defRPr/>
            </a:pPr>
            <a:r>
              <a:rPr lang="en-US" dirty="0"/>
              <a:t>Types of Intermolecular Forces</a:t>
            </a:r>
          </a:p>
        </p:txBody>
      </p:sp>
      <p:sp>
        <p:nvSpPr>
          <p:cNvPr id="3" name="Content Placeholder 2"/>
          <p:cNvSpPr>
            <a:spLocks noGrp="1"/>
          </p:cNvSpPr>
          <p:nvPr>
            <p:ph idx="1"/>
          </p:nvPr>
        </p:nvSpPr>
        <p:spPr>
          <a:xfrm>
            <a:off x="685800" y="914400"/>
            <a:ext cx="7764463" cy="1066800"/>
          </a:xfrm>
        </p:spPr>
        <p:txBody>
          <a:bodyPr>
            <a:noAutofit/>
          </a:bodyPr>
          <a:lstStyle/>
          <a:p>
            <a:pPr>
              <a:lnSpc>
                <a:spcPct val="110000"/>
              </a:lnSpc>
              <a:spcBef>
                <a:spcPts val="900"/>
              </a:spcBef>
              <a:spcAft>
                <a:spcPts val="450"/>
              </a:spcAft>
              <a:buFont typeface="Wingdings" panose="05000000000000000000" pitchFamily="2" charset="2"/>
              <a:buChar char="Ø"/>
              <a:defRPr/>
            </a:pPr>
            <a:r>
              <a:rPr lang="en-US" sz="2800" b="1" dirty="0">
                <a:solidFill>
                  <a:schemeClr val="accent5">
                    <a:lumMod val="75000"/>
                  </a:schemeClr>
                </a:solidFill>
                <a:latin typeface="Times New Roman" panose="02020603050405020304" pitchFamily="18" charset="0"/>
                <a:cs typeface="Times New Roman" panose="02020603050405020304" pitchFamily="18" charset="0"/>
              </a:rPr>
              <a:t>Ion–dipole attractions </a:t>
            </a:r>
            <a:r>
              <a:rPr lang="en-US" sz="2800" dirty="0">
                <a:latin typeface="Times New Roman" panose="02020603050405020304" pitchFamily="18" charset="0"/>
                <a:cs typeface="Times New Roman" panose="02020603050405020304" pitchFamily="18" charset="0"/>
              </a:rPr>
              <a:t>form between ions and polar molecules.</a:t>
            </a:r>
          </a:p>
        </p:txBody>
      </p:sp>
      <p:sp>
        <p:nvSpPr>
          <p:cNvPr id="5" name="TextBox 4"/>
          <p:cNvSpPr txBox="1"/>
          <p:nvPr/>
        </p:nvSpPr>
        <p:spPr>
          <a:xfrm>
            <a:off x="685800" y="914400"/>
            <a:ext cx="8153400" cy="4862357"/>
          </a:xfrm>
          <a:prstGeom prst="rect">
            <a:avLst/>
          </a:prstGeom>
          <a:noFill/>
        </p:spPr>
        <p:txBody>
          <a:bodyPr>
            <a:spAutoFit/>
          </a:bodyPr>
          <a:lstStyle/>
          <a:p>
            <a:pPr>
              <a:lnSpc>
                <a:spcPct val="110000"/>
              </a:lnSpc>
              <a:spcBef>
                <a:spcPts val="900"/>
              </a:spcBef>
              <a:spcAft>
                <a:spcPts val="450"/>
              </a:spcAft>
              <a:buFont typeface="Wingdings" panose="05000000000000000000" pitchFamily="2" charset="2"/>
              <a:buChar char="Ø"/>
              <a:defRPr/>
            </a:pPr>
            <a:r>
              <a:rPr lang="en-US" sz="2800" b="1" dirty="0">
                <a:solidFill>
                  <a:schemeClr val="accent5">
                    <a:lumMod val="75000"/>
                  </a:schemeClr>
                </a:solidFill>
                <a:latin typeface="Times New Roman" panose="02020603050405020304" pitchFamily="18" charset="0"/>
                <a:cs typeface="Times New Roman" panose="02020603050405020304" pitchFamily="18" charset="0"/>
              </a:rPr>
              <a:t>Dipole–dipole</a:t>
            </a:r>
            <a:r>
              <a:rPr lang="en-US" sz="2800" dirty="0">
                <a:latin typeface="Times New Roman" panose="02020603050405020304" pitchFamily="18" charset="0"/>
                <a:cs typeface="Times New Roman" panose="02020603050405020304" pitchFamily="18" charset="0"/>
              </a:rPr>
              <a:t> </a:t>
            </a:r>
            <a:r>
              <a:rPr lang="en-US" sz="2800" b="1" dirty="0">
                <a:solidFill>
                  <a:schemeClr val="accent5">
                    <a:lumMod val="75000"/>
                  </a:schemeClr>
                </a:solidFill>
                <a:latin typeface="Times New Roman" panose="02020603050405020304" pitchFamily="18" charset="0"/>
                <a:cs typeface="Times New Roman" panose="02020603050405020304" pitchFamily="18" charset="0"/>
              </a:rPr>
              <a:t>attractions</a:t>
            </a:r>
            <a:r>
              <a:rPr lang="en-US" sz="2800" dirty="0">
                <a:latin typeface="Times New Roman" panose="02020603050405020304" pitchFamily="18" charset="0"/>
                <a:cs typeface="Times New Roman" panose="02020603050405020304" pitchFamily="18" charset="0"/>
              </a:rPr>
              <a:t> form between two polar molecules.</a:t>
            </a:r>
          </a:p>
          <a:p>
            <a:pPr>
              <a:lnSpc>
                <a:spcPct val="110000"/>
              </a:lnSpc>
              <a:spcBef>
                <a:spcPts val="900"/>
              </a:spcBef>
              <a:spcAft>
                <a:spcPts val="450"/>
              </a:spcAft>
              <a:buFont typeface="Wingdings" panose="05000000000000000000" pitchFamily="2" charset="2"/>
              <a:buChar char="Ø"/>
              <a:defRPr/>
            </a:pPr>
            <a:r>
              <a:rPr lang="en-US" sz="2800" b="1" dirty="0">
                <a:solidFill>
                  <a:schemeClr val="accent5">
                    <a:lumMod val="75000"/>
                  </a:schemeClr>
                </a:solidFill>
                <a:latin typeface="Times New Roman" panose="02020603050405020304" pitchFamily="18" charset="0"/>
                <a:cs typeface="Times New Roman" panose="02020603050405020304" pitchFamily="18" charset="0"/>
              </a:rPr>
              <a:t>Hydrogen</a:t>
            </a:r>
            <a:r>
              <a:rPr lang="en-US" sz="2800" dirty="0">
                <a:latin typeface="Times New Roman" panose="02020603050405020304" pitchFamily="18" charset="0"/>
                <a:cs typeface="Times New Roman" panose="02020603050405020304" pitchFamily="18" charset="0"/>
              </a:rPr>
              <a:t> </a:t>
            </a:r>
            <a:r>
              <a:rPr lang="en-US" sz="2800" b="1" dirty="0">
                <a:solidFill>
                  <a:schemeClr val="accent5">
                    <a:lumMod val="75000"/>
                  </a:schemeClr>
                </a:solidFill>
                <a:latin typeface="Times New Roman" panose="02020603050405020304" pitchFamily="18" charset="0"/>
                <a:cs typeface="Times New Roman" panose="02020603050405020304" pitchFamily="18" charset="0"/>
              </a:rPr>
              <a:t>bonding</a:t>
            </a:r>
            <a:r>
              <a:rPr lang="en-US" sz="2800" dirty="0">
                <a:latin typeface="Times New Roman" panose="02020603050405020304" pitchFamily="18" charset="0"/>
                <a:cs typeface="Times New Roman" panose="02020603050405020304" pitchFamily="18" charset="0"/>
              </a:rPr>
              <a:t> is a particularly strong type of dipole–dipole attraction.</a:t>
            </a:r>
          </a:p>
          <a:p>
            <a:pPr>
              <a:lnSpc>
                <a:spcPct val="110000"/>
              </a:lnSpc>
              <a:spcBef>
                <a:spcPts val="900"/>
              </a:spcBef>
              <a:spcAft>
                <a:spcPts val="450"/>
              </a:spcAft>
              <a:buFont typeface="Wingdings" panose="05000000000000000000" pitchFamily="2" charset="2"/>
              <a:buChar char="Ø"/>
              <a:defRPr/>
            </a:pPr>
            <a:r>
              <a:rPr lang="en-US" sz="2800" b="1" dirty="0">
                <a:solidFill>
                  <a:schemeClr val="accent5">
                    <a:lumMod val="75000"/>
                  </a:schemeClr>
                </a:solidFill>
                <a:latin typeface="Times New Roman" panose="02020603050405020304" pitchFamily="18" charset="0"/>
                <a:cs typeface="Times New Roman" panose="02020603050405020304" pitchFamily="18" charset="0"/>
              </a:rPr>
              <a:t>Dispersion</a:t>
            </a:r>
            <a:r>
              <a:rPr lang="en-US" sz="2800" dirty="0">
                <a:latin typeface="Times New Roman" panose="02020603050405020304" pitchFamily="18" charset="0"/>
                <a:cs typeface="Times New Roman" panose="02020603050405020304" pitchFamily="18" charset="0"/>
              </a:rPr>
              <a:t> </a:t>
            </a:r>
            <a:r>
              <a:rPr lang="en-US" sz="2800" b="1" dirty="0">
                <a:solidFill>
                  <a:schemeClr val="accent5">
                    <a:lumMod val="75000"/>
                  </a:schemeClr>
                </a:solidFill>
                <a:latin typeface="Times New Roman" panose="02020603050405020304" pitchFamily="18" charset="0"/>
                <a:cs typeface="Times New Roman" panose="02020603050405020304" pitchFamily="18" charset="0"/>
              </a:rPr>
              <a:t>forces</a:t>
            </a:r>
            <a:r>
              <a:rPr lang="en-US" sz="2800" dirty="0">
                <a:latin typeface="Times New Roman" panose="02020603050405020304" pitchFamily="18" charset="0"/>
                <a:cs typeface="Times New Roman" panose="02020603050405020304" pitchFamily="18" charset="0"/>
              </a:rPr>
              <a:t> occur between all particles, and are based on the # of e-.</a:t>
            </a:r>
          </a:p>
          <a:p>
            <a:pPr>
              <a:lnSpc>
                <a:spcPct val="110000"/>
              </a:lnSpc>
              <a:spcBef>
                <a:spcPts val="900"/>
              </a:spcBef>
              <a:spcAft>
                <a:spcPts val="450"/>
              </a:spcAft>
              <a:buFont typeface="Wingdings" panose="05000000000000000000" pitchFamily="2" charset="2"/>
              <a:buChar char="Ø"/>
              <a:defRPr/>
            </a:pPr>
            <a:r>
              <a:rPr lang="en-US" sz="2800" dirty="0">
                <a:latin typeface="Times New Roman" panose="02020603050405020304" pitchFamily="18" charset="0"/>
                <a:cs typeface="Times New Roman" panose="02020603050405020304" pitchFamily="18" charset="0"/>
              </a:rPr>
              <a:t>The strength of intermolecular forces can explain trends in MP, BP, and solubilities and can explain many of the unique properties of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3">
                                            <p:txEl>
                                              <p:pRg st="0" end="0"/>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br>
              <a:rPr lang="en-US" sz="2400" dirty="0"/>
            </a:br>
            <a:r>
              <a:rPr lang="en-US" sz="2400" dirty="0"/>
              <a:t>Covalent, </a:t>
            </a:r>
            <a:r>
              <a:rPr lang="en-US" sz="2400" i="1" dirty="0"/>
              <a:t>Intra</a:t>
            </a:r>
            <a:r>
              <a:rPr lang="en-US" sz="2400" dirty="0"/>
              <a:t>molecular Bonds versus </a:t>
            </a:r>
            <a:r>
              <a:rPr lang="en-US" sz="2400" i="1" dirty="0"/>
              <a:t>Inter</a:t>
            </a:r>
            <a:r>
              <a:rPr lang="en-US" sz="2400" dirty="0"/>
              <a:t>molecular Forces</a:t>
            </a:r>
          </a:p>
        </p:txBody>
      </p:sp>
      <p:pic>
        <p:nvPicPr>
          <p:cNvPr id="4" name="Shape 91" descr="Two molecules of methanol. The bonds connecting the atoms within each molecule are labeled Covalent bonds. A dashed line connecting the two molecules is labeled Intermolecular force." title="Figure 12.1"/>
          <p:cNvPicPr preferRelativeResize="0">
            <a:picLocks noGrp="1"/>
          </p:cNvPicPr>
          <p:nvPr>
            <p:ph idx="1"/>
          </p:nvPr>
        </p:nvPicPr>
        <p:blipFill rotWithShape="1">
          <a:blip r:embed="rId2">
            <a:alphaModFix/>
          </a:blip>
          <a:stretch/>
        </p:blipFill>
        <p:spPr>
          <a:xfrm>
            <a:off x="628650" y="2271713"/>
            <a:ext cx="7886700" cy="3171825"/>
          </a:xfrm>
        </p:spPr>
      </p:pic>
      <p:sp>
        <p:nvSpPr>
          <p:cNvPr id="19460" name="TextBox 4"/>
          <p:cNvSpPr txBox="1">
            <a:spLocks noChangeArrowheads="1"/>
          </p:cNvSpPr>
          <p:nvPr/>
        </p:nvSpPr>
        <p:spPr bwMode="auto">
          <a:xfrm>
            <a:off x="2946400" y="5819775"/>
            <a:ext cx="3698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US" altLang="en-US" sz="900">
                <a:solidFill>
                  <a:schemeClr val="bg1"/>
                </a:solidFill>
              </a:rPr>
              <a:t>Image: MacMillan Interactive General Chemistry 1</a:t>
            </a:r>
            <a:r>
              <a:rPr lang="en-US" altLang="en-US" sz="900" baseline="30000">
                <a:solidFill>
                  <a:schemeClr val="bg1"/>
                </a:solidFill>
              </a:rPr>
              <a:t>st</a:t>
            </a:r>
            <a:r>
              <a:rPr lang="en-US" altLang="en-US" sz="900">
                <a:solidFill>
                  <a:schemeClr val="bg1"/>
                </a:solidFill>
              </a:rPr>
              <a:t> Edition ©2021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Ion–Dipole Attractions</a:t>
            </a:r>
          </a:p>
        </p:txBody>
      </p:sp>
      <p:sp>
        <p:nvSpPr>
          <p:cNvPr id="3" name="Content Placeholder 2"/>
          <p:cNvSpPr>
            <a:spLocks noGrp="1"/>
          </p:cNvSpPr>
          <p:nvPr>
            <p:ph idx="1"/>
          </p:nvPr>
        </p:nvSpPr>
        <p:spPr/>
        <p:txBody>
          <a:bodyPr/>
          <a:lstStyle/>
          <a:p>
            <a:pPr>
              <a:lnSpc>
                <a:spcPct val="100000"/>
              </a:lnSpc>
              <a:spcBef>
                <a:spcPts val="900"/>
              </a:spcBef>
              <a:spcAft>
                <a:spcPts val="1350"/>
              </a:spcAft>
              <a:defRPr/>
            </a:pPr>
            <a:r>
              <a:rPr lang="en-US" dirty="0"/>
              <a:t>Polar molecules, such as H</a:t>
            </a:r>
            <a:r>
              <a:rPr lang="en-US" baseline="-25000" dirty="0"/>
              <a:t>2</a:t>
            </a:r>
            <a:r>
              <a:rPr lang="en-US" dirty="0"/>
              <a:t>O, have separate locations of partial positive and partial negative charges; they are dipoles.</a:t>
            </a:r>
          </a:p>
          <a:p>
            <a:pPr>
              <a:lnSpc>
                <a:spcPct val="100000"/>
              </a:lnSpc>
              <a:spcBef>
                <a:spcPts val="900"/>
              </a:spcBef>
              <a:spcAft>
                <a:spcPts val="1350"/>
              </a:spcAft>
              <a:defRPr/>
            </a:pPr>
            <a:r>
              <a:rPr lang="en-US" dirty="0"/>
              <a:t>Ionic compounds dissolve in water to form hydrated ions.</a:t>
            </a:r>
          </a:p>
          <a:p>
            <a:pPr>
              <a:lnSpc>
                <a:spcPct val="100000"/>
              </a:lnSpc>
              <a:spcBef>
                <a:spcPts val="900"/>
              </a:spcBef>
              <a:spcAft>
                <a:spcPts val="1350"/>
              </a:spcAft>
              <a:defRPr/>
            </a:pPr>
            <a:r>
              <a:rPr lang="en-US" dirty="0"/>
              <a:t>Hydrated ions form by way of ion–dipole attractions.</a:t>
            </a:r>
          </a:p>
          <a:p>
            <a:pPr>
              <a:lnSpc>
                <a:spcPct val="100000"/>
              </a:lnSpc>
              <a:spcBef>
                <a:spcPts val="900"/>
              </a:spcBef>
              <a:spcAft>
                <a:spcPts val="1350"/>
              </a:spcAft>
              <a:defRPr/>
            </a:pPr>
            <a:r>
              <a:rPr lang="en-US" dirty="0"/>
              <a:t>Ion–dipole attractions are the strongest of the temporary attractions between particles.</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Shape 97" descr="Two images of cations and anions. In the first image, the plus and minus charged ions are arranged in a lattice labeled crystal. Arrows pointing between ions of opposing charge indicate attractive forces labeled ion-ion interactions. Arrows point from this image to the other, indicating dissolution. In the second image, labeled solution, there are two panels. The first panel shows a cation surrounded by water molecules. The water molecules are oriented such that the oxygen atom, labeled delta minus, is pointed toward the cation. In the second panel, an anion is surrounded by water molecules. In this panel, the water molecules are oriented such that the hydrogen atoms, labeled delta plus, are pointed towards the anion. In both panels, arrows indicate the direction of attractive forces between the atoms. In this case, the forces are labeled ion-dipole interactions. " title="Figure 12.2"/>
          <p:cNvPicPr preferRelativeResize="0">
            <a:picLocks noGrp="1" noChangeAspect="1"/>
          </p:cNvPicPr>
          <p:nvPr>
            <p:ph idx="1"/>
          </p:nvPr>
        </p:nvPicPr>
        <p:blipFill rotWithShape="1">
          <a:blip r:embed="rId2"/>
          <a:stretch/>
        </p:blipFill>
        <p:spPr>
          <a:xfrm>
            <a:off x="376238" y="1581150"/>
            <a:ext cx="8108950" cy="4171950"/>
          </a:xfrm>
        </p:spPr>
      </p:pic>
      <p:sp>
        <p:nvSpPr>
          <p:cNvPr id="2" name="Title 1"/>
          <p:cNvSpPr>
            <a:spLocks noGrp="1"/>
          </p:cNvSpPr>
          <p:nvPr>
            <p:ph type="title"/>
          </p:nvPr>
        </p:nvSpPr>
        <p:spPr>
          <a:xfrm>
            <a:off x="376238" y="444500"/>
            <a:ext cx="8391525" cy="993775"/>
          </a:xfrm>
        </p:spPr>
        <p:txBody>
          <a:bodyPr/>
          <a:lstStyle/>
          <a:p>
            <a:pPr marL="342900" indent="-342900">
              <a:buFont typeface="Arial" panose="020B0604020202020204" pitchFamily="34" charset="0"/>
              <a:buChar char="•"/>
              <a:defRPr/>
            </a:pPr>
            <a:r>
              <a:rPr lang="en-US" sz="2400" dirty="0"/>
              <a:t>Ions Form Ion–Dipole Attractions upon Dissolution</a:t>
            </a:r>
          </a:p>
        </p:txBody>
      </p:sp>
      <p:sp>
        <p:nvSpPr>
          <p:cNvPr id="21508" name="TextBox 4"/>
          <p:cNvSpPr txBox="1">
            <a:spLocks noChangeArrowheads="1"/>
          </p:cNvSpPr>
          <p:nvPr/>
        </p:nvSpPr>
        <p:spPr bwMode="auto">
          <a:xfrm>
            <a:off x="2946400" y="5819775"/>
            <a:ext cx="3698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US" altLang="en-US" sz="900">
                <a:solidFill>
                  <a:schemeClr val="bg1"/>
                </a:solidFill>
              </a:rPr>
              <a:t>Image: MacMillan Interactive General Chemistry 1</a:t>
            </a:r>
            <a:r>
              <a:rPr lang="en-US" altLang="en-US" sz="900" baseline="30000">
                <a:solidFill>
                  <a:schemeClr val="bg1"/>
                </a:solidFill>
              </a:rPr>
              <a:t>st</a:t>
            </a:r>
            <a:r>
              <a:rPr lang="en-US" altLang="en-US" sz="900">
                <a:solidFill>
                  <a:schemeClr val="bg1"/>
                </a:solidFill>
              </a:rPr>
              <a:t> Edition ©2021</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3"/>
                </a:solidFill>
              </a:rPr>
              <a:t>Example</a:t>
            </a:r>
            <a:br>
              <a:rPr lang="en-US" dirty="0"/>
            </a:br>
            <a:r>
              <a:rPr lang="en-US" sz="2700" dirty="0"/>
              <a:t>Predict whether any of the following pairs of compounds can form ion–dipole attractions.</a:t>
            </a:r>
            <a:endParaRPr lang="en-US" dirty="0"/>
          </a:p>
        </p:txBody>
      </p:sp>
      <p:sp>
        <p:nvSpPr>
          <p:cNvPr id="5" name="Content Placeholder 4"/>
          <p:cNvSpPr>
            <a:spLocks noGrp="1"/>
          </p:cNvSpPr>
          <p:nvPr>
            <p:ph idx="1"/>
          </p:nvPr>
        </p:nvSpPr>
        <p:spPr/>
        <p:txBody>
          <a:bodyPr/>
          <a:lstStyle/>
          <a:p>
            <a:pPr marL="385763" indent="-385763">
              <a:lnSpc>
                <a:spcPct val="200000"/>
              </a:lnSpc>
              <a:buFont typeface="+mj-lt"/>
              <a:buAutoNum type="alphaLcPeriod"/>
              <a:defRPr/>
            </a:pPr>
            <a:r>
              <a:rPr lang="en-US" dirty="0"/>
              <a:t>H</a:t>
            </a:r>
            <a:r>
              <a:rPr lang="en-US" baseline="-25000" dirty="0"/>
              <a:t>2</a:t>
            </a:r>
            <a:r>
              <a:rPr lang="en-US" dirty="0"/>
              <a:t>O and CO</a:t>
            </a:r>
            <a:r>
              <a:rPr lang="en-US" baseline="-25000" dirty="0"/>
              <a:t>2</a:t>
            </a:r>
            <a:endParaRPr lang="en-US" dirty="0"/>
          </a:p>
          <a:p>
            <a:pPr marL="385763" indent="-385763">
              <a:lnSpc>
                <a:spcPct val="200000"/>
              </a:lnSpc>
              <a:buFont typeface="+mj-lt"/>
              <a:buAutoNum type="alphaLcPeriod"/>
              <a:defRPr/>
            </a:pPr>
            <a:r>
              <a:rPr lang="en-US" dirty="0"/>
              <a:t>NaCl and H</a:t>
            </a:r>
            <a:r>
              <a:rPr lang="en-US" baseline="-25000" dirty="0"/>
              <a:t>2</a:t>
            </a:r>
            <a:r>
              <a:rPr lang="en-US" dirty="0"/>
              <a:t>O</a:t>
            </a:r>
          </a:p>
          <a:p>
            <a:pPr marL="385763" indent="-385763">
              <a:lnSpc>
                <a:spcPct val="200000"/>
              </a:lnSpc>
              <a:buFont typeface="+mj-lt"/>
              <a:buAutoNum type="alphaLcPeriod"/>
              <a:defRPr/>
            </a:pPr>
            <a:r>
              <a:rPr lang="en-US" dirty="0"/>
              <a:t>NaCl and CO</a:t>
            </a:r>
            <a:r>
              <a:rPr lang="en-US" baseline="-25000" dirty="0"/>
              <a:t>2</a:t>
            </a:r>
            <a:endParaRPr lang="en-US" dirty="0"/>
          </a:p>
          <a:p>
            <a:pPr>
              <a:defRPr/>
            </a:pPr>
            <a:endParaRPr lang="en-US"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descr="Large confetti"/>
          <p:cNvSpPr>
            <a:spLocks noGrp="1" noChangeArrowheads="1"/>
          </p:cNvSpPr>
          <p:nvPr>
            <p:ph type="title"/>
          </p:nvPr>
        </p:nvSpPr>
        <p:spPr>
          <a:xfrm>
            <a:off x="628650" y="381000"/>
            <a:ext cx="7772400" cy="868363"/>
          </a:xfrm>
        </p:spPr>
        <p:txBody>
          <a:bodyPr/>
          <a:lstStyle/>
          <a:p>
            <a:pPr eaLnBrk="1" fontAlgn="auto" hangingPunct="1">
              <a:spcAft>
                <a:spcPts val="0"/>
              </a:spcAft>
              <a:defRPr/>
            </a:pPr>
            <a:r>
              <a:rPr lang="en-US" altLang="en-US" dirty="0">
                <a:solidFill>
                  <a:schemeClr val="tx1">
                    <a:lumMod val="65000"/>
                  </a:schemeClr>
                </a:solidFill>
                <a:latin typeface="Times New Roman" panose="02020603050405020304" pitchFamily="18" charset="0"/>
                <a:cs typeface="Times New Roman" panose="02020603050405020304" pitchFamily="18" charset="0"/>
              </a:rPr>
              <a:t>Dipole-Dipole IMF</a:t>
            </a:r>
          </a:p>
        </p:txBody>
      </p:sp>
      <p:pic>
        <p:nvPicPr>
          <p:cNvPr id="18436" name="Picture 4" descr="hfp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151188"/>
            <a:ext cx="3455988"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533400" y="1322388"/>
            <a:ext cx="8191500" cy="1176337"/>
          </a:xfrm>
          <a:prstGeom prst="rect">
            <a:avLst/>
          </a:prstGeom>
          <a:noFill/>
          <a:ln>
            <a:noFill/>
          </a:ln>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lnSpc>
                <a:spcPct val="100000"/>
              </a:lnSpc>
              <a:spcBef>
                <a:spcPct val="20000"/>
              </a:spcBef>
              <a:buClr>
                <a:schemeClr val="hlink"/>
              </a:buClr>
              <a:buSzPct val="75000"/>
              <a:buFont typeface="Arial" panose="020B0604020202020204" pitchFamily="34" charset="0"/>
              <a:buNone/>
              <a:defRPr/>
            </a:pPr>
            <a:r>
              <a:rPr lang="en-US" altLang="en-US" sz="3200" b="1" dirty="0">
                <a:solidFill>
                  <a:schemeClr val="tx1">
                    <a:lumMod val="65000"/>
                  </a:schemeClr>
                </a:solidFill>
                <a:latin typeface="Times New Roman" panose="02020603050405020304" pitchFamily="18" charset="0"/>
                <a:cs typeface="Times New Roman" panose="02020603050405020304" pitchFamily="18" charset="0"/>
              </a:rPr>
              <a:t>An unequal sharing of e- causes a </a:t>
            </a:r>
          </a:p>
          <a:p>
            <a:pPr algn="ctr" eaLnBrk="1" hangingPunct="1">
              <a:lnSpc>
                <a:spcPct val="100000"/>
              </a:lnSpc>
              <a:spcBef>
                <a:spcPct val="20000"/>
              </a:spcBef>
              <a:buClr>
                <a:schemeClr val="hlink"/>
              </a:buClr>
              <a:buSzPct val="75000"/>
              <a:buFont typeface="Arial" panose="020B0604020202020204" pitchFamily="34" charset="0"/>
              <a:buNone/>
              <a:defRPr/>
            </a:pPr>
            <a:r>
              <a:rPr lang="en-US" altLang="en-US" sz="3200" b="1" dirty="0">
                <a:solidFill>
                  <a:srgbClr val="FFFF00"/>
                </a:solidFill>
                <a:latin typeface="Times New Roman" panose="02020603050405020304" pitchFamily="18" charset="0"/>
                <a:cs typeface="Times New Roman" panose="02020603050405020304" pitchFamily="18" charset="0"/>
              </a:rPr>
              <a:t>dipole moment</a:t>
            </a:r>
            <a:endParaRPr lang="en-US" alt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 calcmode="lin" valueType="num">
                                      <p:cBhvr additive="base">
                                        <p:cTn id="7" dur="500" fill="hold"/>
                                        <p:tgtEl>
                                          <p:spTgt spid="1843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2" presetClass="entr" presetSubtype="8" fill="hold" nodeType="withEffect">
                                  <p:stCondLst>
                                    <p:cond delay="0"/>
                                  </p:stCondLst>
                                  <p:childTnLst>
                                    <p:set>
                                      <p:cBhvr>
                                        <p:cTn id="10" dur="1" fill="hold">
                                          <p:stCondLst>
                                            <p:cond delay="0"/>
                                          </p:stCondLst>
                                        </p:cTn>
                                        <p:tgtEl>
                                          <p:spTgt spid="18437">
                                            <p:txEl>
                                              <p:pRg st="1" end="1"/>
                                            </p:txEl>
                                          </p:spTgt>
                                        </p:tgtEl>
                                        <p:attrNameLst>
                                          <p:attrName>style.visibility</p:attrName>
                                        </p:attrNameLst>
                                      </p:cBhvr>
                                      <p:to>
                                        <p:strVal val="visible"/>
                                      </p:to>
                                    </p:set>
                                    <p:anim calcmode="lin" valueType="num">
                                      <p:cBhvr additive="base">
                                        <p:cTn id="11" dur="500" fill="hold"/>
                                        <p:tgtEl>
                                          <p:spTgt spid="1843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43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par>
                                <p:cTn id="13" presetID="2" presetClass="entr" presetSubtype="8" fill="hold" nodeType="withEffect">
                                  <p:stCondLst>
                                    <p:cond delay="0"/>
                                  </p:stCondLst>
                                  <p:childTnLst>
                                    <p:set>
                                      <p:cBhvr>
                                        <p:cTn id="14" dur="1" fill="hold">
                                          <p:stCondLst>
                                            <p:cond delay="0"/>
                                          </p:stCondLst>
                                        </p:cTn>
                                        <p:tgtEl>
                                          <p:spTgt spid="18436"/>
                                        </p:tgtEl>
                                        <p:attrNameLst>
                                          <p:attrName>style.visibility</p:attrName>
                                        </p:attrNameLst>
                                      </p:cBhvr>
                                      <p:to>
                                        <p:strVal val="visible"/>
                                      </p:to>
                                    </p:set>
                                    <p:anim calcmode="lin" valueType="num">
                                      <p:cBhvr additive="base">
                                        <p:cTn id="15" dur="500" fill="hold"/>
                                        <p:tgtEl>
                                          <p:spTgt spid="18436"/>
                                        </p:tgtEl>
                                        <p:attrNameLst>
                                          <p:attrName>ppt_x</p:attrName>
                                        </p:attrNameLst>
                                      </p:cBhvr>
                                      <p:tavLst>
                                        <p:tav tm="0">
                                          <p:val>
                                            <p:strVal val="0-#ppt_w/2"/>
                                          </p:val>
                                        </p:tav>
                                        <p:tav tm="100000">
                                          <p:val>
                                            <p:strVal val="#ppt_x"/>
                                          </p:val>
                                        </p:tav>
                                      </p:tavLst>
                                    </p:anim>
                                    <p:anim calcmode="lin" valueType="num">
                                      <p:cBhvr additive="base">
                                        <p:cTn id="16" dur="500" fill="hold"/>
                                        <p:tgtEl>
                                          <p:spTgt spid="184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descr="Large confetti"/>
          <p:cNvSpPr>
            <a:spLocks noGrp="1" noChangeArrowheads="1"/>
          </p:cNvSpPr>
          <p:nvPr>
            <p:ph type="title"/>
          </p:nvPr>
        </p:nvSpPr>
        <p:spPr>
          <a:xfrm>
            <a:off x="509588" y="304800"/>
            <a:ext cx="8234362" cy="1447800"/>
          </a:xfrm>
        </p:spPr>
        <p:txBody>
          <a:bodyPr/>
          <a:lstStyle/>
          <a:p>
            <a:pPr eaLnBrk="1" fontAlgn="auto" hangingPunct="1">
              <a:spcAft>
                <a:spcPts val="0"/>
              </a:spcAft>
              <a:defRPr/>
            </a:pPr>
            <a:r>
              <a:rPr lang="en-US" altLang="en-US" sz="4000" dirty="0">
                <a:solidFill>
                  <a:srgbClr val="FFFF00"/>
                </a:solidFill>
                <a:effectLst/>
                <a:cs typeface="Times New Roman" panose="02020603050405020304" pitchFamily="18" charset="0"/>
              </a:rPr>
              <a:t>intermolecular forces</a:t>
            </a:r>
          </a:p>
        </p:txBody>
      </p:sp>
      <p:sp>
        <p:nvSpPr>
          <p:cNvPr id="38915" name="Rectangle 3"/>
          <p:cNvSpPr>
            <a:spLocks noGrp="1" noChangeArrowheads="1"/>
          </p:cNvSpPr>
          <p:nvPr>
            <p:ph idx="1"/>
          </p:nvPr>
        </p:nvSpPr>
        <p:spPr>
          <a:xfrm>
            <a:off x="323850" y="1905000"/>
            <a:ext cx="8420100" cy="1524000"/>
          </a:xfrm>
        </p:spPr>
        <p:txBody>
          <a:bodyPr/>
          <a:lstStyle/>
          <a:p>
            <a:pPr marL="0" indent="0" algn="ctr" eaLnBrk="1" fontAlgn="auto" hangingPunct="1">
              <a:lnSpc>
                <a:spcPct val="90000"/>
              </a:lnSpc>
              <a:spcAft>
                <a:spcPts val="0"/>
              </a:spcAft>
              <a:buFont typeface="Arial" panose="020B0604020202020204" pitchFamily="34" charset="0"/>
              <a:buNone/>
              <a:defRPr/>
            </a:pPr>
            <a:r>
              <a:rPr lang="en-US" altLang="en-US" sz="3600" dirty="0">
                <a:solidFill>
                  <a:schemeClr val="tx1">
                    <a:lumMod val="65000"/>
                  </a:schemeClr>
                </a:solidFill>
                <a:latin typeface="Arial" panose="020B0604020202020204" pitchFamily="34" charset="0"/>
                <a:cs typeface="Arial" panose="020B0604020202020204" pitchFamily="34" charset="0"/>
              </a:rPr>
              <a:t>There are two types of covalent bonds:</a:t>
            </a:r>
          </a:p>
          <a:p>
            <a:pPr marL="457200" lvl="1" indent="0" algn="ctr" eaLnBrk="1" fontAlgn="auto" hangingPunct="1">
              <a:lnSpc>
                <a:spcPct val="90000"/>
              </a:lnSpc>
              <a:spcAft>
                <a:spcPts val="0"/>
              </a:spcAft>
              <a:buFont typeface="Arial" panose="020B0604020202020204" pitchFamily="34" charset="0"/>
              <a:buNone/>
              <a:defRPr/>
            </a:pPr>
            <a:r>
              <a:rPr lang="en-US" altLang="en-US" sz="3600" b="1" dirty="0">
                <a:solidFill>
                  <a:schemeClr val="tx1">
                    <a:lumMod val="65000"/>
                  </a:schemeClr>
                </a:solidFill>
                <a:latin typeface="Arial" panose="020B0604020202020204" pitchFamily="34" charset="0"/>
                <a:cs typeface="Arial" panose="020B0604020202020204" pitchFamily="34" charset="0"/>
              </a:rPr>
              <a:t>Polar and Nonpolar</a:t>
            </a:r>
            <a:endParaRPr lang="en-US" altLang="en-US" sz="3600" dirty="0">
              <a:solidFill>
                <a:schemeClr val="tx1">
                  <a:lumMod val="65000"/>
                </a:schemeClr>
              </a:solidFill>
              <a:latin typeface="Arial" panose="020B0604020202020204" pitchFamily="34" charset="0"/>
              <a:cs typeface="Arial" panose="020B0604020202020204" pitchFamily="34" charset="0"/>
            </a:endParaRPr>
          </a:p>
        </p:txBody>
      </p:sp>
      <p:pic>
        <p:nvPicPr>
          <p:cNvPr id="33796" name="Picture 9" descr="http://www.dreamstime.com/kids-playing-tug-of-war-largethumb4308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314700"/>
            <a:ext cx="6477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7" dur="500"/>
                                        <p:tgtEl>
                                          <p:spTgt spid="3891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10" dur="500"/>
                                        <p:tgtEl>
                                          <p:spTgt spid="3891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3796"/>
                                        </p:tgtEl>
                                        <p:attrNameLst>
                                          <p:attrName>style.visibility</p:attrName>
                                        </p:attrNameLst>
                                      </p:cBhvr>
                                      <p:to>
                                        <p:strVal val="visible"/>
                                      </p:to>
                                    </p:set>
                                    <p:animEffect transition="in" filter="blinds(horizontal)">
                                      <p:cBhvr>
                                        <p:cTn id="15"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descr="Large confetti"/>
          <p:cNvSpPr>
            <a:spLocks noGrp="1" noChangeArrowheads="1"/>
          </p:cNvSpPr>
          <p:nvPr>
            <p:ph type="title"/>
          </p:nvPr>
        </p:nvSpPr>
        <p:spPr>
          <a:xfrm>
            <a:off x="688975" y="388938"/>
            <a:ext cx="7766050" cy="1325562"/>
          </a:xfrm>
        </p:spPr>
        <p:txBody>
          <a:bodyPr/>
          <a:lstStyle/>
          <a:p>
            <a:pPr eaLnBrk="1" fontAlgn="auto" hangingPunct="1">
              <a:spcAft>
                <a:spcPts val="0"/>
              </a:spcAft>
              <a:defRPr/>
            </a:pPr>
            <a:r>
              <a:rPr lang="en-US" altLang="en-US" dirty="0">
                <a:solidFill>
                  <a:schemeClr val="tx1">
                    <a:lumMod val="65000"/>
                  </a:schemeClr>
                </a:solidFill>
                <a:latin typeface="Times New Roman" panose="02020603050405020304" pitchFamily="18" charset="0"/>
                <a:cs typeface="Times New Roman" panose="02020603050405020304" pitchFamily="18" charset="0"/>
              </a:rPr>
              <a:t>Classifying chemical bonds</a:t>
            </a:r>
          </a:p>
        </p:txBody>
      </p:sp>
      <p:sp>
        <p:nvSpPr>
          <p:cNvPr id="16387" name="Rectangle 3"/>
          <p:cNvSpPr>
            <a:spLocks noGrp="1" noChangeArrowheads="1"/>
          </p:cNvSpPr>
          <p:nvPr>
            <p:ph idx="1"/>
          </p:nvPr>
        </p:nvSpPr>
        <p:spPr bwMode="auto">
          <a:xfrm>
            <a:off x="420688" y="1371600"/>
            <a:ext cx="8302625" cy="990600"/>
          </a:xfrm>
        </p:spPr>
        <p:txBody>
          <a:bodyPr wrap="square" numCol="1" anchor="t" anchorCtr="0" compatLnSpc="1">
            <a:prstTxWarp prst="textNoShape">
              <a:avLst/>
            </a:prstTxWarp>
          </a:bodyPr>
          <a:lstStyle/>
          <a:p>
            <a:pPr eaLnBrk="1" hangingPunct="1">
              <a:buFontTx/>
              <a:buNone/>
              <a:defRPr/>
            </a:pPr>
            <a:r>
              <a:rPr lang="en-US" altLang="en-US" sz="3200" dirty="0">
                <a:solidFill>
                  <a:schemeClr val="tx1">
                    <a:lumMod val="65000"/>
                  </a:schemeClr>
                </a:solidFill>
                <a:effectLst/>
                <a:latin typeface="Times New Roman" panose="02020603050405020304" pitchFamily="18" charset="0"/>
                <a:cs typeface="Times New Roman" panose="02020603050405020304" pitchFamily="18" charset="0"/>
              </a:rPr>
              <a:t>Differences in EN values determine type of bond</a:t>
            </a:r>
          </a:p>
        </p:txBody>
      </p:sp>
      <p:graphicFrame>
        <p:nvGraphicFramePr>
          <p:cNvPr id="16410" name="Group 26"/>
          <p:cNvGraphicFramePr>
            <a:graphicFrameLocks noGrp="1"/>
          </p:cNvGraphicFramePr>
          <p:nvPr>
            <p:extLst>
              <p:ext uri="{D42A27DB-BD31-4B8C-83A1-F6EECF244321}">
                <p14:modId xmlns:p14="http://schemas.microsoft.com/office/powerpoint/2010/main" val="3533300748"/>
              </p:ext>
            </p:extLst>
          </p:nvPr>
        </p:nvGraphicFramePr>
        <p:xfrm>
          <a:off x="401638" y="2514600"/>
          <a:ext cx="8458200" cy="2989265"/>
        </p:xfrm>
        <a:graphic>
          <a:graphicData uri="http://schemas.openxmlformats.org/drawingml/2006/table">
            <a:tbl>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066819">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Type of Bond</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Electronegativity Difference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extLst>
                  <a:ext uri="{0D108BD9-81ED-4DB2-BD59-A6C34878D82A}">
                    <a16:rowId xmlns:a16="http://schemas.microsoft.com/office/drawing/2014/main" val="10000"/>
                  </a:ext>
                </a:extLst>
              </a:tr>
              <a:tr h="704998">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Nonpolar Covalent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  </a:t>
                      </a: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sym typeface="Wingdings" charset="2"/>
                        </a:rPr>
                        <a:t>to  0.4</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8307">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3200" b="1" i="0" u="none" strike="noStrike" cap="none" normalizeH="0" baseline="0">
                          <a:ln>
                            <a:noFill/>
                          </a:ln>
                          <a:solidFill>
                            <a:schemeClr val="tx1"/>
                          </a:solidFill>
                          <a:effectLst/>
                          <a:latin typeface="Calibri" panose="020F0502020204030204" pitchFamily="34" charset="0"/>
                          <a:cs typeface="Calibri" panose="020F0502020204030204" pitchFamily="34" charset="0"/>
                        </a:rPr>
                        <a:t>Polar Covalent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0.5  </a:t>
                      </a: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sym typeface="Wingdings" charset="2"/>
                        </a:rPr>
                        <a:t>to  2.0</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14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Ionic</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  </a:t>
                      </a: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sym typeface="Wingdings" charset="2"/>
                        </a:rPr>
                        <a:t>and above</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6410"/>
                                        </p:tgtEl>
                                        <p:attrNameLst>
                                          <p:attrName>style.visibility</p:attrName>
                                        </p:attrNameLst>
                                      </p:cBhvr>
                                      <p:to>
                                        <p:strVal val="visible"/>
                                      </p:to>
                                    </p:set>
                                    <p:anim calcmode="lin" valueType="num">
                                      <p:cBhvr additive="base">
                                        <p:cTn id="12" dur="500" fill="hold"/>
                                        <p:tgtEl>
                                          <p:spTgt spid="16410"/>
                                        </p:tgtEl>
                                        <p:attrNameLst>
                                          <p:attrName>ppt_x</p:attrName>
                                        </p:attrNameLst>
                                      </p:cBhvr>
                                      <p:tavLst>
                                        <p:tav tm="0">
                                          <p:val>
                                            <p:strVal val="0-#ppt_w/2"/>
                                          </p:val>
                                        </p:tav>
                                        <p:tav tm="100000">
                                          <p:val>
                                            <p:strVal val="#ppt_x"/>
                                          </p:val>
                                        </p:tav>
                                      </p:tavLst>
                                    </p:anim>
                                    <p:anim calcmode="lin" valueType="num">
                                      <p:cBhvr additive="base">
                                        <p:cTn id="13" dur="500" fill="hold"/>
                                        <p:tgtEl>
                                          <p:spTgt spid="164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8975" y="76200"/>
            <a:ext cx="7764463" cy="838200"/>
          </a:xfrm>
        </p:spPr>
        <p:txBody>
          <a:bodyPr/>
          <a:lstStyle/>
          <a:p>
            <a:pPr>
              <a:defRPr/>
            </a:pPr>
            <a:r>
              <a:rPr lang="en-US" dirty="0"/>
              <a:t>Dipole–Dipole Attractions</a:t>
            </a:r>
          </a:p>
        </p:txBody>
      </p:sp>
      <p:sp>
        <p:nvSpPr>
          <p:cNvPr id="3" name="Content Placeholder 2"/>
          <p:cNvSpPr>
            <a:spLocks noGrp="1"/>
          </p:cNvSpPr>
          <p:nvPr>
            <p:ph idx="1"/>
          </p:nvPr>
        </p:nvSpPr>
        <p:spPr>
          <a:xfrm>
            <a:off x="304800" y="914400"/>
            <a:ext cx="8534400" cy="4724400"/>
          </a:xfrm>
        </p:spPr>
        <p:txBody>
          <a:bodyPr>
            <a:noAutofit/>
          </a:bodyPr>
          <a:lstStyle/>
          <a:p>
            <a:pPr>
              <a:buFont typeface="Wingdings" panose="05000000000000000000" pitchFamily="2" charset="2"/>
              <a:buChar char="Ø"/>
              <a:defRPr/>
            </a:pPr>
            <a:r>
              <a:rPr lang="en-US" sz="3200" dirty="0">
                <a:latin typeface="Times New Roman" panose="02020603050405020304" pitchFamily="18" charset="0"/>
                <a:cs typeface="Times New Roman" panose="02020603050405020304" pitchFamily="18" charset="0"/>
              </a:rPr>
              <a:t>Polar molecules interact with other polar molecules.</a:t>
            </a:r>
          </a:p>
          <a:p>
            <a:pPr>
              <a:buFont typeface="Wingdings" panose="05000000000000000000" pitchFamily="2" charset="2"/>
              <a:buChar char="Ø"/>
              <a:defRPr/>
            </a:pPr>
            <a:r>
              <a:rPr lang="en-US" sz="3200" dirty="0">
                <a:latin typeface="Times New Roman" panose="02020603050405020304" pitchFamily="18" charset="0"/>
                <a:cs typeface="Times New Roman" panose="02020603050405020304" pitchFamily="18" charset="0"/>
              </a:rPr>
              <a:t>The negative pole of </a:t>
            </a:r>
            <a:r>
              <a:rPr lang="en-US" sz="3200" i="1" dirty="0">
                <a:latin typeface="Times New Roman" panose="02020603050405020304" pitchFamily="18" charset="0"/>
                <a:cs typeface="Times New Roman" panose="02020603050405020304" pitchFamily="18" charset="0"/>
              </a:rPr>
              <a:t>one</a:t>
            </a:r>
            <a:r>
              <a:rPr lang="en-US" sz="3200" dirty="0">
                <a:latin typeface="Times New Roman" panose="02020603050405020304" pitchFamily="18" charset="0"/>
                <a:cs typeface="Times New Roman" panose="02020603050405020304" pitchFamily="18" charset="0"/>
              </a:rPr>
              <a:t> polar molecule is attracted to the positive pole of </a:t>
            </a:r>
            <a:r>
              <a:rPr lang="en-US" sz="3200" i="1" dirty="0">
                <a:latin typeface="Times New Roman" panose="02020603050405020304" pitchFamily="18" charset="0"/>
                <a:cs typeface="Times New Roman" panose="02020603050405020304" pitchFamily="18" charset="0"/>
              </a:rPr>
              <a:t>another</a:t>
            </a:r>
            <a:r>
              <a:rPr lang="en-US" sz="3200" dirty="0">
                <a:latin typeface="Times New Roman" panose="02020603050405020304" pitchFamily="18" charset="0"/>
                <a:cs typeface="Times New Roman" panose="02020603050405020304" pitchFamily="18" charset="0"/>
              </a:rPr>
              <a:t> polar molecule. </a:t>
            </a:r>
          </a:p>
          <a:p>
            <a:pPr>
              <a:buFont typeface="Wingdings" panose="05000000000000000000" pitchFamily="2" charset="2"/>
              <a:buChar char="Ø"/>
              <a:defRPr/>
            </a:pPr>
            <a:r>
              <a:rPr lang="en-US" sz="3200" dirty="0">
                <a:latin typeface="Times New Roman" panose="02020603050405020304" pitchFamily="18" charset="0"/>
                <a:cs typeface="Times New Roman" panose="02020603050405020304" pitchFamily="18" charset="0"/>
              </a:rPr>
              <a:t>These attractions are a type of intermolecular force known as </a:t>
            </a:r>
            <a:r>
              <a:rPr lang="en-US" sz="3200" b="1" dirty="0">
                <a:solidFill>
                  <a:schemeClr val="accent5">
                    <a:lumMod val="75000"/>
                  </a:schemeClr>
                </a:solidFill>
                <a:latin typeface="Times New Roman" panose="02020603050405020304" pitchFamily="18" charset="0"/>
                <a:cs typeface="Times New Roman" panose="02020603050405020304" pitchFamily="18" charset="0"/>
              </a:rPr>
              <a:t>dipole–dipole attractions</a:t>
            </a:r>
            <a:r>
              <a:rPr lang="en-US" sz="32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descr="Large confetti"/>
          <p:cNvSpPr>
            <a:spLocks noGrp="1" noChangeArrowheads="1"/>
          </p:cNvSpPr>
          <p:nvPr>
            <p:ph type="title"/>
          </p:nvPr>
        </p:nvSpPr>
        <p:spPr>
          <a:xfrm>
            <a:off x="688975" y="92074"/>
            <a:ext cx="7766050" cy="974726"/>
          </a:xfrm>
        </p:spPr>
        <p:txBody>
          <a:bodyPr/>
          <a:lstStyle/>
          <a:p>
            <a:pPr eaLnBrk="1" fontAlgn="auto" hangingPunct="1">
              <a:spcAft>
                <a:spcPts val="0"/>
              </a:spcAft>
              <a:defRPr/>
            </a:pPr>
            <a:r>
              <a:rPr lang="en-US" altLang="en-US" sz="4400" dirty="0">
                <a:solidFill>
                  <a:schemeClr val="tx1">
                    <a:lumMod val="65000"/>
                  </a:schemeClr>
                </a:solidFill>
                <a:effectLst/>
                <a:latin typeface="Times New Roman" panose="02020603050405020304" pitchFamily="18" charset="0"/>
                <a:cs typeface="Times New Roman" panose="02020603050405020304" pitchFamily="18" charset="0"/>
              </a:rPr>
              <a:t>Dipole-Dipole Forces</a:t>
            </a:r>
          </a:p>
        </p:txBody>
      </p:sp>
      <p:sp>
        <p:nvSpPr>
          <p:cNvPr id="48130" name="Text Box 2"/>
          <p:cNvSpPr>
            <a:spLocks noGrp="1" noChangeArrowheads="1"/>
          </p:cNvSpPr>
          <p:nvPr>
            <p:ph idx="1"/>
          </p:nvPr>
        </p:nvSpPr>
        <p:spPr bwMode="auto">
          <a:xfrm>
            <a:off x="190500" y="1219200"/>
            <a:ext cx="8763000" cy="1316182"/>
          </a:xfrm>
        </p:spPr>
        <p:txBody>
          <a:bodyPr wrap="square" numCol="1" anchor="t" anchorCtr="0" compatLnSpc="1">
            <a:prstTxWarp prst="textNoShape">
              <a:avLst/>
            </a:prstTxWarp>
            <a:noAutofit/>
          </a:bodyPr>
          <a:lstStyle/>
          <a:p>
            <a:pPr eaLnBrk="1" hangingPunct="1">
              <a:lnSpc>
                <a:spcPct val="90000"/>
              </a:lnSpc>
              <a:buFont typeface="Wingdings" panose="05000000000000000000" pitchFamily="2" charset="2"/>
              <a:buChar char="Ø"/>
              <a:defRPr/>
            </a:pPr>
            <a:r>
              <a:rPr lang="en-US" altLang="en-US" sz="3200" dirty="0">
                <a:effectLst/>
                <a:latin typeface="Times New Roman" panose="02020603050405020304" pitchFamily="18" charset="0"/>
                <a:cs typeface="Times New Roman" panose="02020603050405020304" pitchFamily="18" charset="0"/>
              </a:rPr>
              <a:t>Molecules with dipoles are attracted to each other because of their partially charged ends.</a:t>
            </a:r>
          </a:p>
        </p:txBody>
      </p:sp>
      <p:pic>
        <p:nvPicPr>
          <p:cNvPr id="25604" name="Picture 6" descr="Intramolecular and intermolecular forces (article) | Khan Academy"/>
          <p:cNvPicPr>
            <a:picLocks noChangeAspect="1" noChangeArrowheads="1"/>
          </p:cNvPicPr>
          <p:nvPr/>
        </p:nvPicPr>
        <p:blipFill>
          <a:blip r:embed="rId2">
            <a:extLst>
              <a:ext uri="{28A0092B-C50C-407E-A947-70E740481C1C}">
                <a14:useLocalDpi xmlns:a14="http://schemas.microsoft.com/office/drawing/2010/main" val="0"/>
              </a:ext>
            </a:extLst>
          </a:blip>
          <a:srcRect l="-3847" t="-2" r="-3014" b="-2438"/>
          <a:stretch>
            <a:fillRect/>
          </a:stretch>
        </p:blipFill>
        <p:spPr bwMode="auto">
          <a:xfrm>
            <a:off x="838200" y="3276600"/>
            <a:ext cx="7467600" cy="3200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linds(horizontal)">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ext Box 2"/>
          <p:cNvSpPr>
            <a:spLocks noGrp="1" noChangeArrowheads="1"/>
          </p:cNvSpPr>
          <p:nvPr>
            <p:ph idx="1"/>
          </p:nvPr>
        </p:nvSpPr>
        <p:spPr bwMode="auto">
          <a:xfrm>
            <a:off x="304800" y="1295400"/>
            <a:ext cx="8763000" cy="1828800"/>
          </a:xfrm>
        </p:spPr>
        <p:txBody>
          <a:bodyPr wrap="square" numCol="1" anchor="t" anchorCtr="0" compatLnSpc="1">
            <a:prstTxWarp prst="textNoShape">
              <a:avLst/>
            </a:prstTxWarp>
          </a:bodyPr>
          <a:lstStyle/>
          <a:p>
            <a:pPr marL="0" indent="0" algn="ctr" eaLnBrk="1" hangingPunct="1">
              <a:lnSpc>
                <a:spcPct val="90000"/>
              </a:lnSpc>
              <a:buFont typeface="Arial" panose="020B0604020202020204" pitchFamily="34" charset="0"/>
              <a:buNone/>
              <a:defRPr/>
            </a:pPr>
            <a:r>
              <a:rPr lang="en-US" altLang="en-US" sz="3200" dirty="0">
                <a:effectLst/>
                <a:latin typeface="Times New Roman" panose="02020603050405020304" pitchFamily="18" charset="0"/>
                <a:cs typeface="Times New Roman" panose="02020603050405020304" pitchFamily="18" charset="0"/>
              </a:rPr>
              <a:t>The partially positive end of one molecule is attracted to the partially negative end of an adjacent molecule.</a:t>
            </a:r>
          </a:p>
        </p:txBody>
      </p:sp>
      <p:pic>
        <p:nvPicPr>
          <p:cNvPr id="26628" name="Picture 6" descr="Intramolecular and intermolecular forces (article) | Khan Academy"/>
          <p:cNvPicPr>
            <a:picLocks noChangeAspect="1" noChangeArrowheads="1"/>
          </p:cNvPicPr>
          <p:nvPr/>
        </p:nvPicPr>
        <p:blipFill>
          <a:blip r:embed="rId2">
            <a:extLst>
              <a:ext uri="{28A0092B-C50C-407E-A947-70E740481C1C}">
                <a14:useLocalDpi xmlns:a14="http://schemas.microsoft.com/office/drawing/2010/main" val="0"/>
              </a:ext>
            </a:extLst>
          </a:blip>
          <a:srcRect l="-3847" t="-2" r="-3014" b="-2438"/>
          <a:stretch>
            <a:fillRect/>
          </a:stretch>
        </p:blipFill>
        <p:spPr bwMode="auto">
          <a:xfrm>
            <a:off x="838200" y="3276600"/>
            <a:ext cx="7467600" cy="3200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2" descr="Large confetti">
            <a:extLst>
              <a:ext uri="{FF2B5EF4-FFF2-40B4-BE49-F238E27FC236}">
                <a16:creationId xmlns:a16="http://schemas.microsoft.com/office/drawing/2014/main" id="{85DE1D8C-CD90-20BB-E9BC-31D66329821B}"/>
              </a:ext>
            </a:extLst>
          </p:cNvPr>
          <p:cNvSpPr>
            <a:spLocks noGrp="1" noChangeArrowheads="1"/>
          </p:cNvSpPr>
          <p:nvPr>
            <p:ph type="title"/>
          </p:nvPr>
        </p:nvSpPr>
        <p:spPr>
          <a:xfrm>
            <a:off x="688975" y="92074"/>
            <a:ext cx="7766050" cy="974726"/>
          </a:xfrm>
        </p:spPr>
        <p:txBody>
          <a:bodyPr/>
          <a:lstStyle/>
          <a:p>
            <a:pPr eaLnBrk="1" fontAlgn="auto" hangingPunct="1">
              <a:spcAft>
                <a:spcPts val="0"/>
              </a:spcAft>
              <a:defRPr/>
            </a:pPr>
            <a:r>
              <a:rPr lang="en-US" altLang="en-US" sz="4400" dirty="0">
                <a:solidFill>
                  <a:schemeClr val="tx1">
                    <a:lumMod val="65000"/>
                  </a:schemeClr>
                </a:solidFill>
                <a:effectLst/>
                <a:latin typeface="Times New Roman" panose="02020603050405020304" pitchFamily="18" charset="0"/>
                <a:cs typeface="Times New Roman" panose="02020603050405020304" pitchFamily="18" charset="0"/>
              </a:rPr>
              <a:t>Dipole-Dipole Forces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linds(horizontal)">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Shape 103" descr="Two H C L molecules. The first molecule is oriented horizontally, while the other in oriented vertically. A solid line indicates the single bond in both molecules. In both molecules, H is labeled delta plus and C L is labeled delta minus. Two dashed lines connect the H and C L atoms in the second molecule to the C L atom in the first molecule. The line connecting H to C L is labeled Attraction. An arrow next to H points to Cl. The line connecting C L to C L is labeled Repulsion. An arrow next to C L points away from the other C L. Two H C L molecules, both oriented horizontally. In both molecules, a solid line indicates the single bond between the atoms. Both H atoms are labeled delta plus and both C L atoms are labeled delta minus. A dashed line, labeled Attraction, connects the C L of one molecule to the H atom of the other molecule." title="Figure 12.3"/>
          <p:cNvPicPr preferRelativeResize="0">
            <a:picLocks noGrp="1" noChangeAspect="1"/>
          </p:cNvPicPr>
          <p:nvPr>
            <p:ph idx="1"/>
          </p:nvPr>
        </p:nvPicPr>
        <p:blipFill rotWithShape="1">
          <a:blip r:embed="rId2">
            <a:alphaModFix/>
          </a:blip>
          <a:srcRect l="6131" t="6303" r="5997" b="5436"/>
          <a:stretch/>
        </p:blipFill>
        <p:spPr>
          <a:xfrm>
            <a:off x="2868613" y="1131888"/>
            <a:ext cx="5897562" cy="4591050"/>
          </a:xfrm>
        </p:spPr>
      </p:pic>
      <p:sp>
        <p:nvSpPr>
          <p:cNvPr id="27651" name="TextBox 4"/>
          <p:cNvSpPr txBox="1">
            <a:spLocks noChangeArrowheads="1"/>
          </p:cNvSpPr>
          <p:nvPr/>
        </p:nvSpPr>
        <p:spPr bwMode="auto">
          <a:xfrm>
            <a:off x="5405438" y="1327150"/>
            <a:ext cx="1096962"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US" altLang="en-US" b="1"/>
              <a:t>Attraction</a:t>
            </a:r>
            <a:endParaRPr lang="en-US" altLang="en-US" sz="1500" b="1"/>
          </a:p>
        </p:txBody>
      </p:sp>
      <p:sp>
        <p:nvSpPr>
          <p:cNvPr id="27652" name="TextBox 6"/>
          <p:cNvSpPr txBox="1">
            <a:spLocks noChangeArrowheads="1"/>
          </p:cNvSpPr>
          <p:nvPr/>
        </p:nvSpPr>
        <p:spPr bwMode="auto">
          <a:xfrm>
            <a:off x="5245100" y="2665413"/>
            <a:ext cx="1096963" cy="554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US" altLang="en-US" b="1"/>
              <a:t>Repulsion</a:t>
            </a:r>
            <a:endParaRPr lang="en-US" altLang="en-US" sz="1500" b="1"/>
          </a:p>
        </p:txBody>
      </p:sp>
      <p:sp>
        <p:nvSpPr>
          <p:cNvPr id="27653" name="TextBox 7"/>
          <p:cNvSpPr txBox="1">
            <a:spLocks noChangeArrowheads="1"/>
          </p:cNvSpPr>
          <p:nvPr/>
        </p:nvSpPr>
        <p:spPr bwMode="auto">
          <a:xfrm>
            <a:off x="3544888" y="1601788"/>
            <a:ext cx="43021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l-GR" altLang="en-US" b="1">
                <a:latin typeface="Cambria Math" panose="02040503050406030204" pitchFamily="18" charset="0"/>
                <a:ea typeface="Cambria Math" panose="02040503050406030204" pitchFamily="18" charset="0"/>
                <a:cs typeface="Cambria Math" panose="02040503050406030204" pitchFamily="18" charset="0"/>
              </a:rPr>
              <a:t>δ</a:t>
            </a:r>
            <a:r>
              <a:rPr lang="en-US" altLang="en-US" b="1" baseline="30000">
                <a:latin typeface="Cambria Math" panose="02040503050406030204" pitchFamily="18" charset="0"/>
                <a:ea typeface="Cambria Math" panose="02040503050406030204" pitchFamily="18" charset="0"/>
                <a:cs typeface="Cambria Math" panose="02040503050406030204" pitchFamily="18" charset="0"/>
              </a:rPr>
              <a:t>+</a:t>
            </a:r>
            <a:endParaRPr lang="en-US" altLang="en-US" b="1" baseline="30000"/>
          </a:p>
        </p:txBody>
      </p:sp>
      <p:sp>
        <p:nvSpPr>
          <p:cNvPr id="27654" name="TextBox 11"/>
          <p:cNvSpPr txBox="1">
            <a:spLocks noChangeArrowheads="1"/>
          </p:cNvSpPr>
          <p:nvPr/>
        </p:nvSpPr>
        <p:spPr bwMode="auto">
          <a:xfrm>
            <a:off x="4892675" y="1323975"/>
            <a:ext cx="43021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l-GR" altLang="en-US" b="1">
                <a:latin typeface="Cambria Math" panose="02040503050406030204" pitchFamily="18" charset="0"/>
                <a:ea typeface="Cambria Math" panose="02040503050406030204" pitchFamily="18" charset="0"/>
                <a:cs typeface="Cambria Math" panose="02040503050406030204" pitchFamily="18" charset="0"/>
              </a:rPr>
              <a:t>δ</a:t>
            </a:r>
            <a:r>
              <a:rPr lang="en-US" altLang="en-US" b="1" baseline="30000">
                <a:latin typeface="Cambria Math" panose="02040503050406030204" pitchFamily="18" charset="0"/>
                <a:ea typeface="Cambria Math" panose="02040503050406030204" pitchFamily="18" charset="0"/>
                <a:cs typeface="Cambria Math" panose="02040503050406030204" pitchFamily="18" charset="0"/>
              </a:rPr>
              <a:t>−</a:t>
            </a:r>
            <a:endParaRPr lang="en-US" altLang="en-US" b="1" baseline="30000"/>
          </a:p>
        </p:txBody>
      </p:sp>
      <p:sp>
        <p:nvSpPr>
          <p:cNvPr id="27655" name="TextBox 9"/>
          <p:cNvSpPr txBox="1">
            <a:spLocks noChangeArrowheads="1"/>
          </p:cNvSpPr>
          <p:nvPr/>
        </p:nvSpPr>
        <p:spPr bwMode="auto">
          <a:xfrm>
            <a:off x="7096125" y="1074738"/>
            <a:ext cx="43021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l-GR" altLang="en-US" b="1">
                <a:latin typeface="Cambria Math" panose="02040503050406030204" pitchFamily="18" charset="0"/>
                <a:ea typeface="Cambria Math" panose="02040503050406030204" pitchFamily="18" charset="0"/>
                <a:cs typeface="Cambria Math" panose="02040503050406030204" pitchFamily="18" charset="0"/>
              </a:rPr>
              <a:t>δ</a:t>
            </a:r>
            <a:r>
              <a:rPr lang="en-US" altLang="en-US" b="1" baseline="30000">
                <a:latin typeface="Cambria Math" panose="02040503050406030204" pitchFamily="18" charset="0"/>
                <a:ea typeface="Cambria Math" panose="02040503050406030204" pitchFamily="18" charset="0"/>
                <a:cs typeface="Cambria Math" panose="02040503050406030204" pitchFamily="18" charset="0"/>
              </a:rPr>
              <a:t>+</a:t>
            </a:r>
            <a:endParaRPr lang="en-US" altLang="en-US" b="1" baseline="30000"/>
          </a:p>
        </p:txBody>
      </p:sp>
      <p:sp>
        <p:nvSpPr>
          <p:cNvPr id="27656" name="TextBox 12"/>
          <p:cNvSpPr txBox="1">
            <a:spLocks noChangeArrowheads="1"/>
          </p:cNvSpPr>
          <p:nvPr/>
        </p:nvSpPr>
        <p:spPr bwMode="auto">
          <a:xfrm>
            <a:off x="7415213" y="2198688"/>
            <a:ext cx="43021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l-GR" altLang="en-US" b="1">
                <a:latin typeface="Cambria Math" panose="02040503050406030204" pitchFamily="18" charset="0"/>
                <a:ea typeface="Cambria Math" panose="02040503050406030204" pitchFamily="18" charset="0"/>
                <a:cs typeface="Cambria Math" panose="02040503050406030204" pitchFamily="18" charset="0"/>
              </a:rPr>
              <a:t>δ</a:t>
            </a:r>
            <a:r>
              <a:rPr lang="en-US" altLang="en-US" b="1" baseline="30000">
                <a:latin typeface="Cambria Math" panose="02040503050406030204" pitchFamily="18" charset="0"/>
                <a:ea typeface="Cambria Math" panose="02040503050406030204" pitchFamily="18" charset="0"/>
                <a:cs typeface="Cambria Math" panose="02040503050406030204" pitchFamily="18" charset="0"/>
              </a:rPr>
              <a:t>−</a:t>
            </a:r>
            <a:endParaRPr lang="en-US" altLang="en-US" b="1" baseline="30000"/>
          </a:p>
        </p:txBody>
      </p:sp>
      <p:sp>
        <p:nvSpPr>
          <p:cNvPr id="27657" name="TextBox 5"/>
          <p:cNvSpPr txBox="1">
            <a:spLocks noChangeArrowheads="1"/>
          </p:cNvSpPr>
          <p:nvPr/>
        </p:nvSpPr>
        <p:spPr bwMode="auto">
          <a:xfrm>
            <a:off x="5272088" y="4575175"/>
            <a:ext cx="1185862"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US" altLang="en-US" b="1"/>
              <a:t>Attraction</a:t>
            </a:r>
            <a:endParaRPr lang="en-US" altLang="en-US" sz="1500" b="1"/>
          </a:p>
        </p:txBody>
      </p:sp>
      <p:sp>
        <p:nvSpPr>
          <p:cNvPr id="27658" name="TextBox 8"/>
          <p:cNvSpPr txBox="1">
            <a:spLocks noChangeArrowheads="1"/>
          </p:cNvSpPr>
          <p:nvPr/>
        </p:nvSpPr>
        <p:spPr bwMode="auto">
          <a:xfrm>
            <a:off x="2963863" y="4473575"/>
            <a:ext cx="4302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l-GR" altLang="en-US" b="1">
                <a:latin typeface="Cambria Math" panose="02040503050406030204" pitchFamily="18" charset="0"/>
                <a:ea typeface="Cambria Math" panose="02040503050406030204" pitchFamily="18" charset="0"/>
                <a:cs typeface="Cambria Math" panose="02040503050406030204" pitchFamily="18" charset="0"/>
              </a:rPr>
              <a:t>δ</a:t>
            </a:r>
            <a:r>
              <a:rPr lang="en-US" altLang="en-US" b="1" baseline="30000">
                <a:latin typeface="Cambria Math" panose="02040503050406030204" pitchFamily="18" charset="0"/>
                <a:ea typeface="Cambria Math" panose="02040503050406030204" pitchFamily="18" charset="0"/>
                <a:cs typeface="Cambria Math" panose="02040503050406030204" pitchFamily="18" charset="0"/>
              </a:rPr>
              <a:t>+</a:t>
            </a:r>
            <a:endParaRPr lang="en-US" altLang="en-US" b="1" baseline="30000"/>
          </a:p>
        </p:txBody>
      </p:sp>
      <p:sp>
        <p:nvSpPr>
          <p:cNvPr id="27659" name="TextBox 13"/>
          <p:cNvSpPr txBox="1">
            <a:spLocks noChangeArrowheads="1"/>
          </p:cNvSpPr>
          <p:nvPr/>
        </p:nvSpPr>
        <p:spPr bwMode="auto">
          <a:xfrm>
            <a:off x="4325938" y="4273550"/>
            <a:ext cx="43021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l-GR" altLang="en-US" b="1">
                <a:latin typeface="Cambria Math" panose="02040503050406030204" pitchFamily="18" charset="0"/>
                <a:ea typeface="Cambria Math" panose="02040503050406030204" pitchFamily="18" charset="0"/>
                <a:cs typeface="Cambria Math" panose="02040503050406030204" pitchFamily="18" charset="0"/>
              </a:rPr>
              <a:t>δ</a:t>
            </a:r>
            <a:r>
              <a:rPr lang="en-US" altLang="en-US" b="1" baseline="30000">
                <a:latin typeface="Cambria Math" panose="02040503050406030204" pitchFamily="18" charset="0"/>
                <a:ea typeface="Cambria Math" panose="02040503050406030204" pitchFamily="18" charset="0"/>
                <a:cs typeface="Cambria Math" panose="02040503050406030204" pitchFamily="18" charset="0"/>
              </a:rPr>
              <a:t>−</a:t>
            </a:r>
            <a:endParaRPr lang="en-US" altLang="en-US" b="1" baseline="30000"/>
          </a:p>
        </p:txBody>
      </p:sp>
      <p:sp>
        <p:nvSpPr>
          <p:cNvPr id="27660" name="TextBox 10"/>
          <p:cNvSpPr txBox="1">
            <a:spLocks noChangeArrowheads="1"/>
          </p:cNvSpPr>
          <p:nvPr/>
        </p:nvSpPr>
        <p:spPr bwMode="auto">
          <a:xfrm>
            <a:off x="6842125" y="4492625"/>
            <a:ext cx="4286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l-GR" altLang="en-US" b="1">
                <a:latin typeface="Cambria Math" panose="02040503050406030204" pitchFamily="18" charset="0"/>
                <a:ea typeface="Cambria Math" panose="02040503050406030204" pitchFamily="18" charset="0"/>
                <a:cs typeface="Cambria Math" panose="02040503050406030204" pitchFamily="18" charset="0"/>
              </a:rPr>
              <a:t>δ</a:t>
            </a:r>
            <a:r>
              <a:rPr lang="en-US" altLang="en-US" b="1" baseline="30000">
                <a:latin typeface="Cambria Math" panose="02040503050406030204" pitchFamily="18" charset="0"/>
                <a:ea typeface="Cambria Math" panose="02040503050406030204" pitchFamily="18" charset="0"/>
                <a:cs typeface="Cambria Math" panose="02040503050406030204" pitchFamily="18" charset="0"/>
              </a:rPr>
              <a:t>+</a:t>
            </a:r>
            <a:endParaRPr lang="en-US" altLang="en-US" b="1" baseline="30000"/>
          </a:p>
        </p:txBody>
      </p:sp>
      <p:sp>
        <p:nvSpPr>
          <p:cNvPr id="27661" name="TextBox 14"/>
          <p:cNvSpPr txBox="1">
            <a:spLocks noChangeArrowheads="1"/>
          </p:cNvSpPr>
          <p:nvPr/>
        </p:nvSpPr>
        <p:spPr bwMode="auto">
          <a:xfrm>
            <a:off x="8196263" y="4279900"/>
            <a:ext cx="43021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l-GR" altLang="en-US" b="1">
                <a:latin typeface="Cambria Math" panose="02040503050406030204" pitchFamily="18" charset="0"/>
                <a:ea typeface="Cambria Math" panose="02040503050406030204" pitchFamily="18" charset="0"/>
                <a:cs typeface="Cambria Math" panose="02040503050406030204" pitchFamily="18" charset="0"/>
              </a:rPr>
              <a:t>δ</a:t>
            </a:r>
            <a:r>
              <a:rPr lang="en-US" altLang="en-US" b="1" baseline="30000">
                <a:latin typeface="Cambria Math" panose="02040503050406030204" pitchFamily="18" charset="0"/>
                <a:ea typeface="Cambria Math" panose="02040503050406030204" pitchFamily="18" charset="0"/>
                <a:cs typeface="Cambria Math" panose="02040503050406030204" pitchFamily="18" charset="0"/>
              </a:rPr>
              <a:t>−</a:t>
            </a:r>
            <a:endParaRPr lang="en-US" altLang="en-US" b="1" baseline="30000"/>
          </a:p>
        </p:txBody>
      </p:sp>
      <p:sp>
        <p:nvSpPr>
          <p:cNvPr id="2" name="Title 1"/>
          <p:cNvSpPr>
            <a:spLocks noGrp="1"/>
          </p:cNvSpPr>
          <p:nvPr>
            <p:ph type="title"/>
          </p:nvPr>
        </p:nvSpPr>
        <p:spPr>
          <a:xfrm>
            <a:off x="331788" y="677863"/>
            <a:ext cx="3106737" cy="4529137"/>
          </a:xfrm>
        </p:spPr>
        <p:txBody>
          <a:bodyPr/>
          <a:lstStyle/>
          <a:p>
            <a:pPr>
              <a:defRPr/>
            </a:pPr>
            <a:br>
              <a:rPr lang="en-US" sz="2700" dirty="0"/>
            </a:br>
            <a:r>
              <a:rPr lang="en-US" sz="2400" dirty="0"/>
              <a:t>Orientation of Dipoles in Polar Molecules</a:t>
            </a:r>
            <a:endParaRPr lang="en-US" sz="2700" dirty="0"/>
          </a:p>
        </p:txBody>
      </p:sp>
      <p:sp>
        <p:nvSpPr>
          <p:cNvPr id="27663" name="TextBox 15"/>
          <p:cNvSpPr txBox="1">
            <a:spLocks noChangeArrowheads="1"/>
          </p:cNvSpPr>
          <p:nvPr/>
        </p:nvSpPr>
        <p:spPr bwMode="auto">
          <a:xfrm>
            <a:off x="2946400" y="5819775"/>
            <a:ext cx="3698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US" altLang="en-US" sz="900">
                <a:solidFill>
                  <a:schemeClr val="bg1"/>
                </a:solidFill>
              </a:rPr>
              <a:t>Image: MacMillan Interactive General Chemistry 1</a:t>
            </a:r>
            <a:r>
              <a:rPr lang="en-US" altLang="en-US" sz="900" baseline="30000">
                <a:solidFill>
                  <a:schemeClr val="bg1"/>
                </a:solidFill>
              </a:rPr>
              <a:t>st</a:t>
            </a:r>
            <a:r>
              <a:rPr lang="en-US" altLang="en-US" sz="900">
                <a:solidFill>
                  <a:schemeClr val="bg1"/>
                </a:solidFill>
              </a:rPr>
              <a:t> Edition ©2021</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FFFF00"/>
                </a:solidFill>
              </a:rPr>
              <a:t>Evaluate each molecule and determine whether it will have dipole-dipole forces with other molecules</a:t>
            </a:r>
          </a:p>
        </p:txBody>
      </p:sp>
      <p:pic>
        <p:nvPicPr>
          <p:cNvPr id="18435"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362" t="-6808" r="-5923" b="-5737"/>
          <a:stretch>
            <a:fillRect/>
          </a:stretch>
        </p:blipFill>
        <p:spPr bwMode="auto">
          <a:xfrm>
            <a:off x="815975" y="3670300"/>
            <a:ext cx="3124200" cy="2819400"/>
          </a:xfrm>
          <a:solidFill>
            <a:schemeClr val="tx1"/>
          </a:solidFill>
        </p:spPr>
      </p:pic>
      <p:pic>
        <p:nvPicPr>
          <p:cNvPr id="29700" name="Picture 4" descr="HCN Lewis Structure, Molecular Geometry, Shape, and Pola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438400"/>
            <a:ext cx="35814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Give the following information for CH2O (assume carbon is the central  atom). a. Lewis structure b. number of valence electrons c. number of  electron domains (both bonding and nonbonding) d. electron domain"/>
          <p:cNvPicPr>
            <a:picLocks noChangeAspect="1" noChangeArrowheads="1"/>
          </p:cNvPicPr>
          <p:nvPr/>
        </p:nvPicPr>
        <p:blipFill>
          <a:blip r:embed="rId4">
            <a:extLst>
              <a:ext uri="{28A0092B-C50C-407E-A947-70E740481C1C}">
                <a14:useLocalDpi xmlns:a14="http://schemas.microsoft.com/office/drawing/2010/main" val="0"/>
              </a:ext>
            </a:extLst>
          </a:blip>
          <a:srcRect l="5135" r="19939"/>
          <a:stretch>
            <a:fillRect/>
          </a:stretch>
        </p:blipFill>
        <p:spPr bwMode="auto">
          <a:xfrm>
            <a:off x="5478463" y="3676650"/>
            <a:ext cx="29718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4"/>
          <p:cNvSpPr txBox="1">
            <a:spLocks noChangeArrowheads="1"/>
          </p:cNvSpPr>
          <p:nvPr/>
        </p:nvSpPr>
        <p:spPr bwMode="auto">
          <a:xfrm>
            <a:off x="88900" y="3810000"/>
            <a:ext cx="579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nSpc>
                <a:spcPct val="100000"/>
              </a:lnSpc>
              <a:spcBef>
                <a:spcPct val="0"/>
              </a:spcBef>
              <a:buFontTx/>
              <a:buNone/>
            </a:pPr>
            <a:r>
              <a:rPr lang="en-US" altLang="en-US" sz="3600">
                <a:latin typeface="Rockwell" panose="02060603020205020403" pitchFamily="18" charset="0"/>
              </a:rPr>
              <a:t>B.</a:t>
            </a:r>
          </a:p>
        </p:txBody>
      </p:sp>
      <p:sp>
        <p:nvSpPr>
          <p:cNvPr id="29703" name="TextBox 8"/>
          <p:cNvSpPr txBox="1">
            <a:spLocks noChangeArrowheads="1"/>
          </p:cNvSpPr>
          <p:nvPr/>
        </p:nvSpPr>
        <p:spPr bwMode="auto">
          <a:xfrm>
            <a:off x="2060575" y="2573338"/>
            <a:ext cx="641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nSpc>
                <a:spcPct val="100000"/>
              </a:lnSpc>
              <a:spcBef>
                <a:spcPct val="0"/>
              </a:spcBef>
              <a:buFontTx/>
              <a:buNone/>
            </a:pPr>
            <a:r>
              <a:rPr lang="en-US" altLang="en-US" sz="3600">
                <a:latin typeface="Rockwell" panose="02060603020205020403" pitchFamily="18" charset="0"/>
              </a:rPr>
              <a:t>A.</a:t>
            </a:r>
          </a:p>
        </p:txBody>
      </p:sp>
      <p:sp>
        <p:nvSpPr>
          <p:cNvPr id="29704" name="TextBox 9"/>
          <p:cNvSpPr txBox="1">
            <a:spLocks noChangeArrowheads="1"/>
          </p:cNvSpPr>
          <p:nvPr/>
        </p:nvSpPr>
        <p:spPr bwMode="auto">
          <a:xfrm>
            <a:off x="4724400" y="3810000"/>
            <a:ext cx="652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nSpc>
                <a:spcPct val="100000"/>
              </a:lnSpc>
              <a:spcBef>
                <a:spcPct val="0"/>
              </a:spcBef>
              <a:buFontTx/>
              <a:buNone/>
            </a:pPr>
            <a:r>
              <a:rPr lang="en-US" altLang="en-US" sz="3600">
                <a:latin typeface="Rockwell" panose="02060603020205020403" pitchFamily="18" charset="0"/>
              </a:rPr>
              <a:t>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fade">
                                      <p:cBhvr>
                                        <p:cTn id="12" dur="2000"/>
                                        <p:tgtEl>
                                          <p:spTgt spid="18435"/>
                                        </p:tgtEl>
                                      </p:cBhvr>
                                    </p:animEffect>
                                  </p:childTnLst>
                                </p:cTn>
                              </p:par>
                              <p:par>
                                <p:cTn id="13" presetID="10" presetClass="entr" presetSubtype="0" fill="hold" nodeType="withEffect">
                                  <p:stCondLst>
                                    <p:cond delay="0"/>
                                  </p:stCondLst>
                                  <p:childTnLst>
                                    <p:set>
                                      <p:cBhvr>
                                        <p:cTn id="14" dur="1" fill="hold">
                                          <p:stCondLst>
                                            <p:cond delay="0"/>
                                          </p:stCondLst>
                                        </p:cTn>
                                        <p:tgtEl>
                                          <p:spTgt spid="18435"/>
                                        </p:tgtEl>
                                        <p:attrNameLst>
                                          <p:attrName>style.visibility</p:attrName>
                                        </p:attrNameLst>
                                      </p:cBhvr>
                                      <p:to>
                                        <p:strVal val="visible"/>
                                      </p:to>
                                    </p:set>
                                    <p:animEffect transition="in" filter="fade">
                                      <p:cBhvr>
                                        <p:cTn id="15" dur="2000"/>
                                        <p:tgtEl>
                                          <p:spTgt spid="18435"/>
                                        </p:tgtEl>
                                      </p:cBhvr>
                                    </p:animEffect>
                                  </p:childTnLst>
                                </p:cTn>
                              </p:par>
                              <p:par>
                                <p:cTn id="16" presetID="10" presetClass="entr" presetSubtype="0" fill="hold" nodeType="with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fade">
                                      <p:cBhvr>
                                        <p:cTn id="18" dur="2000"/>
                                        <p:tgtEl>
                                          <p:spTgt spid="18435"/>
                                        </p:tgtEl>
                                      </p:cBhvr>
                                    </p:animEffect>
                                  </p:childTnLst>
                                </p:cTn>
                              </p:par>
                              <p:par>
                                <p:cTn id="19" presetID="10" presetClass="entr" presetSubtype="0" fill="hold" nodeType="withEffect">
                                  <p:stCondLst>
                                    <p:cond delay="0"/>
                                  </p:stCondLst>
                                  <p:childTnLst>
                                    <p:set>
                                      <p:cBhvr>
                                        <p:cTn id="20" dur="1" fill="hold">
                                          <p:stCondLst>
                                            <p:cond delay="0"/>
                                          </p:stCondLst>
                                        </p:cTn>
                                        <p:tgtEl>
                                          <p:spTgt spid="18435"/>
                                        </p:tgtEl>
                                        <p:attrNameLst>
                                          <p:attrName>style.visibility</p:attrName>
                                        </p:attrNameLst>
                                      </p:cBhvr>
                                      <p:to>
                                        <p:strVal val="visible"/>
                                      </p:to>
                                    </p:set>
                                    <p:animEffect transition="in" filter="fade">
                                      <p:cBhvr>
                                        <p:cTn id="21" dur="2000"/>
                                        <p:tgtEl>
                                          <p:spTgt spid="18435"/>
                                        </p:tgtEl>
                                      </p:cBhvr>
                                    </p:animEffect>
                                  </p:childTnLst>
                                </p:cTn>
                              </p:par>
                              <p:par>
                                <p:cTn id="22" presetID="10" presetClass="entr" presetSubtype="0" fill="hold" nodeType="withEffect">
                                  <p:stCondLst>
                                    <p:cond delay="0"/>
                                  </p:stCondLst>
                                  <p:childTnLst>
                                    <p:set>
                                      <p:cBhvr>
                                        <p:cTn id="23" dur="1" fill="hold">
                                          <p:stCondLst>
                                            <p:cond delay="0"/>
                                          </p:stCondLst>
                                        </p:cTn>
                                        <p:tgtEl>
                                          <p:spTgt spid="18435"/>
                                        </p:tgtEl>
                                        <p:attrNameLst>
                                          <p:attrName>style.visibility</p:attrName>
                                        </p:attrNameLst>
                                      </p:cBhvr>
                                      <p:to>
                                        <p:strVal val="visible"/>
                                      </p:to>
                                    </p:set>
                                    <p:animEffect transition="in" filter="fade">
                                      <p:cBhvr>
                                        <p:cTn id="24"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FFFF00"/>
                </a:solidFill>
                <a:latin typeface="Times New Roman" panose="02020603050405020304" pitchFamily="18" charset="0"/>
                <a:cs typeface="Times New Roman" panose="02020603050405020304" pitchFamily="18" charset="0"/>
              </a:rPr>
              <a:t>Will this have dipole-dipole forces with other molecules</a:t>
            </a:r>
          </a:p>
        </p:txBody>
      </p:sp>
      <p:pic>
        <p:nvPicPr>
          <p:cNvPr id="30723" name="Picture 4" descr="HCN Lewis Structure, Molecular Geometry, Shape, and Polar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13" y="2533650"/>
            <a:ext cx="35814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10"/>
          <p:cNvSpPr txBox="1">
            <a:spLocks noChangeArrowheads="1"/>
          </p:cNvSpPr>
          <p:nvPr/>
        </p:nvSpPr>
        <p:spPr bwMode="auto">
          <a:xfrm>
            <a:off x="4876800" y="2714625"/>
            <a:ext cx="4191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marL="571500" indent="-571500">
              <a:lnSpc>
                <a:spcPct val="100000"/>
              </a:lnSpc>
              <a:spcBef>
                <a:spcPct val="0"/>
              </a:spcBef>
              <a:buFont typeface="Wingdings" panose="05000000000000000000" pitchFamily="2" charset="2"/>
              <a:buChar char="Ø"/>
            </a:pPr>
            <a:r>
              <a:rPr lang="en-US" altLang="en-US" sz="3600" dirty="0">
                <a:latin typeface="Rockwell" panose="02060603020205020403" pitchFamily="18" charset="0"/>
              </a:rPr>
              <a:t>Yes; it is a polar molecule, </a:t>
            </a:r>
          </a:p>
          <a:p>
            <a:pPr marL="571500" indent="-571500">
              <a:lnSpc>
                <a:spcPct val="100000"/>
              </a:lnSpc>
              <a:spcBef>
                <a:spcPct val="0"/>
              </a:spcBef>
              <a:buFont typeface="Wingdings" panose="05000000000000000000" pitchFamily="2" charset="2"/>
              <a:buChar char="Ø"/>
            </a:pPr>
            <a:r>
              <a:rPr lang="en-US" altLang="en-US" sz="3600" dirty="0">
                <a:latin typeface="Rockwell" panose="02060603020205020403" pitchFamily="18" charset="0"/>
              </a:rPr>
              <a:t>2.2 – 2.5 – 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FFFF00"/>
                </a:solidFill>
                <a:latin typeface="Times New Roman" panose="02020603050405020304" pitchFamily="18" charset="0"/>
                <a:cs typeface="Times New Roman" panose="02020603050405020304" pitchFamily="18" charset="0"/>
              </a:rPr>
              <a:t>Will this have dipole-dipole forces with other molecules</a:t>
            </a:r>
            <a:endParaRPr lang="en-US" dirty="0">
              <a:solidFill>
                <a:srgbClr val="FFFF00"/>
              </a:solidFill>
            </a:endParaRPr>
          </a:p>
        </p:txBody>
      </p:sp>
      <p:pic>
        <p:nvPicPr>
          <p:cNvPr id="31747"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362" t="-6808" r="-5923" b="-5737"/>
          <a:stretch>
            <a:fillRect/>
          </a:stretch>
        </p:blipFill>
        <p:spPr bwMode="auto">
          <a:xfrm>
            <a:off x="685800" y="2514600"/>
            <a:ext cx="3124200" cy="2819400"/>
          </a:xfrm>
          <a:solidFill>
            <a:schemeClr val="tx1"/>
          </a:solidFill>
        </p:spPr>
      </p:pic>
      <p:sp>
        <p:nvSpPr>
          <p:cNvPr id="20484" name="TextBox 10"/>
          <p:cNvSpPr txBox="1">
            <a:spLocks noChangeArrowheads="1"/>
          </p:cNvSpPr>
          <p:nvPr/>
        </p:nvSpPr>
        <p:spPr bwMode="auto">
          <a:xfrm>
            <a:off x="3962400" y="2667000"/>
            <a:ext cx="4953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nSpc>
                <a:spcPct val="100000"/>
              </a:lnSpc>
              <a:spcBef>
                <a:spcPct val="0"/>
              </a:spcBef>
              <a:buNone/>
            </a:pPr>
            <a:r>
              <a:rPr lang="en-US" altLang="en-US" sz="3600" dirty="0">
                <a:latin typeface="Rockwell" panose="02060603020205020403" pitchFamily="18" charset="0"/>
              </a:rPr>
              <a:t>No; it contains polar bonds,  but it is symmetrical. </a:t>
            </a:r>
          </a:p>
          <a:p>
            <a:pPr>
              <a:lnSpc>
                <a:spcPct val="100000"/>
              </a:lnSpc>
              <a:spcBef>
                <a:spcPct val="0"/>
              </a:spcBef>
              <a:buNone/>
            </a:pPr>
            <a:r>
              <a:rPr lang="en-US" altLang="en-US" sz="3600" dirty="0">
                <a:latin typeface="Rockwell" panose="02060603020205020403" pitchFamily="18" charset="0"/>
              </a:rPr>
              <a:t>All the dipoles cancel out, making the molecule nonpolar.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484">
                                            <p:txEl>
                                              <p:pRg st="0" end="0"/>
                                            </p:txEl>
                                          </p:spTgt>
                                        </p:tgtEl>
                                        <p:attrNameLst>
                                          <p:attrName>style.visibility</p:attrName>
                                        </p:attrNameLst>
                                      </p:cBhvr>
                                      <p:to>
                                        <p:strVal val="visible"/>
                                      </p:to>
                                    </p:set>
                                    <p:anim calcmode="lin" valueType="num">
                                      <p:cBhvr additive="base">
                                        <p:cTn id="11"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4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484">
                                            <p:txEl>
                                              <p:pRg st="1" end="1"/>
                                            </p:txEl>
                                          </p:spTgt>
                                        </p:tgtEl>
                                        <p:attrNameLst>
                                          <p:attrName>style.visibility</p:attrName>
                                        </p:attrNameLst>
                                      </p:cBhvr>
                                      <p:to>
                                        <p:strVal val="visible"/>
                                      </p:to>
                                    </p:set>
                                    <p:anim calcmode="lin" valueType="num">
                                      <p:cBhvr additive="base">
                                        <p:cTn id="17" dur="5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48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FFFF00"/>
                </a:solidFill>
                <a:latin typeface="Times New Roman" panose="02020603050405020304" pitchFamily="18" charset="0"/>
                <a:cs typeface="Times New Roman" panose="02020603050405020304" pitchFamily="18" charset="0"/>
              </a:rPr>
              <a:t>Will this have dipole-dipole forces with other molecules</a:t>
            </a:r>
            <a:endParaRPr lang="en-US" dirty="0">
              <a:solidFill>
                <a:srgbClr val="FFFF00"/>
              </a:solidFill>
            </a:endParaRPr>
          </a:p>
        </p:txBody>
      </p:sp>
      <p:pic>
        <p:nvPicPr>
          <p:cNvPr id="32771" name="Picture 6" descr="Give the following information for CH2O (assume carbon is the central  atom). a. Lewis structure b. number of valence electrons c. number of  electron domains (both bonding and nonbonding) d. electron domain"/>
          <p:cNvPicPr>
            <a:picLocks noChangeAspect="1" noChangeArrowheads="1"/>
          </p:cNvPicPr>
          <p:nvPr/>
        </p:nvPicPr>
        <p:blipFill>
          <a:blip r:embed="rId2">
            <a:extLst>
              <a:ext uri="{28A0092B-C50C-407E-A947-70E740481C1C}">
                <a14:useLocalDpi xmlns:a14="http://schemas.microsoft.com/office/drawing/2010/main" val="0"/>
              </a:ext>
            </a:extLst>
          </a:blip>
          <a:srcRect l="5135" r="19939"/>
          <a:stretch>
            <a:fillRect/>
          </a:stretch>
        </p:blipFill>
        <p:spPr bwMode="auto">
          <a:xfrm>
            <a:off x="1219200" y="2590800"/>
            <a:ext cx="29718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9"/>
          <p:cNvSpPr txBox="1">
            <a:spLocks noChangeArrowheads="1"/>
          </p:cNvSpPr>
          <p:nvPr/>
        </p:nvSpPr>
        <p:spPr bwMode="auto">
          <a:xfrm>
            <a:off x="4343400" y="3321050"/>
            <a:ext cx="3962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nSpc>
                <a:spcPct val="100000"/>
              </a:lnSpc>
              <a:spcBef>
                <a:spcPct val="0"/>
              </a:spcBef>
              <a:buNone/>
            </a:pPr>
            <a:r>
              <a:rPr lang="en-US" altLang="en-US" sz="3600" dirty="0">
                <a:latin typeface="Rockwell" panose="02060603020205020403" pitchFamily="18" charset="0"/>
              </a:rPr>
              <a:t> Yes; this is a polar molecule</a:t>
            </a:r>
          </a:p>
          <a:p>
            <a:pPr algn="ctr">
              <a:lnSpc>
                <a:spcPct val="100000"/>
              </a:lnSpc>
              <a:spcBef>
                <a:spcPct val="0"/>
              </a:spcBef>
              <a:buNone/>
            </a:pPr>
            <a:r>
              <a:rPr lang="en-US" altLang="en-US" sz="3600" dirty="0">
                <a:latin typeface="Rockwell" panose="02060603020205020403" pitchFamily="18" charset="0"/>
              </a:rPr>
              <a:t>3.5 – 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descr="Large confetti"/>
          <p:cNvSpPr>
            <a:spLocks noGrp="1" noChangeArrowheads="1"/>
          </p:cNvSpPr>
          <p:nvPr>
            <p:ph type="title"/>
          </p:nvPr>
        </p:nvSpPr>
        <p:spPr>
          <a:xfrm>
            <a:off x="685800" y="285750"/>
            <a:ext cx="7764463" cy="1325563"/>
          </a:xfrm>
        </p:spPr>
        <p:txBody>
          <a:bodyPr/>
          <a:lstStyle/>
          <a:p>
            <a:pPr eaLnBrk="1" fontAlgn="auto" hangingPunct="1">
              <a:spcAft>
                <a:spcPts val="0"/>
              </a:spcAft>
              <a:defRPr/>
            </a:pPr>
            <a:r>
              <a:rPr lang="en-US" altLang="en-US" sz="5400" dirty="0">
                <a:solidFill>
                  <a:schemeClr val="tx1">
                    <a:lumMod val="65000"/>
                  </a:schemeClr>
                </a:solidFill>
                <a:effectLst/>
                <a:latin typeface="Times New Roman" panose="02020603050405020304" pitchFamily="18" charset="0"/>
                <a:cs typeface="Times New Roman" panose="02020603050405020304" pitchFamily="18" charset="0"/>
              </a:rPr>
              <a:t>Hydrogen Bonds</a:t>
            </a:r>
          </a:p>
        </p:txBody>
      </p:sp>
      <p:sp>
        <p:nvSpPr>
          <p:cNvPr id="21507" name="Rectangle 3"/>
          <p:cNvSpPr>
            <a:spLocks noChangeArrowheads="1"/>
          </p:cNvSpPr>
          <p:nvPr/>
        </p:nvSpPr>
        <p:spPr bwMode="auto">
          <a:xfrm>
            <a:off x="804863" y="2014538"/>
            <a:ext cx="4424362" cy="3722687"/>
          </a:xfrm>
          <a:prstGeom prst="rect">
            <a:avLst/>
          </a:prstGeom>
          <a:noFill/>
          <a:ln>
            <a:noFill/>
          </a:ln>
        </p:spPr>
        <p:txBody>
          <a:bodyPr/>
          <a:lstStyle>
            <a:lvl1pPr marL="342900" indent="-3429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indent="0" eaLnBrk="1" hangingPunct="1">
              <a:lnSpc>
                <a:spcPct val="100000"/>
              </a:lnSpc>
              <a:spcBef>
                <a:spcPct val="20000"/>
              </a:spcBef>
              <a:buClr>
                <a:schemeClr val="hlink"/>
              </a:buClr>
              <a:buSzPct val="75000"/>
              <a:buFont typeface="Arial" panose="020B0604020202020204" pitchFamily="34" charset="0"/>
              <a:buNone/>
              <a:defRPr/>
            </a:pPr>
            <a:r>
              <a:rPr lang="en-US" altLang="en-US" sz="3600" b="1" dirty="0">
                <a:solidFill>
                  <a:srgbClr val="FFFF00"/>
                </a:solidFill>
                <a:latin typeface="+mn-lt"/>
                <a:cs typeface="Times New Roman" panose="02020603050405020304" pitchFamily="18" charset="0"/>
              </a:rPr>
              <a:t>Hydrogen bonds </a:t>
            </a:r>
            <a:r>
              <a:rPr lang="en-US" altLang="en-US" sz="3600" dirty="0">
                <a:solidFill>
                  <a:schemeClr val="tx1">
                    <a:lumMod val="65000"/>
                  </a:schemeClr>
                </a:solidFill>
                <a:latin typeface="Times New Roman" panose="02020603050405020304" pitchFamily="18" charset="0"/>
                <a:cs typeface="Times New Roman" panose="02020603050405020304" pitchFamily="18" charset="0"/>
              </a:rPr>
              <a:t>are special dipole-dipole attractions</a:t>
            </a:r>
          </a:p>
          <a:p>
            <a:pPr marL="0" indent="0" eaLnBrk="1" hangingPunct="1">
              <a:lnSpc>
                <a:spcPct val="100000"/>
              </a:lnSpc>
              <a:spcBef>
                <a:spcPct val="20000"/>
              </a:spcBef>
              <a:buClr>
                <a:schemeClr val="hlink"/>
              </a:buClr>
              <a:buSzPct val="75000"/>
              <a:buFont typeface="Arial" panose="020B0604020202020204" pitchFamily="34" charset="0"/>
              <a:buNone/>
              <a:defRPr/>
            </a:pPr>
            <a:r>
              <a:rPr lang="en-US" altLang="en-US" sz="3600" dirty="0">
                <a:solidFill>
                  <a:schemeClr val="tx1">
                    <a:lumMod val="65000"/>
                  </a:schemeClr>
                </a:solidFill>
                <a:latin typeface="Times New Roman" panose="02020603050405020304" pitchFamily="18" charset="0"/>
                <a:cs typeface="Times New Roman" panose="02020603050405020304" pitchFamily="18" charset="0"/>
              </a:rPr>
              <a:t>It is stronger than other dipole-dipole attractions</a:t>
            </a:r>
          </a:p>
        </p:txBody>
      </p:sp>
      <p:sp>
        <p:nvSpPr>
          <p:cNvPr id="33796" name="AutoShape 3" descr="hydrogen_bo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3797" name="AutoShape 5" descr="hydrogen_bo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3798" name="AutoShape 7" descr="hydrogen_bo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3799" name="AutoShape 9" descr="hydrogen_bo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3800" name="AutoShape 11" descr="hydrogen_bo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pic>
        <p:nvPicPr>
          <p:cNvPr id="33801" name="Picture 12" descr="Hydrogen Bonding | CK-12 Foundation"/>
          <p:cNvPicPr>
            <a:picLocks noChangeAspect="1" noChangeArrowheads="1"/>
          </p:cNvPicPr>
          <p:nvPr/>
        </p:nvPicPr>
        <p:blipFill>
          <a:blip r:embed="rId4">
            <a:extLst>
              <a:ext uri="{28A0092B-C50C-407E-A947-70E740481C1C}">
                <a14:useLocalDpi xmlns:a14="http://schemas.microsoft.com/office/drawing/2010/main" val="0"/>
              </a:ext>
            </a:extLst>
          </a:blip>
          <a:srcRect l="32433" b="24307"/>
          <a:stretch>
            <a:fillRect/>
          </a:stretch>
        </p:blipFill>
        <p:spPr bwMode="auto">
          <a:xfrm>
            <a:off x="5243513" y="2057400"/>
            <a:ext cx="3367087"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descr="Large confetti"/>
          <p:cNvSpPr>
            <a:spLocks noGrp="1"/>
          </p:cNvSpPr>
          <p:nvPr>
            <p:ph type="title"/>
          </p:nvPr>
        </p:nvSpPr>
        <p:spPr>
          <a:xfrm>
            <a:off x="615950" y="304800"/>
            <a:ext cx="7766050" cy="1325563"/>
          </a:xfrm>
        </p:spPr>
        <p:txBody>
          <a:bodyPr/>
          <a:lstStyle/>
          <a:p>
            <a:pPr eaLnBrk="1" fontAlgn="auto" hangingPunct="1">
              <a:spcAft>
                <a:spcPts val="0"/>
              </a:spcAft>
              <a:defRPr/>
            </a:pPr>
            <a:r>
              <a:rPr lang="en-US" altLang="en-US" dirty="0">
                <a:solidFill>
                  <a:schemeClr val="tx1">
                    <a:lumMod val="65000"/>
                  </a:schemeClr>
                </a:solidFill>
                <a:cs typeface="Times New Roman" panose="02020603050405020304" pitchFamily="18" charset="0"/>
              </a:rPr>
              <a:t>Polar Covalent Bonds</a:t>
            </a:r>
          </a:p>
        </p:txBody>
      </p:sp>
      <p:sp>
        <p:nvSpPr>
          <p:cNvPr id="4" name="Text Box 4"/>
          <p:cNvSpPr txBox="1">
            <a:spLocks noChangeArrowheads="1"/>
          </p:cNvSpPr>
          <p:nvPr/>
        </p:nvSpPr>
        <p:spPr bwMode="auto">
          <a:xfrm>
            <a:off x="615950" y="1546225"/>
            <a:ext cx="7918450" cy="1754188"/>
          </a:xfrm>
          <a:prstGeom prst="rect">
            <a:avLst/>
          </a:prstGeom>
          <a:noFill/>
          <a:ln>
            <a:noFill/>
          </a:ln>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sz="3600" dirty="0">
                <a:solidFill>
                  <a:srgbClr val="FFFF00"/>
                </a:solidFill>
                <a:cs typeface="Calibri" panose="020F0502020204030204" pitchFamily="34" charset="0"/>
              </a:rPr>
              <a:t>Polar</a:t>
            </a:r>
            <a:r>
              <a:rPr lang="en-US" altLang="en-US" sz="3600" dirty="0">
                <a:cs typeface="Calibri" panose="020F0502020204030204" pitchFamily="34" charset="0"/>
              </a:rPr>
              <a:t> </a:t>
            </a:r>
            <a:r>
              <a:rPr lang="en-US" altLang="en-US" sz="3600" dirty="0">
                <a:solidFill>
                  <a:schemeClr val="tx1">
                    <a:lumMod val="65000"/>
                  </a:schemeClr>
                </a:solidFill>
                <a:cs typeface="Calibri" panose="020F0502020204030204" pitchFamily="34" charset="0"/>
              </a:rPr>
              <a:t>covalent bonds are formed by </a:t>
            </a:r>
            <a:r>
              <a:rPr lang="en-US" altLang="en-US" sz="3600" dirty="0">
                <a:solidFill>
                  <a:srgbClr val="FFFF00"/>
                </a:solidFill>
                <a:cs typeface="Calibri" panose="020F0502020204030204" pitchFamily="34" charset="0"/>
              </a:rPr>
              <a:t>unequal sharing </a:t>
            </a:r>
            <a:r>
              <a:rPr lang="en-US" altLang="en-US" sz="3600" dirty="0">
                <a:solidFill>
                  <a:schemeClr val="tx1">
                    <a:lumMod val="65000"/>
                  </a:schemeClr>
                </a:solidFill>
                <a:cs typeface="Calibri" panose="020F0502020204030204" pitchFamily="34" charset="0"/>
              </a:rPr>
              <a:t>of e-</a:t>
            </a:r>
          </a:p>
          <a:p>
            <a:pPr eaLnBrk="1" hangingPunct="1">
              <a:lnSpc>
                <a:spcPct val="100000"/>
              </a:lnSpc>
              <a:spcBef>
                <a:spcPct val="0"/>
              </a:spcBef>
              <a:buFontTx/>
              <a:buNone/>
              <a:defRPr/>
            </a:pPr>
            <a:r>
              <a:rPr lang="en-US" altLang="en-US" sz="3600" dirty="0">
                <a:solidFill>
                  <a:schemeClr val="tx1">
                    <a:lumMod val="65000"/>
                  </a:schemeClr>
                </a:solidFill>
                <a:cs typeface="Calibri" panose="020F0502020204030204" pitchFamily="34" charset="0"/>
              </a:rPr>
              <a:t>Caused by differences in electronegativity</a:t>
            </a:r>
          </a:p>
        </p:txBody>
      </p:sp>
      <p:pic>
        <p:nvPicPr>
          <p:cNvPr id="34821" name="Picture 2" descr="http://www.ps21.gov.sg/challenge/2008_02/images/tug_of_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083050"/>
            <a:ext cx="7316788"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blinds(horizontal)">
                                      <p:cBhvr>
                                        <p:cTn id="12"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Large confetti"/>
          <p:cNvSpPr>
            <a:spLocks noGrp="1" noChangeArrowheads="1"/>
          </p:cNvSpPr>
          <p:nvPr>
            <p:ph type="title"/>
          </p:nvPr>
        </p:nvSpPr>
        <p:spPr>
          <a:xfrm>
            <a:off x="688975" y="152400"/>
            <a:ext cx="7766050" cy="1325563"/>
          </a:xfrm>
        </p:spPr>
        <p:txBody>
          <a:bodyPr/>
          <a:lstStyle/>
          <a:p>
            <a:pPr eaLnBrk="1" fontAlgn="auto" hangingPunct="1">
              <a:spcAft>
                <a:spcPts val="0"/>
              </a:spcAft>
              <a:defRPr/>
            </a:pPr>
            <a:r>
              <a:rPr lang="en-US" altLang="en-US" sz="4000" dirty="0">
                <a:solidFill>
                  <a:schemeClr val="tx1">
                    <a:lumMod val="65000"/>
                  </a:schemeClr>
                </a:solidFill>
                <a:effectLst/>
                <a:latin typeface="Times New Roman" panose="02020603050405020304" pitchFamily="18" charset="0"/>
                <a:cs typeface="Times New Roman" panose="02020603050405020304" pitchFamily="18" charset="0"/>
              </a:rPr>
              <a:t>Hydrogen Bonds</a:t>
            </a:r>
            <a:endParaRPr lang="en-US" altLang="en-US" sz="4000" dirty="0">
              <a:solidFill>
                <a:schemeClr val="accent2">
                  <a:lumMod val="40000"/>
                  <a:lumOff val="60000"/>
                </a:schemeClr>
              </a:solidFill>
              <a:effectLst/>
              <a:cs typeface="Times New Roman" panose="02020603050405020304" pitchFamily="18" charset="0"/>
            </a:endParaRPr>
          </a:p>
        </p:txBody>
      </p:sp>
      <p:sp>
        <p:nvSpPr>
          <p:cNvPr id="35843" name="AutoShape 3" descr="hydrogen_bo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5844" name="AutoShape 5" descr="hydrogen_bo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5845" name="AutoShape 7" descr="hydrogen_bo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5846" name="AutoShape 9" descr="hydrogen_bo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5847" name="AutoShape 11" descr="hydrogen_bo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pic>
        <p:nvPicPr>
          <p:cNvPr id="35848" name="Picture 11" descr="Hydrogen Bonding | BioNin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86200"/>
            <a:ext cx="27146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9100" y="1090613"/>
            <a:ext cx="8305800" cy="2678112"/>
          </a:xfrm>
          <a:prstGeom prst="rect">
            <a:avLst/>
          </a:prstGeom>
        </p:spPr>
        <p:txBody>
          <a:bodyPr>
            <a:spAutoFit/>
          </a:bodyPr>
          <a:lstStyle/>
          <a:p>
            <a:pPr>
              <a:spcBef>
                <a:spcPts val="0"/>
              </a:spcBef>
              <a:spcAft>
                <a:spcPts val="0"/>
              </a:spcAft>
              <a:defRPr/>
            </a:pPr>
            <a:r>
              <a:rPr lang="en-US" sz="2800" dirty="0">
                <a:solidFill>
                  <a:schemeClr val="tx1">
                    <a:lumMod val="65000"/>
                  </a:schemeClr>
                </a:solidFill>
                <a:latin typeface="Times New Roman" panose="02020603050405020304" pitchFamily="18" charset="0"/>
                <a:cs typeface="Times New Roman" panose="02020603050405020304" pitchFamily="18" charset="0"/>
              </a:rPr>
              <a:t>Hydrogen bonding requires two very specific components:</a:t>
            </a:r>
          </a:p>
          <a:p>
            <a:pPr marL="457200" indent="-457200">
              <a:spcBef>
                <a:spcPts val="0"/>
              </a:spcBef>
              <a:spcAft>
                <a:spcPts val="0"/>
              </a:spcAft>
              <a:buFont typeface="Wingdings" panose="05000000000000000000" pitchFamily="2" charset="2"/>
              <a:buChar char="Ø"/>
              <a:defRPr/>
            </a:pPr>
            <a:r>
              <a:rPr lang="en-US" sz="2800" dirty="0">
                <a:solidFill>
                  <a:schemeClr val="tx1">
                    <a:lumMod val="65000"/>
                  </a:schemeClr>
                </a:solidFill>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en-US" sz="2800" b="1" dirty="0">
                <a:solidFill>
                  <a:schemeClr val="accent5">
                    <a:lumMod val="75000"/>
                  </a:schemeClr>
                </a:solidFill>
                <a:latin typeface="Times New Roman" panose="02020603050405020304" pitchFamily="18" charset="0"/>
                <a:cs typeface="Times New Roman" panose="02020603050405020304" pitchFamily="18" charset="0"/>
              </a:rPr>
              <a:t>hydrogen bond donor </a:t>
            </a:r>
            <a:r>
              <a:rPr lang="en-US" sz="2800" dirty="0">
                <a:solidFill>
                  <a:schemeClr val="tx1">
                    <a:lumMod val="65000"/>
                  </a:schemeClr>
                </a:solidFill>
                <a:latin typeface="Times New Roman" panose="02020603050405020304" pitchFamily="18" charset="0"/>
                <a:cs typeface="Times New Roman" panose="02020603050405020304" pitchFamily="18" charset="0"/>
              </a:rPr>
              <a:t>molecule containing a </a:t>
            </a:r>
            <a:r>
              <a:rPr lang="en-US" sz="2800" i="1" dirty="0">
                <a:solidFill>
                  <a:schemeClr val="tx1">
                    <a:lumMod val="65000"/>
                  </a:schemeClr>
                </a:solidFill>
                <a:latin typeface="Times New Roman" panose="02020603050405020304" pitchFamily="18" charset="0"/>
                <a:cs typeface="Times New Roman" panose="02020603050405020304" pitchFamily="18" charset="0"/>
              </a:rPr>
              <a:t>partially</a:t>
            </a:r>
            <a:r>
              <a:rPr lang="en-US" sz="2800" dirty="0">
                <a:solidFill>
                  <a:schemeClr val="tx1">
                    <a:lumMod val="65000"/>
                  </a:schemeClr>
                </a:solidFill>
                <a:latin typeface="Times New Roman" panose="02020603050405020304" pitchFamily="18" charset="0"/>
                <a:cs typeface="Times New Roman" panose="02020603050405020304" pitchFamily="18" charset="0"/>
              </a:rPr>
              <a:t> </a:t>
            </a:r>
            <a:r>
              <a:rPr lang="en-US" sz="2800" i="1" dirty="0">
                <a:solidFill>
                  <a:schemeClr val="tx1">
                    <a:lumMod val="65000"/>
                  </a:schemeClr>
                </a:solidFill>
                <a:latin typeface="Times New Roman" panose="02020603050405020304" pitchFamily="18" charset="0"/>
                <a:cs typeface="Times New Roman" panose="02020603050405020304" pitchFamily="18" charset="0"/>
              </a:rPr>
              <a:t>positive</a:t>
            </a:r>
            <a:r>
              <a:rPr lang="en-US" sz="2800" dirty="0">
                <a:solidFill>
                  <a:schemeClr val="tx1">
                    <a:lumMod val="65000"/>
                  </a:schemeClr>
                </a:solidFill>
                <a:latin typeface="Times New Roman" panose="02020603050405020304" pitchFamily="18" charset="0"/>
                <a:cs typeface="Times New Roman" panose="02020603050405020304" pitchFamily="18" charset="0"/>
              </a:rPr>
              <a:t> H atom bonded to N, O or F </a:t>
            </a:r>
          </a:p>
          <a:p>
            <a:pPr marL="457200" indent="-457200">
              <a:spcBef>
                <a:spcPts val="0"/>
              </a:spcBef>
              <a:spcAft>
                <a:spcPts val="0"/>
              </a:spcAft>
              <a:buFont typeface="Wingdings" panose="05000000000000000000" pitchFamily="2" charset="2"/>
              <a:buChar char="Ø"/>
              <a:defRPr/>
            </a:pPr>
            <a:r>
              <a:rPr lang="en-US" sz="2800" dirty="0">
                <a:solidFill>
                  <a:schemeClr val="tx1">
                    <a:lumMod val="65000"/>
                  </a:schemeClr>
                </a:solidFill>
                <a:latin typeface="Times New Roman" panose="02020603050405020304" pitchFamily="18" charset="0"/>
                <a:cs typeface="Times New Roman" panose="02020603050405020304" pitchFamily="18" charset="0"/>
              </a:rPr>
              <a:t>A </a:t>
            </a:r>
            <a:r>
              <a:rPr lang="en-US" sz="2800" b="1" dirty="0">
                <a:solidFill>
                  <a:schemeClr val="accent5">
                    <a:lumMod val="75000"/>
                  </a:schemeClr>
                </a:solidFill>
                <a:latin typeface="Times New Roman" panose="02020603050405020304" pitchFamily="18" charset="0"/>
                <a:cs typeface="Times New Roman" panose="02020603050405020304" pitchFamily="18" charset="0"/>
              </a:rPr>
              <a:t>hydrogen bond acceptor </a:t>
            </a:r>
            <a:r>
              <a:rPr lang="en-US" sz="2800" dirty="0">
                <a:solidFill>
                  <a:schemeClr val="tx1">
                    <a:lumMod val="65000"/>
                  </a:schemeClr>
                </a:solidFill>
                <a:latin typeface="Times New Roman" panose="02020603050405020304" pitchFamily="18" charset="0"/>
                <a:cs typeface="Times New Roman" panose="02020603050405020304" pitchFamily="18" charset="0"/>
              </a:rPr>
              <a:t>molecule containing a </a:t>
            </a:r>
            <a:r>
              <a:rPr lang="en-US" sz="2800" i="1" dirty="0">
                <a:solidFill>
                  <a:schemeClr val="tx1">
                    <a:lumMod val="65000"/>
                  </a:schemeClr>
                </a:solidFill>
                <a:latin typeface="Times New Roman" panose="02020603050405020304" pitchFamily="18" charset="0"/>
                <a:cs typeface="Times New Roman" panose="02020603050405020304" pitchFamily="18" charset="0"/>
              </a:rPr>
              <a:t>partially</a:t>
            </a:r>
            <a:r>
              <a:rPr lang="en-US" sz="2800" dirty="0">
                <a:solidFill>
                  <a:schemeClr val="tx1">
                    <a:lumMod val="65000"/>
                  </a:schemeClr>
                </a:solidFill>
                <a:latin typeface="Times New Roman" panose="02020603050405020304" pitchFamily="18" charset="0"/>
                <a:cs typeface="Times New Roman" panose="02020603050405020304" pitchFamily="18" charset="0"/>
              </a:rPr>
              <a:t> </a:t>
            </a:r>
            <a:r>
              <a:rPr lang="en-US" sz="2800" i="1" dirty="0">
                <a:solidFill>
                  <a:schemeClr val="tx1">
                    <a:lumMod val="65000"/>
                  </a:schemeClr>
                </a:solidFill>
                <a:latin typeface="Times New Roman" panose="02020603050405020304" pitchFamily="18" charset="0"/>
                <a:cs typeface="Times New Roman" panose="02020603050405020304" pitchFamily="18" charset="0"/>
              </a:rPr>
              <a:t>negative</a:t>
            </a:r>
            <a:r>
              <a:rPr lang="en-US" sz="2800" dirty="0">
                <a:solidFill>
                  <a:schemeClr val="tx1">
                    <a:lumMod val="65000"/>
                  </a:schemeClr>
                </a:solidFill>
                <a:latin typeface="Times New Roman" panose="02020603050405020304" pitchFamily="18" charset="0"/>
                <a:cs typeface="Times New Roman" panose="02020603050405020304" pitchFamily="18" charset="0"/>
              </a:rPr>
              <a:t> N, O or F with </a:t>
            </a:r>
            <a:r>
              <a:rPr lang="en-US" sz="2800" i="1" dirty="0">
                <a:solidFill>
                  <a:schemeClr val="tx1">
                    <a:lumMod val="65000"/>
                  </a:schemeClr>
                </a:solidFill>
                <a:latin typeface="Times New Roman" panose="02020603050405020304" pitchFamily="18" charset="0"/>
                <a:cs typeface="Times New Roman" panose="02020603050405020304" pitchFamily="18" charset="0"/>
              </a:rPr>
              <a:t>lone pair </a:t>
            </a:r>
            <a:r>
              <a:rPr lang="en-US" sz="2800" dirty="0">
                <a:solidFill>
                  <a:schemeClr val="tx1">
                    <a:lumMod val="65000"/>
                  </a:schemeClr>
                </a:solidFill>
                <a:latin typeface="Times New Roman" panose="02020603050405020304" pitchFamily="18" charset="0"/>
                <a:cs typeface="Times New Roman" panose="02020603050405020304" pitchFamily="18" charset="0"/>
              </a:rPr>
              <a:t>electrons</a:t>
            </a:r>
          </a:p>
        </p:txBody>
      </p:sp>
      <p:sp>
        <p:nvSpPr>
          <p:cNvPr id="3" name="Rectangle 2"/>
          <p:cNvSpPr>
            <a:spLocks noChangeArrowheads="1"/>
          </p:cNvSpPr>
          <p:nvPr/>
        </p:nvSpPr>
        <p:spPr bwMode="auto">
          <a:xfrm>
            <a:off x="609600" y="4176713"/>
            <a:ext cx="544353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ctr">
              <a:lnSpc>
                <a:spcPct val="100000"/>
              </a:lnSpc>
              <a:spcBef>
                <a:spcPts val="1200"/>
              </a:spcBef>
              <a:spcAft>
                <a:spcPts val="1200"/>
              </a:spcAft>
              <a:buFontTx/>
              <a:buNone/>
            </a:pPr>
            <a:r>
              <a:rPr lang="en-US" altLang="en-US" sz="2800">
                <a:solidFill>
                  <a:srgbClr val="A6A6A6"/>
                </a:solidFill>
                <a:latin typeface="Rockwell" panose="02060603020205020403" pitchFamily="18" charset="0"/>
              </a:rPr>
              <a:t>A hydrogen bond is the attraction between the </a:t>
            </a:r>
            <a:r>
              <a:rPr lang="el-GR" altLang="en-US" sz="2800">
                <a:solidFill>
                  <a:srgbClr val="A6A6A6"/>
                </a:solidFill>
                <a:latin typeface="Cambria Math" panose="02040503050406030204" pitchFamily="18" charset="0"/>
                <a:ea typeface="Cambria Math" panose="02040503050406030204" pitchFamily="18" charset="0"/>
                <a:cs typeface="Cambria Math" panose="02040503050406030204" pitchFamily="18" charset="0"/>
              </a:rPr>
              <a:t>δ</a:t>
            </a:r>
            <a:r>
              <a:rPr lang="en-US" altLang="en-US" sz="2800" baseline="30000">
                <a:solidFill>
                  <a:srgbClr val="A6A6A6"/>
                </a:solidFill>
                <a:latin typeface="Cambria Math" panose="02040503050406030204" pitchFamily="18" charset="0"/>
                <a:ea typeface="Cambria Math" panose="02040503050406030204" pitchFamily="18" charset="0"/>
                <a:cs typeface="Cambria Math" panose="02040503050406030204" pitchFamily="18" charset="0"/>
              </a:rPr>
              <a:t>+</a:t>
            </a:r>
            <a:r>
              <a:rPr lang="en-US" altLang="en-US" sz="2800" i="1">
                <a:solidFill>
                  <a:srgbClr val="A6A6A6"/>
                </a:solidFill>
                <a:latin typeface="Cambria Math" panose="02040503050406030204" pitchFamily="18" charset="0"/>
                <a:ea typeface="Cambria Math" panose="02040503050406030204" pitchFamily="18" charset="0"/>
                <a:cs typeface="Cambria Math" panose="02040503050406030204" pitchFamily="18" charset="0"/>
              </a:rPr>
              <a:t> </a:t>
            </a:r>
            <a:r>
              <a:rPr lang="en-US" altLang="en-US" sz="2800">
                <a:solidFill>
                  <a:srgbClr val="A6A6A6"/>
                </a:solidFill>
                <a:latin typeface="Rockwell" panose="02060603020205020403" pitchFamily="18" charset="0"/>
              </a:rPr>
              <a:t>H in the donor molecule and a lone pair of electrons on the </a:t>
            </a:r>
            <a:r>
              <a:rPr lang="el-GR" altLang="en-US" sz="2800">
                <a:solidFill>
                  <a:srgbClr val="A6A6A6"/>
                </a:solidFill>
                <a:latin typeface="Cambria Math" panose="02040503050406030204" pitchFamily="18" charset="0"/>
                <a:ea typeface="Cambria Math" panose="02040503050406030204" pitchFamily="18" charset="0"/>
                <a:cs typeface="Cambria Math" panose="02040503050406030204" pitchFamily="18" charset="0"/>
              </a:rPr>
              <a:t>δ</a:t>
            </a:r>
            <a:r>
              <a:rPr lang="el-GR" altLang="en-US" sz="2800" baseline="30000">
                <a:solidFill>
                  <a:srgbClr val="A6A6A6"/>
                </a:solidFill>
                <a:latin typeface="Cambria Math" panose="02040503050406030204" pitchFamily="18" charset="0"/>
                <a:ea typeface="Cambria Math" panose="02040503050406030204" pitchFamily="18" charset="0"/>
                <a:cs typeface="Cambria Math" panose="02040503050406030204" pitchFamily="18" charset="0"/>
              </a:rPr>
              <a:t>−</a:t>
            </a:r>
            <a:r>
              <a:rPr lang="en-US" altLang="en-US" sz="2800">
                <a:solidFill>
                  <a:srgbClr val="A6A6A6"/>
                </a:solidFill>
                <a:latin typeface="Cambria Math" panose="02040503050406030204" pitchFamily="18" charset="0"/>
                <a:ea typeface="Cambria Math" panose="02040503050406030204" pitchFamily="18" charset="0"/>
                <a:cs typeface="Cambria Math" panose="02040503050406030204" pitchFamily="18" charset="0"/>
              </a:rPr>
              <a:t> </a:t>
            </a:r>
            <a:r>
              <a:rPr lang="en-US" altLang="en-US" sz="2800">
                <a:solidFill>
                  <a:srgbClr val="A6A6A6"/>
                </a:solidFill>
                <a:latin typeface="Rockwell" panose="02060603020205020403" pitchFamily="18" charset="0"/>
              </a:rPr>
              <a:t>O, N, or F of the acceptor molecule.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descr="Large confetti"/>
          <p:cNvSpPr>
            <a:spLocks noGrp="1" noChangeArrowheads="1"/>
          </p:cNvSpPr>
          <p:nvPr>
            <p:ph type="title"/>
          </p:nvPr>
        </p:nvSpPr>
        <p:spPr/>
        <p:txBody>
          <a:bodyPr/>
          <a:lstStyle/>
          <a:p>
            <a:pPr eaLnBrk="1" fontAlgn="auto" hangingPunct="1">
              <a:spcAft>
                <a:spcPts val="0"/>
              </a:spcAft>
              <a:defRPr/>
            </a:pPr>
            <a:r>
              <a:rPr lang="en-US" altLang="en-US" sz="4800" dirty="0">
                <a:solidFill>
                  <a:schemeClr val="accent2">
                    <a:lumMod val="40000"/>
                    <a:lumOff val="60000"/>
                  </a:schemeClr>
                </a:solidFill>
                <a:effectLst/>
                <a:cs typeface="Times New Roman" panose="02020603050405020304" pitchFamily="18" charset="0"/>
              </a:rPr>
              <a:t>Hydrogen Bond Strength</a:t>
            </a:r>
          </a:p>
        </p:txBody>
      </p:sp>
      <p:sp>
        <p:nvSpPr>
          <p:cNvPr id="43013" name="Rectangle 5"/>
          <p:cNvSpPr>
            <a:spLocks noChangeArrowheads="1"/>
          </p:cNvSpPr>
          <p:nvPr/>
        </p:nvSpPr>
        <p:spPr bwMode="auto">
          <a:xfrm>
            <a:off x="381000" y="1905000"/>
            <a:ext cx="8534400" cy="3810000"/>
          </a:xfrm>
          <a:prstGeom prst="rect">
            <a:avLst/>
          </a:prstGeom>
          <a:noFill/>
          <a:ln>
            <a:noFill/>
          </a:ln>
        </p:spPr>
        <p:txBody>
          <a:bodyPr/>
          <a:lstStyle>
            <a:lvl1pPr marL="342900" indent="-3429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20000"/>
              </a:spcBef>
              <a:buClr>
                <a:schemeClr val="hlink"/>
              </a:buClr>
              <a:buSzPct val="75000"/>
              <a:buFont typeface="Wingdings" panose="05000000000000000000" pitchFamily="2" charset="2"/>
              <a:buChar char="l"/>
              <a:defRPr/>
            </a:pPr>
            <a:r>
              <a:rPr lang="en-US" altLang="en-US" sz="4000" dirty="0">
                <a:latin typeface="+mn-lt"/>
                <a:cs typeface="Times New Roman" panose="02020603050405020304" pitchFamily="18" charset="0"/>
              </a:rPr>
              <a:t>Hydrogen bonds have ~5% of the strength of an average covalent bond, so they do not disrupt the bonds that hold atoms in a molecule together.</a:t>
            </a:r>
          </a:p>
          <a:p>
            <a:pPr eaLnBrk="1" hangingPunct="1">
              <a:lnSpc>
                <a:spcPct val="100000"/>
              </a:lnSpc>
              <a:spcBef>
                <a:spcPct val="20000"/>
              </a:spcBef>
              <a:buClr>
                <a:schemeClr val="hlink"/>
              </a:buClr>
              <a:buSzPct val="75000"/>
              <a:buFont typeface="Wingdings" panose="05000000000000000000" pitchFamily="2" charset="2"/>
              <a:buChar char="l"/>
              <a:defRPr/>
            </a:pPr>
            <a:r>
              <a:rPr lang="en-US" altLang="en-US" sz="4000" dirty="0">
                <a:latin typeface="+mn-lt"/>
                <a:cs typeface="Times New Roman" panose="02020603050405020304" pitchFamily="18" charset="0"/>
              </a:rPr>
              <a:t>They are the 2</a:t>
            </a:r>
            <a:r>
              <a:rPr lang="en-US" altLang="en-US" sz="4000" baseline="30000" dirty="0">
                <a:latin typeface="+mn-lt"/>
                <a:cs typeface="Times New Roman" panose="02020603050405020304" pitchFamily="18" charset="0"/>
              </a:rPr>
              <a:t>nd</a:t>
            </a:r>
            <a:r>
              <a:rPr lang="en-US" altLang="en-US" sz="4000" dirty="0">
                <a:latin typeface="+mn-lt"/>
                <a:cs typeface="Times New Roman" panose="02020603050405020304" pitchFamily="18" charset="0"/>
              </a:rPr>
              <a:t> strongest IMFs.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 calcmode="lin" valueType="num">
                                      <p:cBhvr additive="base">
                                        <p:cTn id="7" dur="500" fill="hold"/>
                                        <p:tgtEl>
                                          <p:spTgt spid="430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3013">
                                            <p:txEl>
                                              <p:pRg st="1" end="1"/>
                                            </p:txEl>
                                          </p:spTgt>
                                        </p:tgtEl>
                                        <p:attrNameLst>
                                          <p:attrName>style.visibility</p:attrName>
                                        </p:attrNameLst>
                                      </p:cBhvr>
                                      <p:to>
                                        <p:strVal val="visible"/>
                                      </p:to>
                                    </p:set>
                                    <p:anim calcmode="lin" valueType="num">
                                      <p:cBhvr additive="base">
                                        <p:cTn id="13" dur="500" fill="hold"/>
                                        <p:tgtEl>
                                          <p:spTgt spid="430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4463" cy="1676400"/>
          </a:xfrm>
        </p:spPr>
        <p:txBody>
          <a:bodyPr>
            <a:normAutofit fontScale="90000"/>
          </a:bodyPr>
          <a:lstStyle/>
          <a:p>
            <a:pPr>
              <a:defRPr/>
            </a:pPr>
            <a:r>
              <a:rPr lang="en-US" dirty="0">
                <a:solidFill>
                  <a:srgbClr val="FFFF00"/>
                </a:solidFill>
              </a:rPr>
              <a:t>Evaluate each molecule and determine whether it will form hydrogen bonds with other molecules</a:t>
            </a:r>
          </a:p>
        </p:txBody>
      </p:sp>
      <p:pic>
        <p:nvPicPr>
          <p:cNvPr id="37891" name="Picture 2" descr="Draw the VSEPR geometry for the CH2O molecule. | Homework.Study.c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2720975"/>
            <a:ext cx="2743200" cy="3227388"/>
          </a:xfrm>
          <a:noFill/>
          <a:extLst>
            <a:ext uri="{909E8E84-426E-40DD-AFC4-6F175D3DCCD1}">
              <a14:hiddenFill xmlns:a14="http://schemas.microsoft.com/office/drawing/2010/main">
                <a:solidFill>
                  <a:srgbClr val="FFFFFF"/>
                </a:solidFill>
              </a14:hiddenFill>
            </a:ext>
          </a:extLst>
        </p:spPr>
      </p:pic>
      <p:pic>
        <p:nvPicPr>
          <p:cNvPr id="37892" name="Picture 4" descr="File:Ammonia Lewis structure.svg - Wikibooks, open books for an open world"/>
          <p:cNvPicPr>
            <a:picLocks noChangeAspect="1" noChangeArrowheads="1"/>
          </p:cNvPicPr>
          <p:nvPr/>
        </p:nvPicPr>
        <p:blipFill>
          <a:blip r:embed="rId3">
            <a:extLst>
              <a:ext uri="{28A0092B-C50C-407E-A947-70E740481C1C}">
                <a14:useLocalDpi xmlns:a14="http://schemas.microsoft.com/office/drawing/2010/main" val="0"/>
              </a:ext>
            </a:extLst>
          </a:blip>
          <a:srcRect l="51250"/>
          <a:stretch>
            <a:fillRect/>
          </a:stretch>
        </p:blipFill>
        <p:spPr bwMode="auto">
          <a:xfrm>
            <a:off x="5334000" y="2743200"/>
            <a:ext cx="2971800" cy="2305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7893" name="TextBox 3"/>
          <p:cNvSpPr txBox="1">
            <a:spLocks noChangeArrowheads="1"/>
          </p:cNvSpPr>
          <p:nvPr/>
        </p:nvSpPr>
        <p:spPr bwMode="auto">
          <a:xfrm>
            <a:off x="577850" y="2743200"/>
            <a:ext cx="641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nSpc>
                <a:spcPct val="100000"/>
              </a:lnSpc>
              <a:spcBef>
                <a:spcPct val="0"/>
              </a:spcBef>
              <a:buFontTx/>
              <a:buNone/>
            </a:pPr>
            <a:r>
              <a:rPr lang="en-US" altLang="en-US" sz="3600">
                <a:latin typeface="Rockwell" panose="02060603020205020403" pitchFamily="18" charset="0"/>
              </a:rPr>
              <a:t>A.</a:t>
            </a:r>
          </a:p>
        </p:txBody>
      </p:sp>
      <p:sp>
        <p:nvSpPr>
          <p:cNvPr id="37894" name="TextBox 6"/>
          <p:cNvSpPr txBox="1">
            <a:spLocks noChangeArrowheads="1"/>
          </p:cNvSpPr>
          <p:nvPr/>
        </p:nvSpPr>
        <p:spPr bwMode="auto">
          <a:xfrm>
            <a:off x="4603750" y="2720975"/>
            <a:ext cx="579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nSpc>
                <a:spcPct val="100000"/>
              </a:lnSpc>
              <a:spcBef>
                <a:spcPct val="0"/>
              </a:spcBef>
              <a:buFontTx/>
              <a:buNone/>
            </a:pPr>
            <a:r>
              <a:rPr lang="en-US" altLang="en-US" sz="3600">
                <a:latin typeface="Rockwell" panose="02060603020205020403" pitchFamily="18" charset="0"/>
              </a:rPr>
              <a:t>B.</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4463" cy="1676400"/>
          </a:xfrm>
        </p:spPr>
        <p:txBody>
          <a:bodyPr/>
          <a:lstStyle/>
          <a:p>
            <a:pPr>
              <a:defRPr/>
            </a:pPr>
            <a:r>
              <a:rPr lang="en-US" dirty="0">
                <a:solidFill>
                  <a:srgbClr val="FFFF00"/>
                </a:solidFill>
                <a:latin typeface="Times New Roman" panose="02020603050405020304" pitchFamily="18" charset="0"/>
                <a:cs typeface="Times New Roman" panose="02020603050405020304" pitchFamily="18" charset="0"/>
              </a:rPr>
              <a:t>Will this form hydrogen bonds with other molecules</a:t>
            </a:r>
          </a:p>
        </p:txBody>
      </p:sp>
      <p:pic>
        <p:nvPicPr>
          <p:cNvPr id="38915" name="Picture 2" descr="Draw the VSEPR geometry for the CH2O molecule. | Homework.Study.c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2720975"/>
            <a:ext cx="2743200" cy="3227388"/>
          </a:xfrm>
          <a:noFill/>
          <a:extLst>
            <a:ext uri="{909E8E84-426E-40DD-AFC4-6F175D3DCCD1}">
              <a14:hiddenFill xmlns:a14="http://schemas.microsoft.com/office/drawing/2010/main">
                <a:solidFill>
                  <a:srgbClr val="FFFFFF"/>
                </a:solidFill>
              </a14:hiddenFill>
            </a:ext>
          </a:extLst>
        </p:spPr>
      </p:pic>
      <p:sp>
        <p:nvSpPr>
          <p:cNvPr id="27652" name="TextBox 3"/>
          <p:cNvSpPr txBox="1">
            <a:spLocks noChangeArrowheads="1"/>
          </p:cNvSpPr>
          <p:nvPr/>
        </p:nvSpPr>
        <p:spPr bwMode="auto">
          <a:xfrm>
            <a:off x="4114800" y="2209800"/>
            <a:ext cx="480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nSpc>
                <a:spcPct val="100000"/>
              </a:lnSpc>
              <a:spcBef>
                <a:spcPct val="0"/>
              </a:spcBef>
              <a:buFontTx/>
              <a:buNone/>
            </a:pPr>
            <a:r>
              <a:rPr lang="en-US" altLang="en-US" sz="3600">
                <a:latin typeface="Rockwell" panose="02060603020205020403" pitchFamily="18" charset="0"/>
              </a:rPr>
              <a:t>A. No; although the molecule contains hydrogen and oxygen, they are not DIRECTLY bonded together. Thus, no hydrogen bonding possible.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4463" cy="1676400"/>
          </a:xfrm>
        </p:spPr>
        <p:txBody>
          <a:bodyPr/>
          <a:lstStyle/>
          <a:p>
            <a:pPr>
              <a:defRPr/>
            </a:pPr>
            <a:r>
              <a:rPr lang="en-US" dirty="0">
                <a:solidFill>
                  <a:srgbClr val="FFFF00"/>
                </a:solidFill>
                <a:latin typeface="Times New Roman" panose="02020603050405020304" pitchFamily="18" charset="0"/>
                <a:cs typeface="Times New Roman" panose="02020603050405020304" pitchFamily="18" charset="0"/>
              </a:rPr>
              <a:t>Will this form hydrogen bonds with other molecules</a:t>
            </a:r>
            <a:endParaRPr lang="en-US" dirty="0">
              <a:solidFill>
                <a:srgbClr val="FFFF00"/>
              </a:solidFill>
            </a:endParaRPr>
          </a:p>
        </p:txBody>
      </p:sp>
      <p:pic>
        <p:nvPicPr>
          <p:cNvPr id="39939" name="Picture 4" descr="File:Ammonia Lewis structure.svg - Wikibooks, open books for an open world"/>
          <p:cNvPicPr>
            <a:picLocks noChangeAspect="1" noChangeArrowheads="1"/>
          </p:cNvPicPr>
          <p:nvPr/>
        </p:nvPicPr>
        <p:blipFill>
          <a:blip r:embed="rId2">
            <a:extLst>
              <a:ext uri="{28A0092B-C50C-407E-A947-70E740481C1C}">
                <a14:useLocalDpi xmlns:a14="http://schemas.microsoft.com/office/drawing/2010/main" val="0"/>
              </a:ext>
            </a:extLst>
          </a:blip>
          <a:srcRect l="51250"/>
          <a:stretch>
            <a:fillRect/>
          </a:stretch>
        </p:blipFill>
        <p:spPr bwMode="auto">
          <a:xfrm>
            <a:off x="838200" y="2690813"/>
            <a:ext cx="2971800" cy="2305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676" name="TextBox 6"/>
          <p:cNvSpPr txBox="1">
            <a:spLocks noChangeArrowheads="1"/>
          </p:cNvSpPr>
          <p:nvPr/>
        </p:nvSpPr>
        <p:spPr bwMode="auto">
          <a:xfrm>
            <a:off x="4278313" y="2690813"/>
            <a:ext cx="46370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nSpc>
                <a:spcPct val="100000"/>
              </a:lnSpc>
              <a:spcBef>
                <a:spcPct val="0"/>
              </a:spcBef>
              <a:buFontTx/>
              <a:buNone/>
            </a:pPr>
            <a:r>
              <a:rPr lang="en-US" altLang="en-US" sz="3600">
                <a:latin typeface="Rockwell" panose="02060603020205020403" pitchFamily="18" charset="0"/>
              </a:rPr>
              <a:t>B. Yes; the hydrogens are directly bonded to nitrogen, so this molecule will engage in hydrogen bonding.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64463" cy="1325563"/>
          </a:xfrm>
        </p:spPr>
        <p:txBody>
          <a:bodyPr/>
          <a:lstStyle/>
          <a:p>
            <a:pPr eaLnBrk="1" hangingPunct="1">
              <a:defRPr/>
            </a:pPr>
            <a:r>
              <a:rPr lang="en-US" sz="4000" dirty="0">
                <a:solidFill>
                  <a:schemeClr val="accent2">
                    <a:lumMod val="40000"/>
                    <a:lumOff val="60000"/>
                  </a:schemeClr>
                </a:solidFill>
                <a:effectLst/>
              </a:rPr>
              <a:t>London dispersion forces</a:t>
            </a:r>
          </a:p>
        </p:txBody>
      </p:sp>
      <p:sp>
        <p:nvSpPr>
          <p:cNvPr id="30723" name="Content Placeholder 2"/>
          <p:cNvSpPr>
            <a:spLocks noGrp="1" noChangeArrowheads="1"/>
          </p:cNvSpPr>
          <p:nvPr>
            <p:ph idx="1"/>
          </p:nvPr>
        </p:nvSpPr>
        <p:spPr bwMode="auto">
          <a:xfrm>
            <a:off x="185738" y="1219200"/>
            <a:ext cx="8610600" cy="4953000"/>
          </a:xfrm>
        </p:spPr>
        <p:txBody>
          <a:bodyPr wrap="square" numCol="1" anchor="t" anchorCtr="0" compatLnSpc="1">
            <a:prstTxWarp prst="textNoShape">
              <a:avLst/>
            </a:prstTxWarp>
          </a:bodyPr>
          <a:lstStyle/>
          <a:p>
            <a:pPr eaLnBrk="1" hangingPunct="1">
              <a:buFont typeface="Wingdings" panose="05000000000000000000" pitchFamily="2" charset="2"/>
              <a:buChar char="Ø"/>
            </a:pPr>
            <a:r>
              <a:rPr lang="en-US" altLang="en-US" sz="3600">
                <a:effectLst/>
                <a:latin typeface="Times New Roman" panose="02020603050405020304" pitchFamily="18" charset="0"/>
                <a:cs typeface="Times New Roman" panose="02020603050405020304" pitchFamily="18" charset="0"/>
              </a:rPr>
              <a:t>Occur when e- are not evenly distributed around a particle</a:t>
            </a:r>
          </a:p>
          <a:p>
            <a:pPr eaLnBrk="1" hangingPunct="1">
              <a:buFont typeface="Wingdings" panose="05000000000000000000" pitchFamily="2" charset="2"/>
              <a:buChar char="Ø"/>
            </a:pPr>
            <a:r>
              <a:rPr lang="en-US" altLang="en-US" sz="3600">
                <a:effectLst/>
                <a:latin typeface="Times New Roman" panose="02020603050405020304" pitchFamily="18" charset="0"/>
                <a:cs typeface="Times New Roman" panose="02020603050405020304" pitchFamily="18" charset="0"/>
              </a:rPr>
              <a:t>Increase with the size of atoms as well as in longer molecules.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randombar(horizontal)">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randombar(horizontal)">
                                      <p:cBhvr>
                                        <p:cTn id="12"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7764463" cy="1325563"/>
          </a:xfrm>
        </p:spPr>
        <p:txBody>
          <a:bodyPr>
            <a:noAutofit/>
          </a:bodyPr>
          <a:lstStyle/>
          <a:p>
            <a:pPr>
              <a:defRPr/>
            </a:pPr>
            <a:r>
              <a:rPr lang="en-US" sz="2400" dirty="0"/>
              <a:t>Dispersion Forces Are Instantaneous Dipole-Induced Dipole Attractions</a:t>
            </a:r>
          </a:p>
        </p:txBody>
      </p:sp>
      <p:pic>
        <p:nvPicPr>
          <p:cNvPr id="12" name="Shape 133" descr="The first part of the image shows a single atom in an electron cloud. This is labeled Isolated atom. In the second part of the image, two atoms in electron clouds are shown. One side of each atom is labeled delta minus, while the other is labeled delta plus. In each atom, a dotted circle overlaps the atom, with the nucleus in the circle. Most of the cloud is near delta minus, but part of the cloud drifts toward delta plus. Both atoms have an arrow near them, pointing in the direction of delta minus and labeled Distortion. This part of the image is labeled Neighboring atoms." title="Figure 12.8"/>
          <p:cNvPicPr preferRelativeResize="0">
            <a:picLocks noGrp="1" noChangeAspect="1"/>
          </p:cNvPicPr>
          <p:nvPr>
            <p:ph sz="half" idx="2"/>
          </p:nvPr>
        </p:nvPicPr>
        <p:blipFill rotWithShape="1">
          <a:blip r:embed="rId2">
            <a:alphaModFix/>
          </a:blip>
          <a:srcRect l="25608" r="25608"/>
          <a:stretch/>
        </p:blipFill>
        <p:spPr>
          <a:xfrm>
            <a:off x="1666875" y="1381125"/>
            <a:ext cx="5802313" cy="5114925"/>
          </a:xfrm>
        </p:spPr>
      </p:pic>
      <p:sp>
        <p:nvSpPr>
          <p:cNvPr id="11" name="Text Placeholder 5"/>
          <p:cNvSpPr>
            <a:spLocks noGrp="1"/>
          </p:cNvSpPr>
          <p:nvPr>
            <p:ph type="body" idx="1"/>
          </p:nvPr>
        </p:nvSpPr>
        <p:spPr>
          <a:xfrm>
            <a:off x="3722688" y="2860675"/>
            <a:ext cx="1700212" cy="617538"/>
          </a:xfrm>
          <a:solidFill>
            <a:schemeClr val="bg1"/>
          </a:solidFill>
        </p:spPr>
        <p:txBody>
          <a:bodyPr anchor="ctr">
            <a:normAutofit fontScale="85000" lnSpcReduction="10000"/>
          </a:bodyPr>
          <a:lstStyle/>
          <a:p>
            <a:pPr algn="ctr">
              <a:defRPr/>
            </a:pPr>
            <a:r>
              <a:rPr lang="en-US" b="0" dirty="0"/>
              <a:t>Isolated atom</a:t>
            </a:r>
          </a:p>
        </p:txBody>
      </p:sp>
      <p:sp>
        <p:nvSpPr>
          <p:cNvPr id="8" name="Text Placeholder 7"/>
          <p:cNvSpPr>
            <a:spLocks noGrp="1"/>
          </p:cNvSpPr>
          <p:nvPr>
            <p:ph type="body" sz="quarter" idx="3"/>
          </p:nvPr>
        </p:nvSpPr>
        <p:spPr>
          <a:xfrm>
            <a:off x="3411538" y="5938838"/>
            <a:ext cx="2312987" cy="619125"/>
          </a:xfrm>
          <a:solidFill>
            <a:schemeClr val="bg1"/>
          </a:solidFill>
        </p:spPr>
        <p:txBody>
          <a:bodyPr anchor="ctr">
            <a:normAutofit fontScale="85000" lnSpcReduction="10000"/>
          </a:bodyPr>
          <a:lstStyle/>
          <a:p>
            <a:pPr algn="ctr">
              <a:defRPr/>
            </a:pPr>
            <a:r>
              <a:rPr lang="en-US" b="0" dirty="0"/>
              <a:t>Neighboring atoms</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descr="London Dispersion Forces: Definition, Causes, &amp;amp;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4343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888"/>
            <a:ext cx="7886700" cy="630237"/>
          </a:xfrm>
        </p:spPr>
        <p:txBody>
          <a:bodyPr/>
          <a:lstStyle/>
          <a:p>
            <a:pPr>
              <a:defRPr/>
            </a:pPr>
            <a:r>
              <a:rPr lang="en-US" sz="2400" dirty="0"/>
              <a:t>Atomic Size and Polarizability</a:t>
            </a:r>
            <a:endParaRPr lang="en-US" sz="2700" dirty="0"/>
          </a:p>
        </p:txBody>
      </p:sp>
      <p:graphicFrame>
        <p:nvGraphicFramePr>
          <p:cNvPr id="5" name="Content Placeholder 4" descr="Atomic Size and Polarizability" title="Table 12.1 "/>
          <p:cNvGraphicFramePr>
            <a:graphicFrameLocks noGrp="1"/>
          </p:cNvGraphicFramePr>
          <p:nvPr>
            <p:ph idx="1"/>
          </p:nvPr>
        </p:nvGraphicFramePr>
        <p:xfrm>
          <a:off x="628650" y="1762125"/>
          <a:ext cx="7886700" cy="3862389"/>
        </p:xfrm>
        <a:graphic>
          <a:graphicData uri="http://schemas.openxmlformats.org/drawingml/2006/table">
            <a:tbl>
              <a:tblPr firstRow="1" bandRow="1">
                <a:tableStyleId>{5A111915-BE36-4E01-A7E5-04B1672EAD32}</a:tableStyleId>
              </a:tblPr>
              <a:tblGrid>
                <a:gridCol w="1248276">
                  <a:extLst>
                    <a:ext uri="{9D8B030D-6E8A-4147-A177-3AD203B41FA5}">
                      <a16:colId xmlns:a16="http://schemas.microsoft.com/office/drawing/2014/main" val="20000"/>
                    </a:ext>
                  </a:extLst>
                </a:gridCol>
                <a:gridCol w="1816769">
                  <a:extLst>
                    <a:ext uri="{9D8B030D-6E8A-4147-A177-3AD203B41FA5}">
                      <a16:colId xmlns:a16="http://schemas.microsoft.com/office/drawing/2014/main" val="20001"/>
                    </a:ext>
                  </a:extLst>
                </a:gridCol>
                <a:gridCol w="1311443">
                  <a:extLst>
                    <a:ext uri="{9D8B030D-6E8A-4147-A177-3AD203B41FA5}">
                      <a16:colId xmlns:a16="http://schemas.microsoft.com/office/drawing/2014/main" val="20002"/>
                    </a:ext>
                  </a:extLst>
                </a:gridCol>
                <a:gridCol w="3510212">
                  <a:extLst>
                    <a:ext uri="{9D8B030D-6E8A-4147-A177-3AD203B41FA5}">
                      <a16:colId xmlns:a16="http://schemas.microsoft.com/office/drawing/2014/main" val="20003"/>
                    </a:ext>
                  </a:extLst>
                </a:gridCol>
              </a:tblGrid>
              <a:tr h="745373">
                <a:tc>
                  <a:txBody>
                    <a:bodyPr/>
                    <a:lstStyle/>
                    <a:p>
                      <a:pPr algn="ctr" fontAlgn="t" latinLnBrk="0"/>
                      <a:r>
                        <a:rPr lang="en-US" sz="1800" dirty="0">
                          <a:effectLst/>
                        </a:rPr>
                        <a:t>Halogen</a:t>
                      </a:r>
                      <a:endParaRPr lang="en-US" sz="1800" b="1" dirty="0">
                        <a:solidFill>
                          <a:srgbClr val="686868"/>
                        </a:solidFill>
                        <a:effectLst/>
                      </a:endParaRPr>
                    </a:p>
                  </a:txBody>
                  <a:tcPr marL="114646" marR="114646" marT="4762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latinLnBrk="0"/>
                      <a:r>
                        <a:rPr lang="en-US" sz="1800" dirty="0">
                          <a:effectLst/>
                        </a:rPr>
                        <a:t>Atomic Radius (pm)</a:t>
                      </a:r>
                      <a:endParaRPr lang="en-US" sz="1800" b="1" dirty="0">
                        <a:solidFill>
                          <a:srgbClr val="686868"/>
                        </a:solidFill>
                        <a:effectLst/>
                      </a:endParaRPr>
                    </a:p>
                  </a:txBody>
                  <a:tcPr marL="114646" marR="114646" marT="4762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latinLnBrk="0"/>
                      <a:r>
                        <a:rPr lang="en-US" sz="1800" dirty="0">
                          <a:effectLst/>
                        </a:rPr>
                        <a:t>Boiling Point (K)</a:t>
                      </a:r>
                      <a:endParaRPr lang="en-US" sz="1800" b="1" dirty="0">
                        <a:solidFill>
                          <a:srgbClr val="686868"/>
                        </a:solidFill>
                        <a:effectLst/>
                      </a:endParaRPr>
                    </a:p>
                  </a:txBody>
                  <a:tcPr marL="114646" marR="114646" marT="4762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latinLnBrk="0"/>
                      <a:r>
                        <a:rPr lang="en-US" sz="1800" dirty="0">
                          <a:effectLst/>
                        </a:rPr>
                        <a:t>Diagram</a:t>
                      </a:r>
                      <a:endParaRPr lang="en-US" sz="1800" b="1" dirty="0">
                        <a:solidFill>
                          <a:srgbClr val="686868"/>
                        </a:solidFill>
                        <a:effectLst/>
                      </a:endParaRPr>
                    </a:p>
                  </a:txBody>
                  <a:tcPr marL="114646" marR="114646" marT="4762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9851">
                <a:tc>
                  <a:txBody>
                    <a:bodyPr/>
                    <a:lstStyle/>
                    <a:p>
                      <a:pPr algn="ctr" fontAlgn="t" latinLnBrk="0">
                        <a:spcAft>
                          <a:spcPts val="2400"/>
                        </a:spcAft>
                      </a:pPr>
                      <a:r>
                        <a:rPr lang="en-US" sz="1800" dirty="0">
                          <a:effectLst/>
                        </a:rPr>
                        <a:t>Fluorine</a:t>
                      </a:r>
                    </a:p>
                  </a:txBody>
                  <a:tcPr marL="114646" marR="114646" marT="47625" marB="523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latinLnBrk="0">
                        <a:spcAft>
                          <a:spcPts val="2400"/>
                        </a:spcAft>
                      </a:pPr>
                      <a:r>
                        <a:rPr lang="en-US" sz="1800" dirty="0">
                          <a:effectLst/>
                        </a:rPr>
                        <a:t>60</a:t>
                      </a:r>
                    </a:p>
                  </a:txBody>
                  <a:tcPr marL="114646" marR="114646" marT="47625" marB="52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latinLnBrk="0">
                        <a:spcAft>
                          <a:spcPts val="2400"/>
                        </a:spcAft>
                      </a:pPr>
                      <a:r>
                        <a:rPr lang="en-US" sz="1800" dirty="0">
                          <a:effectLst/>
                        </a:rPr>
                        <a:t>85</a:t>
                      </a:r>
                    </a:p>
                  </a:txBody>
                  <a:tcPr marL="114646" marR="114646" marT="47625" marB="52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latinLnBrk="0">
                        <a:spcAft>
                          <a:spcPts val="2400"/>
                        </a:spcAft>
                      </a:pPr>
                      <a:endParaRPr lang="en-US" sz="1800" dirty="0">
                        <a:effectLst/>
                      </a:endParaRPr>
                    </a:p>
                  </a:txBody>
                  <a:tcPr marL="114646" marR="114646" marT="47625" marB="52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45373">
                <a:tc>
                  <a:txBody>
                    <a:bodyPr/>
                    <a:lstStyle/>
                    <a:p>
                      <a:pPr algn="ctr" fontAlgn="t" latinLnBrk="0">
                        <a:spcAft>
                          <a:spcPts val="2400"/>
                        </a:spcAft>
                      </a:pPr>
                      <a:r>
                        <a:rPr lang="en-US" sz="1800" dirty="0">
                          <a:effectLst/>
                        </a:rPr>
                        <a:t>Chlorine</a:t>
                      </a:r>
                    </a:p>
                  </a:txBody>
                  <a:tcPr marL="114646" marR="114646" marT="47625" marB="523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latinLnBrk="0">
                        <a:spcAft>
                          <a:spcPts val="2400"/>
                        </a:spcAft>
                      </a:pPr>
                      <a:r>
                        <a:rPr lang="en-US" sz="1800" dirty="0">
                          <a:effectLst/>
                        </a:rPr>
                        <a:t>100</a:t>
                      </a:r>
                    </a:p>
                  </a:txBody>
                  <a:tcPr marL="114646" marR="114646" marT="47625" marB="52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latinLnBrk="0">
                        <a:spcAft>
                          <a:spcPts val="2400"/>
                        </a:spcAft>
                      </a:pPr>
                      <a:r>
                        <a:rPr lang="en-US" sz="1800" dirty="0">
                          <a:effectLst/>
                        </a:rPr>
                        <a:t>239</a:t>
                      </a:r>
                    </a:p>
                  </a:txBody>
                  <a:tcPr marL="114646" marR="114646" marT="47625" marB="52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latinLnBrk="0">
                        <a:spcAft>
                          <a:spcPts val="2400"/>
                        </a:spcAft>
                      </a:pPr>
                      <a:endParaRPr lang="en-US" sz="1800" dirty="0">
                        <a:effectLst/>
                      </a:endParaRPr>
                    </a:p>
                  </a:txBody>
                  <a:tcPr marL="114646" marR="114646" marT="47625" marB="52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13135">
                <a:tc>
                  <a:txBody>
                    <a:bodyPr/>
                    <a:lstStyle/>
                    <a:p>
                      <a:pPr algn="ctr" fontAlgn="t" latinLnBrk="0">
                        <a:spcAft>
                          <a:spcPts val="2400"/>
                        </a:spcAft>
                      </a:pPr>
                      <a:r>
                        <a:rPr lang="en-US" sz="1800" dirty="0">
                          <a:effectLst/>
                        </a:rPr>
                        <a:t>Bromine</a:t>
                      </a:r>
                    </a:p>
                  </a:txBody>
                  <a:tcPr marL="114646" marR="114646" marT="47625" marB="523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latinLnBrk="0">
                        <a:spcAft>
                          <a:spcPts val="2400"/>
                        </a:spcAft>
                      </a:pPr>
                      <a:r>
                        <a:rPr lang="en-US" sz="1800" dirty="0">
                          <a:effectLst/>
                        </a:rPr>
                        <a:t>117</a:t>
                      </a:r>
                    </a:p>
                  </a:txBody>
                  <a:tcPr marL="114646" marR="114646" marT="47625" marB="52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latinLnBrk="0">
                        <a:spcAft>
                          <a:spcPts val="2400"/>
                        </a:spcAft>
                      </a:pPr>
                      <a:r>
                        <a:rPr lang="en-US" sz="1800" dirty="0">
                          <a:effectLst/>
                        </a:rPr>
                        <a:t>332</a:t>
                      </a:r>
                    </a:p>
                  </a:txBody>
                  <a:tcPr marL="114646" marR="114646" marT="47625" marB="52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latinLnBrk="0">
                        <a:spcAft>
                          <a:spcPts val="2400"/>
                        </a:spcAft>
                      </a:pPr>
                      <a:endParaRPr lang="en-US" sz="1800" dirty="0">
                        <a:effectLst/>
                      </a:endParaRPr>
                    </a:p>
                  </a:txBody>
                  <a:tcPr marL="114646" marR="114646" marT="47625" marB="52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48657">
                <a:tc>
                  <a:txBody>
                    <a:bodyPr/>
                    <a:lstStyle/>
                    <a:p>
                      <a:pPr algn="ctr" fontAlgn="t" latinLnBrk="0">
                        <a:spcAft>
                          <a:spcPts val="2400"/>
                        </a:spcAft>
                      </a:pPr>
                      <a:r>
                        <a:rPr lang="en-US" sz="1800" dirty="0">
                          <a:effectLst/>
                        </a:rPr>
                        <a:t>Iodine</a:t>
                      </a:r>
                    </a:p>
                  </a:txBody>
                  <a:tcPr marL="114646" marR="114646" marT="47625" marB="523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latinLnBrk="0">
                        <a:spcAft>
                          <a:spcPts val="2400"/>
                        </a:spcAft>
                      </a:pPr>
                      <a:r>
                        <a:rPr lang="en-US" sz="1800" dirty="0">
                          <a:effectLst/>
                        </a:rPr>
                        <a:t>136</a:t>
                      </a:r>
                    </a:p>
                  </a:txBody>
                  <a:tcPr marL="114646" marR="114646" marT="47625" marB="52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latinLnBrk="0">
                        <a:spcAft>
                          <a:spcPts val="2400"/>
                        </a:spcAft>
                      </a:pPr>
                      <a:r>
                        <a:rPr lang="en-US" sz="1800" dirty="0">
                          <a:effectLst/>
                        </a:rPr>
                        <a:t>457</a:t>
                      </a:r>
                    </a:p>
                  </a:txBody>
                  <a:tcPr marL="114646" marR="114646" marT="47625" marB="52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latinLnBrk="0">
                        <a:spcAft>
                          <a:spcPts val="2400"/>
                        </a:spcAft>
                      </a:pPr>
                      <a:endParaRPr lang="en-US" sz="1800" dirty="0">
                        <a:effectLst/>
                      </a:endParaRPr>
                    </a:p>
                  </a:txBody>
                  <a:tcPr marL="114646" marR="114646" marT="47625" marB="52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7" name="Picture 6" descr="A polar diagram for F 2. Two Lewis structures are shown, but each omit the lone pairs. The F atoms are connected by a single bond. Each Lewis structure is surrounded by a dashed oval, along with delta plus. Delta minus is on the other side of each oval, just outside of it. A colored oval surrounds each Lewis structure." title="Table 12.1, row 2, column 4"/>
          <p:cNvPicPr>
            <a:picLocks noChangeAspect="1"/>
          </p:cNvPicPr>
          <p:nvPr/>
        </p:nvPicPr>
        <p:blipFill rotWithShape="1">
          <a:blip r:embed="rId2" cstate="hqprint"/>
          <a:srcRect l="17155" r="17155"/>
          <a:stretch/>
        </p:blipFill>
        <p:spPr>
          <a:xfrm>
            <a:off x="5962650" y="2609850"/>
            <a:ext cx="1590675" cy="430213"/>
          </a:xfrm>
          <a:prstGeom prst="rect">
            <a:avLst/>
          </a:prstGeom>
        </p:spPr>
      </p:pic>
      <p:pic>
        <p:nvPicPr>
          <p:cNvPr id="9" name="Picture 8" descr="A polar diagram for C L 2. Two Lewis structures are shown, omitting the lone pairs. The C L atoms are connected by a single bond. Each Lewis structure is surrounded by a dashed oval, along with delta plus. Delta minus is on the other side of each oval, just outside of it. A colored oval surrounds each Lewis structure." title="Table 12.1, row 3, column 4"/>
          <p:cNvPicPr>
            <a:picLocks noChangeAspect="1"/>
          </p:cNvPicPr>
          <p:nvPr/>
        </p:nvPicPr>
        <p:blipFill rotWithShape="1">
          <a:blip r:embed="rId3" cstate="hqprint"/>
          <a:srcRect l="7177" r="7177"/>
          <a:stretch/>
        </p:blipFill>
        <p:spPr>
          <a:xfrm>
            <a:off x="5594350" y="3232150"/>
            <a:ext cx="2325688" cy="563563"/>
          </a:xfrm>
          <a:prstGeom prst="rect">
            <a:avLst/>
          </a:prstGeom>
        </p:spPr>
      </p:pic>
      <p:pic>
        <p:nvPicPr>
          <p:cNvPr id="11" name="Picture 10" descr="A polar diagram for B R 2. Two Lewis structures are shown, omitting the lone pairs. The B R atoms are connected by a single bond. Each Lewis structure is surrounded by a dashed oval, along with delta plus. Delta minus is on the other side of each oval, just outside of it. A colored lopsided oval surrounds each Lewis structure." title="Table 12.1, row 4, column 4"/>
          <p:cNvPicPr>
            <a:picLocks noChangeAspect="1"/>
          </p:cNvPicPr>
          <p:nvPr/>
        </p:nvPicPr>
        <p:blipFill>
          <a:blip r:embed="rId4" cstate="hqprint"/>
          <a:stretch>
            <a:fillRect/>
          </a:stretch>
        </p:blipFill>
        <p:spPr>
          <a:xfrm>
            <a:off x="5400675" y="3951288"/>
            <a:ext cx="2714625" cy="642937"/>
          </a:xfrm>
          <a:prstGeom prst="rect">
            <a:avLst/>
          </a:prstGeom>
        </p:spPr>
      </p:pic>
      <p:pic>
        <p:nvPicPr>
          <p:cNvPr id="13" name="Picture 12" descr="A polar diagram for I 2. Two Lewis structures are shown, omitting the lone pairs. The I atoms are connected by a single bond. Each Lewis structure is surrounded by a dashed oval, along with delta plus. Delta minus is on the other side of each oval, just outside of it. A colored lopsided oval surrounds each Lewis structure." title="Table 12.1, row 5, column 4"/>
          <p:cNvPicPr>
            <a:picLocks noChangeAspect="1"/>
          </p:cNvPicPr>
          <p:nvPr/>
        </p:nvPicPr>
        <p:blipFill>
          <a:blip r:embed="rId5" cstate="hqprint"/>
          <a:stretch>
            <a:fillRect/>
          </a:stretch>
        </p:blipFill>
        <p:spPr>
          <a:xfrm>
            <a:off x="5400675" y="4811713"/>
            <a:ext cx="2714625" cy="7239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600" cy="1325563"/>
          </a:xfrm>
        </p:spPr>
        <p:txBody>
          <a:bodyPr/>
          <a:lstStyle/>
          <a:p>
            <a:pPr eaLnBrk="1" hangingPunct="1">
              <a:defRPr/>
            </a:pPr>
            <a:r>
              <a:rPr lang="en-US" sz="4400" dirty="0">
                <a:solidFill>
                  <a:schemeClr val="accent2">
                    <a:lumMod val="40000"/>
                    <a:lumOff val="60000"/>
                  </a:schemeClr>
                </a:solidFill>
                <a:effectLst/>
              </a:rPr>
              <a:t>London dispersion forces</a:t>
            </a:r>
          </a:p>
        </p:txBody>
      </p:sp>
      <p:sp>
        <p:nvSpPr>
          <p:cNvPr id="28675" name="Content Placeholder 2"/>
          <p:cNvSpPr>
            <a:spLocks noGrp="1"/>
          </p:cNvSpPr>
          <p:nvPr>
            <p:ph idx="1"/>
          </p:nvPr>
        </p:nvSpPr>
        <p:spPr bwMode="auto">
          <a:xfrm>
            <a:off x="457200" y="1371600"/>
            <a:ext cx="8382000" cy="5105400"/>
          </a:xfrm>
        </p:spPr>
        <p:txBody>
          <a:bodyPr wrap="square" numCol="1" anchor="t" anchorCtr="0" compatLnSpc="1">
            <a:prstTxWarp prst="textNoShape">
              <a:avLst/>
            </a:prstTxWarp>
          </a:bodyPr>
          <a:lstStyle/>
          <a:p>
            <a:pPr eaLnBrk="1" hangingPunct="1">
              <a:lnSpc>
                <a:spcPct val="110000"/>
              </a:lnSpc>
              <a:spcBef>
                <a:spcPct val="0"/>
              </a:spcBef>
              <a:buFont typeface="Wingdings" panose="05000000000000000000" pitchFamily="2" charset="2"/>
              <a:buChar char="Ø"/>
              <a:defRPr/>
            </a:pPr>
            <a:r>
              <a:rPr lang="en-US" altLang="en-US" sz="3200" dirty="0">
                <a:solidFill>
                  <a:schemeClr val="accent6">
                    <a:lumMod val="75000"/>
                  </a:schemeClr>
                </a:solidFill>
                <a:effectLst/>
                <a:latin typeface="Times New Roman" panose="02020603050405020304" pitchFamily="18" charset="0"/>
                <a:cs typeface="Times New Roman" panose="02020603050405020304" pitchFamily="18" charset="0"/>
                <a:hlinkClick r:id="rId2"/>
              </a:rPr>
              <a:t>Weak forces </a:t>
            </a:r>
            <a:r>
              <a:rPr lang="en-US" altLang="en-US" sz="3200" dirty="0">
                <a:solidFill>
                  <a:schemeClr val="bg2">
                    <a:lumMod val="75000"/>
                  </a:schemeClr>
                </a:solidFill>
                <a:effectLst/>
                <a:latin typeface="Times New Roman" panose="02020603050405020304" pitchFamily="18" charset="0"/>
                <a:cs typeface="Times New Roman" panose="02020603050405020304" pitchFamily="18" charset="0"/>
                <a:hlinkClick r:id="rId2"/>
              </a:rPr>
              <a:t>of attraction </a:t>
            </a:r>
            <a:r>
              <a:rPr lang="en-US" altLang="en-US" sz="3200" dirty="0">
                <a:effectLst/>
                <a:latin typeface="Times New Roman" panose="02020603050405020304" pitchFamily="18" charset="0"/>
                <a:cs typeface="Times New Roman" panose="02020603050405020304" pitchFamily="18" charset="0"/>
              </a:rPr>
              <a:t>between all molecules. </a:t>
            </a:r>
          </a:p>
          <a:p>
            <a:pPr eaLnBrk="1" hangingPunct="1">
              <a:lnSpc>
                <a:spcPct val="110000"/>
              </a:lnSpc>
              <a:spcBef>
                <a:spcPct val="0"/>
              </a:spcBef>
              <a:buFont typeface="Wingdings" panose="05000000000000000000" pitchFamily="2" charset="2"/>
              <a:buChar char="Ø"/>
              <a:defRPr/>
            </a:pPr>
            <a:r>
              <a:rPr lang="en-US" altLang="en-US" sz="3200" dirty="0">
                <a:effectLst/>
                <a:latin typeface="Times New Roman" panose="02020603050405020304" pitchFamily="18" charset="0"/>
                <a:cs typeface="Times New Roman" panose="02020603050405020304" pitchFamily="18" charset="0"/>
              </a:rPr>
              <a:t>The </a:t>
            </a:r>
            <a:r>
              <a:rPr lang="en-US" altLang="en-US" sz="3200" dirty="0">
                <a:solidFill>
                  <a:schemeClr val="accent6">
                    <a:lumMod val="75000"/>
                  </a:schemeClr>
                </a:solidFill>
                <a:effectLst/>
                <a:latin typeface="Times New Roman" panose="02020603050405020304" pitchFamily="18" charset="0"/>
                <a:cs typeface="Times New Roman" panose="02020603050405020304" pitchFamily="18" charset="0"/>
              </a:rPr>
              <a:t>more e-</a:t>
            </a:r>
            <a:r>
              <a:rPr lang="en-US" altLang="en-US" sz="3200" dirty="0">
                <a:effectLst/>
                <a:latin typeface="Times New Roman" panose="02020603050405020304" pitchFamily="18" charset="0"/>
                <a:cs typeface="Times New Roman" panose="02020603050405020304" pitchFamily="18" charset="0"/>
              </a:rPr>
              <a:t> there are in an atom or a molecule, the </a:t>
            </a:r>
            <a:r>
              <a:rPr lang="en-US" altLang="en-US" sz="3200" dirty="0">
                <a:solidFill>
                  <a:schemeClr val="accent6">
                    <a:lumMod val="75000"/>
                  </a:schemeClr>
                </a:solidFill>
                <a:effectLst/>
                <a:latin typeface="Times New Roman" panose="02020603050405020304" pitchFamily="18" charset="0"/>
                <a:cs typeface="Times New Roman" panose="02020603050405020304" pitchFamily="18" charset="0"/>
              </a:rPr>
              <a:t>more POLARIZABLE</a:t>
            </a:r>
            <a:r>
              <a:rPr lang="en-US" altLang="en-US" sz="3200" dirty="0">
                <a:effectLst/>
                <a:latin typeface="Times New Roman" panose="02020603050405020304" pitchFamily="18" charset="0"/>
                <a:cs typeface="Times New Roman" panose="02020603050405020304" pitchFamily="18" charset="0"/>
              </a:rPr>
              <a:t> the molecule is. </a:t>
            </a:r>
          </a:p>
          <a:p>
            <a:pPr marL="0" indent="0" algn="ctr" eaLnBrk="1" hangingPunct="1">
              <a:buFont typeface="Arial" panose="020B0604020202020204" pitchFamily="34" charset="0"/>
              <a:buNone/>
              <a:defRPr/>
            </a:pPr>
            <a:r>
              <a:rPr lang="en-US" altLang="en-US" sz="1600" dirty="0">
                <a:effectLst/>
                <a:latin typeface="Arial" panose="020B0604020202020204" pitchFamily="34" charset="0"/>
                <a:cs typeface="Arial" panose="020B0604020202020204" pitchFamily="34" charset="0"/>
              </a:rPr>
              <a:t>(Click yellow text above to open the hyperlink for a video about LDFs)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arn(inVertical)">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arn(inVertical)">
                                      <p:cBhvr>
                                        <p:cTn id="12"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4" descr="http://www.bbc.co.uk/scotland/learning/bitesize/higher/chemistry/images/bonding_fig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19600"/>
            <a:ext cx="40386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descr="Large confetti"/>
          <p:cNvSpPr>
            <a:spLocks noGrp="1"/>
          </p:cNvSpPr>
          <p:nvPr>
            <p:ph type="title"/>
          </p:nvPr>
        </p:nvSpPr>
        <p:spPr>
          <a:xfrm>
            <a:off x="615950" y="304800"/>
            <a:ext cx="7766050" cy="1325563"/>
          </a:xfrm>
        </p:spPr>
        <p:txBody>
          <a:bodyPr/>
          <a:lstStyle/>
          <a:p>
            <a:pPr eaLnBrk="1" fontAlgn="auto" hangingPunct="1">
              <a:spcAft>
                <a:spcPts val="0"/>
              </a:spcAft>
              <a:defRPr/>
            </a:pPr>
            <a:r>
              <a:rPr lang="en-US" altLang="en-US" dirty="0">
                <a:solidFill>
                  <a:schemeClr val="tx1">
                    <a:lumMod val="65000"/>
                  </a:schemeClr>
                </a:solidFill>
                <a:cs typeface="Times New Roman" panose="02020603050405020304" pitchFamily="18" charset="0"/>
              </a:rPr>
              <a:t>Polar Covalent Bonds</a:t>
            </a:r>
          </a:p>
        </p:txBody>
      </p:sp>
      <p:sp>
        <p:nvSpPr>
          <p:cNvPr id="6" name="Text Box 4"/>
          <p:cNvSpPr txBox="1">
            <a:spLocks noChangeArrowheads="1"/>
          </p:cNvSpPr>
          <p:nvPr/>
        </p:nvSpPr>
        <p:spPr bwMode="auto">
          <a:xfrm>
            <a:off x="533400" y="1700213"/>
            <a:ext cx="8229600" cy="1570037"/>
          </a:xfrm>
          <a:prstGeom prst="rect">
            <a:avLst/>
          </a:prstGeom>
          <a:noFill/>
          <a:ln>
            <a:noFill/>
          </a:ln>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en-US" altLang="en-US" sz="3200" dirty="0">
                <a:solidFill>
                  <a:schemeClr val="tx1">
                    <a:lumMod val="65000"/>
                  </a:schemeClr>
                </a:solidFill>
                <a:latin typeface="Arial" panose="020B0604020202020204" pitchFamily="34" charset="0"/>
                <a:cs typeface="Arial" panose="020B0604020202020204" pitchFamily="34" charset="0"/>
              </a:rPr>
              <a:t>The higher EN atom has a greater e- density</a:t>
            </a:r>
          </a:p>
          <a:p>
            <a:pPr eaLnBrk="1" hangingPunct="1">
              <a:lnSpc>
                <a:spcPct val="100000"/>
              </a:lnSpc>
              <a:spcBef>
                <a:spcPct val="0"/>
              </a:spcBef>
              <a:buFont typeface="Arial" panose="020B0604020202020204" pitchFamily="34" charset="0"/>
              <a:buNone/>
              <a:defRPr/>
            </a:pPr>
            <a:r>
              <a:rPr lang="en-US" altLang="en-US" sz="3200" dirty="0">
                <a:solidFill>
                  <a:schemeClr val="tx1">
                    <a:lumMod val="65000"/>
                  </a:schemeClr>
                </a:solidFill>
                <a:latin typeface="Arial" panose="020B0604020202020204" pitchFamily="34" charset="0"/>
                <a:cs typeface="Arial" panose="020B0604020202020204" pitchFamily="34" charset="0"/>
              </a:rPr>
              <a:t>Gives a partial negative charge</a:t>
            </a:r>
          </a:p>
          <a:p>
            <a:pPr eaLnBrk="1" hangingPunct="1">
              <a:lnSpc>
                <a:spcPct val="100000"/>
              </a:lnSpc>
              <a:spcBef>
                <a:spcPct val="0"/>
              </a:spcBef>
              <a:buFont typeface="Arial" panose="020B0604020202020204" pitchFamily="34" charset="0"/>
              <a:buNone/>
              <a:defRPr/>
            </a:pPr>
            <a:r>
              <a:rPr lang="en-US" altLang="en-US" sz="3200" dirty="0">
                <a:solidFill>
                  <a:schemeClr val="tx1">
                    <a:lumMod val="65000"/>
                  </a:schemeClr>
                </a:solidFill>
                <a:latin typeface="Arial" panose="020B0604020202020204" pitchFamily="34" charset="0"/>
                <a:cs typeface="Arial" panose="020B0604020202020204" pitchFamily="34" charset="0"/>
              </a:rPr>
              <a:t>The other atom has a partial positive charge</a:t>
            </a:r>
          </a:p>
        </p:txBody>
      </p:sp>
      <p:pic>
        <p:nvPicPr>
          <p:cNvPr id="34821" name="Picture 2" descr="http://www.ps21.gov.sg/challenge/2008_02/images/tug_of_w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724400"/>
            <a:ext cx="42672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blinds(horizontal)">
                                      <p:cBhvr>
                                        <p:cTn id="7" dur="500"/>
                                        <p:tgtEl>
                                          <p:spTgt spid="34822"/>
                                        </p:tgtEl>
                                      </p:cBhvr>
                                    </p:animEffect>
                                  </p:childTnLst>
                                </p:cTn>
                              </p:par>
                              <p:par>
                                <p:cTn id="8" presetID="3" presetClass="entr" presetSubtype="10" fill="hold" nodeType="withEffect">
                                  <p:stCondLst>
                                    <p:cond delay="0"/>
                                  </p:stCondLst>
                                  <p:childTnLst>
                                    <p:set>
                                      <p:cBhvr>
                                        <p:cTn id="9" dur="1" fill="hold">
                                          <p:stCondLst>
                                            <p:cond delay="0"/>
                                          </p:stCondLst>
                                        </p:cTn>
                                        <p:tgtEl>
                                          <p:spTgt spid="34821"/>
                                        </p:tgtEl>
                                        <p:attrNameLst>
                                          <p:attrName>style.visibility</p:attrName>
                                        </p:attrNameLst>
                                      </p:cBhvr>
                                      <p:to>
                                        <p:strVal val="visible"/>
                                      </p:to>
                                    </p:set>
                                    <p:animEffect transition="in" filter="blinds(horizontal)">
                                      <p:cBhvr>
                                        <p:cTn id="10" dur="700"/>
                                        <p:tgtEl>
                                          <p:spTgt spid="34821"/>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down)">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16225"/>
            <a:ext cx="8458200" cy="896938"/>
          </a:xfrm>
        </p:spPr>
        <p:txBody>
          <a:bodyPr>
            <a:normAutofit fontScale="90000"/>
          </a:bodyPr>
          <a:lstStyle/>
          <a:p>
            <a:pPr algn="l" eaLnBrk="1" hangingPunct="1">
              <a:lnSpc>
                <a:spcPct val="120000"/>
              </a:lnSpc>
              <a:spcBef>
                <a:spcPts val="1000"/>
              </a:spcBef>
              <a:defRPr/>
            </a:pPr>
            <a:br>
              <a:rPr lang="en-US" altLang="en-US" sz="4000" b="0" cap="none" dirty="0">
                <a:solidFill>
                  <a:prstClr val="white"/>
                </a:solidFill>
                <a:effectLst/>
                <a:latin typeface="Arial" panose="020B0604020202020204" pitchFamily="34" charset="0"/>
                <a:ea typeface="+mn-ea"/>
                <a:cs typeface="Arial" panose="020B0604020202020204" pitchFamily="34" charset="0"/>
              </a:rPr>
            </a:br>
            <a:br>
              <a:rPr lang="en-US" altLang="en-US" sz="3600" b="0" cap="none" dirty="0">
                <a:solidFill>
                  <a:prstClr val="white"/>
                </a:solidFill>
                <a:effectLst/>
                <a:latin typeface="Arial" panose="020B0604020202020204" pitchFamily="34" charset="0"/>
                <a:ea typeface="+mn-ea"/>
                <a:cs typeface="Arial" panose="020B0604020202020204" pitchFamily="34" charset="0"/>
              </a:rPr>
            </a:br>
            <a:endParaRPr lang="en-US" dirty="0"/>
          </a:p>
        </p:txBody>
      </p:sp>
      <p:pic>
        <p:nvPicPr>
          <p:cNvPr id="46083" name="Picture 2" descr="LDF and Surface Are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41" t="-3093" r="-4881"/>
          <a:stretch>
            <a:fillRect/>
          </a:stretch>
        </p:blipFill>
        <p:spPr bwMode="auto">
          <a:xfrm>
            <a:off x="2543175" y="3101975"/>
            <a:ext cx="3649663" cy="3443288"/>
          </a:xfrm>
          <a:solidFill>
            <a:schemeClr val="tx1"/>
          </a:solidFill>
        </p:spPr>
      </p:pic>
      <p:sp>
        <p:nvSpPr>
          <p:cNvPr id="32773" name="TextBox 5"/>
          <p:cNvSpPr txBox="1">
            <a:spLocks noChangeArrowheads="1"/>
          </p:cNvSpPr>
          <p:nvPr/>
        </p:nvSpPr>
        <p:spPr bwMode="auto">
          <a:xfrm>
            <a:off x="6232525" y="2590800"/>
            <a:ext cx="2790825" cy="34163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nSpc>
                <a:spcPct val="100000"/>
              </a:lnSpc>
              <a:spcBef>
                <a:spcPct val="0"/>
              </a:spcBef>
              <a:buFontTx/>
              <a:buNone/>
            </a:pPr>
            <a:r>
              <a:rPr lang="en-US" altLang="en-US" sz="2400" dirty="0">
                <a:solidFill>
                  <a:schemeClr val="bg1"/>
                </a:solidFill>
                <a:latin typeface="Rockwell" panose="02060603020205020403" pitchFamily="18" charset="0"/>
              </a:rPr>
              <a:t>This is hexane. It has a higher mass and larger surface area. Its DFs are stronger, holding the molecules together. It is a liquid at room temp</a:t>
            </a:r>
          </a:p>
        </p:txBody>
      </p:sp>
      <p:sp>
        <p:nvSpPr>
          <p:cNvPr id="5" name="Right Arrow 4"/>
          <p:cNvSpPr/>
          <p:nvPr/>
        </p:nvSpPr>
        <p:spPr>
          <a:xfrm rot="2184674">
            <a:off x="2362200" y="3535363"/>
            <a:ext cx="777875" cy="457200"/>
          </a:xfrm>
          <a:prstGeom prst="rightArrow">
            <a:avLst>
              <a:gd name="adj1" fmla="val 3007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p:cNvSpPr/>
          <p:nvPr/>
        </p:nvSpPr>
        <p:spPr>
          <a:xfrm rot="8599631">
            <a:off x="5703888" y="3263900"/>
            <a:ext cx="538162" cy="3286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p:cNvSpPr txBox="1">
            <a:spLocks noChangeArrowheads="1"/>
          </p:cNvSpPr>
          <p:nvPr/>
        </p:nvSpPr>
        <p:spPr bwMode="auto">
          <a:xfrm>
            <a:off x="849313" y="1770063"/>
            <a:ext cx="74564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US" altLang="en-US" sz="3200">
                <a:solidFill>
                  <a:srgbClr val="FFFFFF"/>
                </a:solidFill>
                <a:latin typeface="Times New Roman" panose="02020603050405020304" pitchFamily="18" charset="0"/>
                <a:cs typeface="Times New Roman" panose="02020603050405020304" pitchFamily="18" charset="0"/>
              </a:rPr>
              <a:t>It also </a:t>
            </a:r>
            <a:r>
              <a:rPr lang="en-US" altLang="en-US" sz="3200" u="sng">
                <a:solidFill>
                  <a:srgbClr val="FFFFFF"/>
                </a:solidFill>
                <a:latin typeface="Times New Roman" panose="02020603050405020304" pitchFamily="18" charset="0"/>
                <a:cs typeface="Times New Roman" panose="02020603050405020304" pitchFamily="18" charset="0"/>
              </a:rPr>
              <a:t>increases</a:t>
            </a:r>
            <a:r>
              <a:rPr lang="en-US" altLang="en-US" sz="3200">
                <a:solidFill>
                  <a:srgbClr val="FFFFFF"/>
                </a:solidFill>
                <a:latin typeface="Times New Roman" panose="02020603050405020304" pitchFamily="18" charset="0"/>
                <a:cs typeface="Times New Roman" panose="02020603050405020304" pitchFamily="18" charset="0"/>
              </a:rPr>
              <a:t> as </a:t>
            </a:r>
            <a:r>
              <a:rPr lang="en-US" altLang="en-US" sz="3200">
                <a:solidFill>
                  <a:srgbClr val="FFFF00"/>
                </a:solidFill>
                <a:latin typeface="Times New Roman" panose="02020603050405020304" pitchFamily="18" charset="0"/>
                <a:cs typeface="Times New Roman" panose="02020603050405020304" pitchFamily="18" charset="0"/>
              </a:rPr>
              <a:t>surface area </a:t>
            </a:r>
            <a:r>
              <a:rPr lang="en-US" altLang="en-US" sz="3200">
                <a:solidFill>
                  <a:srgbClr val="FFFFFF"/>
                </a:solidFill>
                <a:latin typeface="Times New Roman" panose="02020603050405020304" pitchFamily="18" charset="0"/>
                <a:cs typeface="Times New Roman" panose="02020603050405020304" pitchFamily="18" charset="0"/>
              </a:rPr>
              <a:t>of a molecule </a:t>
            </a:r>
            <a:r>
              <a:rPr lang="en-US" altLang="en-US" sz="3200">
                <a:solidFill>
                  <a:srgbClr val="FFFF00"/>
                </a:solidFill>
                <a:latin typeface="Times New Roman" panose="02020603050405020304" pitchFamily="18" charset="0"/>
                <a:cs typeface="Times New Roman" panose="02020603050405020304" pitchFamily="18" charset="0"/>
              </a:rPr>
              <a:t>increases</a:t>
            </a:r>
            <a:r>
              <a:rPr lang="en-US" altLang="en-US" sz="3200">
                <a:solidFill>
                  <a:srgbClr val="FFFFFF"/>
                </a:solidFill>
                <a:latin typeface="Times New Roman" panose="02020603050405020304" pitchFamily="18" charset="0"/>
                <a:cs typeface="Times New Roman" panose="02020603050405020304" pitchFamily="18" charset="0"/>
              </a:rPr>
              <a:t>.</a:t>
            </a:r>
            <a:endParaRPr lang="en-US" altLang="en-US" sz="3200">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849313" y="565150"/>
            <a:ext cx="73136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US" altLang="en-US" sz="3200">
                <a:solidFill>
                  <a:srgbClr val="FFFFFF"/>
                </a:solidFill>
                <a:latin typeface="Times New Roman" panose="02020603050405020304" pitchFamily="18" charset="0"/>
                <a:cs typeface="Times New Roman" panose="02020603050405020304" pitchFamily="18" charset="0"/>
              </a:rPr>
              <a:t>Dispersion Force strength </a:t>
            </a:r>
            <a:r>
              <a:rPr lang="en-US" altLang="en-US" sz="3200" u="sng">
                <a:solidFill>
                  <a:srgbClr val="FFFFFF"/>
                </a:solidFill>
                <a:latin typeface="Times New Roman" panose="02020603050405020304" pitchFamily="18" charset="0"/>
                <a:cs typeface="Times New Roman" panose="02020603050405020304" pitchFamily="18" charset="0"/>
              </a:rPr>
              <a:t>increases</a:t>
            </a:r>
            <a:r>
              <a:rPr lang="en-US" altLang="en-US" sz="3200">
                <a:solidFill>
                  <a:srgbClr val="FFFFFF"/>
                </a:solidFill>
                <a:latin typeface="Times New Roman" panose="02020603050405020304" pitchFamily="18" charset="0"/>
                <a:cs typeface="Times New Roman" panose="02020603050405020304" pitchFamily="18" charset="0"/>
              </a:rPr>
              <a:t> as the </a:t>
            </a:r>
            <a:r>
              <a:rPr lang="en-US" altLang="en-US" sz="3200">
                <a:solidFill>
                  <a:srgbClr val="FFFF00"/>
                </a:solidFill>
                <a:latin typeface="Times New Roman" panose="02020603050405020304" pitchFamily="18" charset="0"/>
                <a:cs typeface="Times New Roman" panose="02020603050405020304" pitchFamily="18" charset="0"/>
              </a:rPr>
              <a:t>mass</a:t>
            </a:r>
            <a:r>
              <a:rPr lang="en-US" altLang="en-US" sz="3200">
                <a:solidFill>
                  <a:srgbClr val="FFFFFF"/>
                </a:solidFill>
                <a:latin typeface="Times New Roman" panose="02020603050405020304" pitchFamily="18" charset="0"/>
                <a:cs typeface="Times New Roman" panose="02020603050405020304" pitchFamily="18" charset="0"/>
              </a:rPr>
              <a:t> of a molecule’s atoms </a:t>
            </a:r>
            <a:r>
              <a:rPr lang="en-US" altLang="en-US" sz="3200">
                <a:solidFill>
                  <a:srgbClr val="FFFF00"/>
                </a:solidFill>
                <a:latin typeface="Times New Roman" panose="02020603050405020304" pitchFamily="18" charset="0"/>
                <a:cs typeface="Times New Roman" panose="02020603050405020304" pitchFamily="18" charset="0"/>
              </a:rPr>
              <a:t>increase</a:t>
            </a:r>
            <a:r>
              <a:rPr lang="en-US" altLang="en-US" sz="3200">
                <a:solidFill>
                  <a:srgbClr val="FFFFFF"/>
                </a:solidFill>
                <a:latin typeface="Times New Roman" panose="02020603050405020304" pitchFamily="18" charset="0"/>
                <a:cs typeface="Times New Roman" panose="02020603050405020304" pitchFamily="18" charset="0"/>
              </a:rPr>
              <a:t>.</a:t>
            </a:r>
            <a:endParaRPr lang="en-US" altLang="en-US" sz="3200">
              <a:latin typeface="Times New Roman" panose="02020603050405020304" pitchFamily="18" charset="0"/>
              <a:cs typeface="Times New Roman" panose="02020603050405020304" pitchFamily="18" charset="0"/>
            </a:endParaRPr>
          </a:p>
        </p:txBody>
      </p:sp>
      <p:sp>
        <p:nvSpPr>
          <p:cNvPr id="9" name="TextBox 3"/>
          <p:cNvSpPr txBox="1">
            <a:spLocks noChangeArrowheads="1"/>
          </p:cNvSpPr>
          <p:nvPr/>
        </p:nvSpPr>
        <p:spPr bwMode="auto">
          <a:xfrm>
            <a:off x="65088" y="3260725"/>
            <a:ext cx="2438400" cy="267652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nSpc>
                <a:spcPct val="100000"/>
              </a:lnSpc>
              <a:spcBef>
                <a:spcPct val="0"/>
              </a:spcBef>
              <a:buFontTx/>
              <a:buNone/>
            </a:pPr>
            <a:r>
              <a:rPr lang="en-US" altLang="en-US" sz="2400" dirty="0">
                <a:solidFill>
                  <a:schemeClr val="bg1"/>
                </a:solidFill>
                <a:latin typeface="Rockwell" panose="02060603020205020403" pitchFamily="18" charset="0"/>
              </a:rPr>
              <a:t>This is methane. It has a low mass and small surface area. Its DFs are weak, so it is a gas at room temp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2" presetClass="entr" presetSubtype="4" fill="hold" grpId="0" nodeType="withEffect">
                                  <p:stCondLst>
                                    <p:cond delay="0"/>
                                  </p:stCondLst>
                                  <p:childTnLst>
                                    <p:set>
                                      <p:cBhvr>
                                        <p:cTn id="26" dur="1" fill="hold">
                                          <p:stCondLst>
                                            <p:cond delay="0"/>
                                          </p:stCondLst>
                                        </p:cTn>
                                        <p:tgtEl>
                                          <p:spTgt spid="32773"/>
                                        </p:tgtEl>
                                        <p:attrNameLst>
                                          <p:attrName>style.visibility</p:attrName>
                                        </p:attrNameLst>
                                      </p:cBhvr>
                                      <p:to>
                                        <p:strVal val="visible"/>
                                      </p:to>
                                    </p:set>
                                    <p:anim calcmode="lin" valueType="num">
                                      <p:cBhvr additive="base">
                                        <p:cTn id="27" dur="500" fill="hold"/>
                                        <p:tgtEl>
                                          <p:spTgt spid="32773"/>
                                        </p:tgtEl>
                                        <p:attrNameLst>
                                          <p:attrName>ppt_x</p:attrName>
                                        </p:attrNameLst>
                                      </p:cBhvr>
                                      <p:tavLst>
                                        <p:tav tm="0">
                                          <p:val>
                                            <p:strVal val="#ppt_x"/>
                                          </p:val>
                                        </p:tav>
                                        <p:tav tm="100000">
                                          <p:val>
                                            <p:strVal val="#ppt_x"/>
                                          </p:val>
                                        </p:tav>
                                      </p:tavLst>
                                    </p:anim>
                                    <p:anim calcmode="lin" valueType="num">
                                      <p:cBhvr additive="base">
                                        <p:cTn id="28" dur="500" fill="hold"/>
                                        <p:tgtEl>
                                          <p:spTgt spid="32773"/>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277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3" grpId="1" animBg="1"/>
      <p:bldP spid="5" grpId="0" animBg="1"/>
      <p:bldP spid="5" grpId="1" animBg="1"/>
      <p:bldP spid="7" grpId="0" animBg="1"/>
      <p:bldP spid="7" grpId="1" animBg="1"/>
      <p:bldP spid="4" grpId="0"/>
      <p:bldP spid="8" grpId="0"/>
      <p:bldP spid="9" grpId="0" animBg="1"/>
      <p:bldP spid="9"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106CC6-A257-39F7-34E3-A624E4B6142F}"/>
              </a:ext>
            </a:extLst>
          </p:cNvPr>
          <p:cNvSpPr txBox="1"/>
          <p:nvPr/>
        </p:nvSpPr>
        <p:spPr>
          <a:xfrm>
            <a:off x="609600" y="1143000"/>
            <a:ext cx="8065028" cy="2554545"/>
          </a:xfrm>
          <a:prstGeom prst="rect">
            <a:avLst/>
          </a:prstGeom>
          <a:noFill/>
        </p:spPr>
        <p:txBody>
          <a:bodyPr wrap="none" rtlCol="0">
            <a:spAutoFit/>
          </a:bodyPr>
          <a:lstStyle/>
          <a:p>
            <a:r>
              <a:rPr lang="en-US" sz="3200" dirty="0">
                <a:solidFill>
                  <a:schemeClr val="accent6"/>
                </a:solidFill>
                <a:latin typeface="Times New Roman" panose="02020603050405020304" pitchFamily="18" charset="0"/>
                <a:cs typeface="Times New Roman" panose="02020603050405020304" pitchFamily="18" charset="0"/>
              </a:rPr>
              <a:t>Which Substance has stronger dispersion force?</a:t>
            </a:r>
          </a:p>
          <a:p>
            <a:pPr algn="ctr"/>
            <a:endParaRPr lang="en-US" sz="3200" dirty="0">
              <a:solidFill>
                <a:schemeClr val="accent6"/>
              </a:solidFill>
              <a:latin typeface="Times New Roman" panose="02020603050405020304" pitchFamily="18" charset="0"/>
              <a:cs typeface="Times New Roman" panose="02020603050405020304" pitchFamily="18" charset="0"/>
            </a:endParaRPr>
          </a:p>
          <a:p>
            <a:pPr algn="ctr"/>
            <a:r>
              <a:rPr lang="en-US" sz="3200" dirty="0">
                <a:solidFill>
                  <a:schemeClr val="accent6"/>
                </a:solidFill>
                <a:latin typeface="Times New Roman" panose="02020603050405020304" pitchFamily="18" charset="0"/>
                <a:cs typeface="Times New Roman" panose="02020603050405020304" pitchFamily="18" charset="0"/>
              </a:rPr>
              <a:t>C</a:t>
            </a:r>
            <a:r>
              <a:rPr lang="en-US" sz="3200" baseline="-25000" dirty="0">
                <a:solidFill>
                  <a:schemeClr val="accent6"/>
                </a:solidFill>
                <a:latin typeface="Times New Roman" panose="02020603050405020304" pitchFamily="18" charset="0"/>
                <a:cs typeface="Times New Roman" panose="02020603050405020304" pitchFamily="18" charset="0"/>
              </a:rPr>
              <a:t>2</a:t>
            </a:r>
            <a:r>
              <a:rPr lang="en-US" sz="3200" dirty="0">
                <a:solidFill>
                  <a:schemeClr val="accent6"/>
                </a:solidFill>
                <a:latin typeface="Times New Roman" panose="02020603050405020304" pitchFamily="18" charset="0"/>
                <a:cs typeface="Times New Roman" panose="02020603050405020304" pitchFamily="18" charset="0"/>
              </a:rPr>
              <a:t>H</a:t>
            </a:r>
            <a:r>
              <a:rPr lang="en-US" sz="3200" baseline="-25000" dirty="0">
                <a:solidFill>
                  <a:schemeClr val="accent6"/>
                </a:solidFill>
                <a:latin typeface="Times New Roman" panose="02020603050405020304" pitchFamily="18" charset="0"/>
                <a:cs typeface="Times New Roman" panose="02020603050405020304" pitchFamily="18" charset="0"/>
              </a:rPr>
              <a:t>6</a:t>
            </a:r>
            <a:r>
              <a:rPr lang="en-US" sz="3200" dirty="0">
                <a:solidFill>
                  <a:schemeClr val="accent6"/>
                </a:solidFill>
                <a:latin typeface="Times New Roman" panose="02020603050405020304" pitchFamily="18" charset="0"/>
                <a:cs typeface="Times New Roman" panose="02020603050405020304" pitchFamily="18" charset="0"/>
              </a:rPr>
              <a:t>    or    C</a:t>
            </a:r>
            <a:r>
              <a:rPr lang="en-US" sz="3200" baseline="-25000" dirty="0">
                <a:solidFill>
                  <a:schemeClr val="accent6"/>
                </a:solidFill>
                <a:latin typeface="Times New Roman" panose="02020603050405020304" pitchFamily="18" charset="0"/>
                <a:cs typeface="Times New Roman" panose="02020603050405020304" pitchFamily="18" charset="0"/>
              </a:rPr>
              <a:t>8</a:t>
            </a:r>
            <a:r>
              <a:rPr lang="en-US" sz="3200" dirty="0">
                <a:solidFill>
                  <a:schemeClr val="accent6"/>
                </a:solidFill>
                <a:latin typeface="Times New Roman" panose="02020603050405020304" pitchFamily="18" charset="0"/>
                <a:cs typeface="Times New Roman" panose="02020603050405020304" pitchFamily="18" charset="0"/>
              </a:rPr>
              <a:t>H</a:t>
            </a:r>
            <a:r>
              <a:rPr lang="en-US" sz="3200" baseline="-25000" dirty="0">
                <a:solidFill>
                  <a:schemeClr val="accent6"/>
                </a:solidFill>
                <a:latin typeface="Times New Roman" panose="02020603050405020304" pitchFamily="18" charset="0"/>
                <a:cs typeface="Times New Roman" panose="02020603050405020304" pitchFamily="18" charset="0"/>
              </a:rPr>
              <a:t>18</a:t>
            </a:r>
          </a:p>
          <a:p>
            <a:endParaRPr lang="en-US" sz="3200" dirty="0">
              <a:solidFill>
                <a:schemeClr val="accent6"/>
              </a:solidFill>
              <a:latin typeface="Times New Roman" panose="02020603050405020304" pitchFamily="18" charset="0"/>
              <a:cs typeface="Times New Roman" panose="02020603050405020304" pitchFamily="18" charset="0"/>
            </a:endParaRPr>
          </a:p>
          <a:p>
            <a:pPr algn="ctr"/>
            <a:r>
              <a:rPr lang="en-US" sz="3200" dirty="0">
                <a:solidFill>
                  <a:schemeClr val="accent6"/>
                </a:solidFill>
                <a:latin typeface="Times New Roman" panose="02020603050405020304" pitchFamily="18" charset="0"/>
                <a:cs typeface="Times New Roman" panose="02020603050405020304" pitchFamily="18" charset="0"/>
              </a:rPr>
              <a:t>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64463" cy="1325563"/>
          </a:xfrm>
        </p:spPr>
        <p:txBody>
          <a:bodyPr/>
          <a:lstStyle/>
          <a:p>
            <a:pPr>
              <a:defRPr/>
            </a:pPr>
            <a:r>
              <a:rPr lang="en-US" sz="4800" dirty="0">
                <a:solidFill>
                  <a:srgbClr val="FFFF00"/>
                </a:solidFill>
              </a:rPr>
              <a:t>IMF</a:t>
            </a:r>
            <a:r>
              <a:rPr lang="en-US" sz="3600" dirty="0">
                <a:solidFill>
                  <a:srgbClr val="FFFF00"/>
                </a:solidFill>
              </a:rPr>
              <a:t>s</a:t>
            </a:r>
            <a:r>
              <a:rPr lang="en-US" sz="4800" dirty="0">
                <a:solidFill>
                  <a:srgbClr val="FFFF00"/>
                </a:solidFill>
              </a:rPr>
              <a:t> and boiling points</a:t>
            </a:r>
          </a:p>
        </p:txBody>
      </p:sp>
      <p:sp>
        <p:nvSpPr>
          <p:cNvPr id="3" name="Content Placeholder 2"/>
          <p:cNvSpPr>
            <a:spLocks noGrp="1"/>
          </p:cNvSpPr>
          <p:nvPr>
            <p:ph idx="1"/>
          </p:nvPr>
        </p:nvSpPr>
        <p:spPr>
          <a:xfrm>
            <a:off x="609600" y="1600200"/>
            <a:ext cx="7764463" cy="3695700"/>
          </a:xfrm>
        </p:spPr>
        <p:txBody>
          <a:bodyPr>
            <a:noAutofit/>
          </a:bodyPr>
          <a:lstStyle/>
          <a:p>
            <a:pPr>
              <a:defRPr/>
            </a:pPr>
            <a:r>
              <a:rPr lang="en-US" sz="3600" dirty="0"/>
              <a:t>The </a:t>
            </a:r>
            <a:r>
              <a:rPr lang="en-US" sz="3600" u="sng" dirty="0"/>
              <a:t>stronger</a:t>
            </a:r>
            <a:r>
              <a:rPr lang="en-US" sz="3600" dirty="0"/>
              <a:t> the intermolecular forces, the more energy it takes to separate the molecules</a:t>
            </a:r>
          </a:p>
          <a:p>
            <a:pPr>
              <a:defRPr/>
            </a:pPr>
            <a:r>
              <a:rPr lang="en-US" sz="3600" dirty="0"/>
              <a:t>The </a:t>
            </a:r>
            <a:r>
              <a:rPr lang="en-US" sz="3600" u="sng" dirty="0"/>
              <a:t>higher</a:t>
            </a:r>
            <a:r>
              <a:rPr lang="en-US" sz="3600" dirty="0"/>
              <a:t> the MP and BP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08FDE3C3-AB88-FD58-8DC2-273641DE2125}"/>
              </a:ext>
            </a:extLst>
          </p:cNvPr>
          <p:cNvSpPr txBox="1">
            <a:spLocks/>
          </p:cNvSpPr>
          <p:nvPr/>
        </p:nvSpPr>
        <p:spPr>
          <a:xfrm>
            <a:off x="1905000" y="2087563"/>
            <a:ext cx="1598612" cy="473075"/>
          </a:xfrm>
          <a:prstGeom prst="rect">
            <a:avLst/>
          </a:prstGeom>
        </p:spPr>
        <p:txBody>
          <a:bodyPr vert="horz" lIns="91440" tIns="45720" rIns="91440" bIns="45720" rtlCol="0">
            <a:norm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85763" indent="-385763" defTabSz="914400">
              <a:buFont typeface="+mj-lt"/>
              <a:buAutoNum type="alphaLcPeriod"/>
              <a:defRPr/>
            </a:pPr>
            <a:r>
              <a:rPr lang="en-US" sz="2100">
                <a:solidFill>
                  <a:schemeClr val="accent6"/>
                </a:solidFill>
              </a:rPr>
              <a:t>PCl</a:t>
            </a:r>
            <a:r>
              <a:rPr lang="en-US" sz="2100" baseline="-25000">
                <a:solidFill>
                  <a:schemeClr val="accent6"/>
                </a:solidFill>
              </a:rPr>
              <a:t>3</a:t>
            </a:r>
            <a:endParaRPr lang="en-US" sz="2100" dirty="0">
              <a:solidFill>
                <a:schemeClr val="accent6"/>
              </a:solidFill>
            </a:endParaRPr>
          </a:p>
        </p:txBody>
      </p:sp>
      <p:sp>
        <p:nvSpPr>
          <p:cNvPr id="6" name="Text Placeholder 6">
            <a:extLst>
              <a:ext uri="{FF2B5EF4-FFF2-40B4-BE49-F238E27FC236}">
                <a16:creationId xmlns:a16="http://schemas.microsoft.com/office/drawing/2014/main" id="{08CEC247-2F35-B063-8472-830CE8D61DFC}"/>
              </a:ext>
            </a:extLst>
          </p:cNvPr>
          <p:cNvSpPr txBox="1">
            <a:spLocks/>
          </p:cNvSpPr>
          <p:nvPr/>
        </p:nvSpPr>
        <p:spPr>
          <a:xfrm>
            <a:off x="5791200" y="2087562"/>
            <a:ext cx="1236662" cy="473076"/>
          </a:xfrm>
          <a:prstGeom prst="rect">
            <a:avLst/>
          </a:prstGeom>
        </p:spPr>
        <p:txBody>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85763" indent="-385763" defTabSz="914400">
              <a:buFont typeface="+mj-lt"/>
              <a:buAutoNum type="alphaLcPeriod" startAt="2"/>
              <a:defRPr/>
            </a:pPr>
            <a:r>
              <a:rPr lang="en-US" sz="2100" dirty="0">
                <a:solidFill>
                  <a:schemeClr val="accent6"/>
                </a:solidFill>
              </a:rPr>
              <a:t>CH</a:t>
            </a:r>
            <a:r>
              <a:rPr lang="en-US" sz="2100" baseline="-25000" dirty="0">
                <a:solidFill>
                  <a:schemeClr val="accent6"/>
                </a:solidFill>
              </a:rPr>
              <a:t>3</a:t>
            </a:r>
            <a:r>
              <a:rPr lang="en-US" sz="2100" dirty="0">
                <a:solidFill>
                  <a:schemeClr val="accent6"/>
                </a:solidFill>
              </a:rPr>
              <a:t>F</a:t>
            </a:r>
          </a:p>
        </p:txBody>
      </p:sp>
      <p:sp>
        <p:nvSpPr>
          <p:cNvPr id="7" name="TextBox 6">
            <a:extLst>
              <a:ext uri="{FF2B5EF4-FFF2-40B4-BE49-F238E27FC236}">
                <a16:creationId xmlns:a16="http://schemas.microsoft.com/office/drawing/2014/main" id="{572D025B-37AE-E484-8FA1-1E5D87094D56}"/>
              </a:ext>
            </a:extLst>
          </p:cNvPr>
          <p:cNvSpPr txBox="1"/>
          <p:nvPr/>
        </p:nvSpPr>
        <p:spPr>
          <a:xfrm>
            <a:off x="1779809" y="579438"/>
            <a:ext cx="6159058" cy="1077218"/>
          </a:xfrm>
          <a:prstGeom prst="rect">
            <a:avLst/>
          </a:prstGeom>
          <a:noFill/>
        </p:spPr>
        <p:txBody>
          <a:bodyPr wrap="none" rtlCol="0">
            <a:spAutoFit/>
          </a:bodyPr>
          <a:lstStyle/>
          <a:p>
            <a:pPr algn="ctr"/>
            <a:r>
              <a:rPr lang="en-US" sz="3200" dirty="0">
                <a:solidFill>
                  <a:schemeClr val="accent6"/>
                </a:solidFill>
                <a:latin typeface="Times New Roman" panose="02020603050405020304" pitchFamily="18" charset="0"/>
                <a:cs typeface="Times New Roman" panose="02020603050405020304" pitchFamily="18" charset="0"/>
              </a:rPr>
              <a:t>Identify the IMF in these molecules.</a:t>
            </a:r>
          </a:p>
          <a:p>
            <a:pPr algn="ctr"/>
            <a:r>
              <a:rPr lang="en-US" sz="3200" dirty="0">
                <a:solidFill>
                  <a:schemeClr val="accent6"/>
                </a:solidFill>
                <a:latin typeface="Times New Roman" panose="02020603050405020304" pitchFamily="18" charset="0"/>
                <a:cs typeface="Times New Roman" panose="02020603050405020304" pitchFamily="18" charset="0"/>
              </a:rPr>
              <a:t>Which is strongest?</a:t>
            </a:r>
          </a:p>
        </p:txBody>
      </p:sp>
    </p:spTree>
    <p:extLst>
      <p:ext uri="{BB962C8B-B14F-4D97-AF65-F5344CB8AC3E}">
        <p14:creationId xmlns:p14="http://schemas.microsoft.com/office/powerpoint/2010/main" val="268517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tle 1" descr="Large confetti"/>
          <p:cNvSpPr>
            <a:spLocks noGrp="1"/>
          </p:cNvSpPr>
          <p:nvPr>
            <p:ph type="title"/>
          </p:nvPr>
        </p:nvSpPr>
        <p:spPr>
          <a:xfrm>
            <a:off x="609600" y="354013"/>
            <a:ext cx="7764463" cy="1325562"/>
          </a:xfrm>
        </p:spPr>
        <p:txBody>
          <a:bodyPr/>
          <a:lstStyle/>
          <a:p>
            <a:pPr eaLnBrk="1" fontAlgn="auto" hangingPunct="1">
              <a:spcAft>
                <a:spcPts val="0"/>
              </a:spcAft>
              <a:defRPr/>
            </a:pPr>
            <a:r>
              <a:rPr lang="en-US" altLang="en-US" dirty="0">
                <a:solidFill>
                  <a:schemeClr val="tx1">
                    <a:lumMod val="65000"/>
                  </a:schemeClr>
                </a:solidFill>
                <a:cs typeface="Times New Roman" panose="02020603050405020304" pitchFamily="18" charset="0"/>
              </a:rPr>
              <a:t>Nonpolar Covalent Bonds</a:t>
            </a:r>
          </a:p>
        </p:txBody>
      </p:sp>
      <p:sp>
        <p:nvSpPr>
          <p:cNvPr id="4" name="Text Box 5"/>
          <p:cNvSpPr>
            <a:spLocks noGrp="1" noChangeArrowheads="1"/>
          </p:cNvSpPr>
          <p:nvPr>
            <p:ph idx="1"/>
          </p:nvPr>
        </p:nvSpPr>
        <p:spPr bwMode="auto">
          <a:xfrm>
            <a:off x="601663" y="1385888"/>
            <a:ext cx="7856537" cy="1422400"/>
          </a:xfrm>
        </p:spPr>
        <p:txBody>
          <a:bodyPr wrap="square" numCol="1" anchor="t" anchorCtr="0" compatLnSpc="1">
            <a:prstTxWarp prst="textNoShape">
              <a:avLst/>
            </a:prstTxWarp>
            <a:spAutoFit/>
          </a:bodyPr>
          <a:lstStyle/>
          <a:p>
            <a:pPr marL="0" indent="0" eaLnBrk="1" hangingPunct="1">
              <a:buFont typeface="Arial" panose="020B0604020202020204" pitchFamily="34" charset="0"/>
              <a:buNone/>
              <a:defRPr/>
            </a:pPr>
            <a:r>
              <a:rPr lang="en-US" altLang="en-US" sz="3600" dirty="0">
                <a:solidFill>
                  <a:schemeClr val="tx1">
                    <a:lumMod val="65000"/>
                  </a:schemeClr>
                </a:solidFill>
                <a:effectLst/>
                <a:cs typeface="Calibri" panose="020F0502020204030204" pitchFamily="34" charset="0"/>
              </a:rPr>
              <a:t>A</a:t>
            </a:r>
            <a:r>
              <a:rPr lang="en-US" altLang="en-US" sz="3600" dirty="0">
                <a:effectLst/>
                <a:cs typeface="Calibri" panose="020F0502020204030204" pitchFamily="34" charset="0"/>
              </a:rPr>
              <a:t> </a:t>
            </a:r>
            <a:r>
              <a:rPr lang="en-US" altLang="en-US" sz="3600" dirty="0">
                <a:solidFill>
                  <a:srgbClr val="FFFF00"/>
                </a:solidFill>
                <a:effectLst/>
                <a:cs typeface="Calibri" panose="020F0502020204030204" pitchFamily="34" charset="0"/>
              </a:rPr>
              <a:t>nonpolar</a:t>
            </a:r>
            <a:r>
              <a:rPr lang="en-US" altLang="en-US" sz="3600" dirty="0">
                <a:effectLst/>
                <a:cs typeface="Calibri" panose="020F0502020204030204" pitchFamily="34" charset="0"/>
              </a:rPr>
              <a:t> </a:t>
            </a:r>
            <a:r>
              <a:rPr lang="en-US" altLang="en-US" sz="3600" dirty="0">
                <a:solidFill>
                  <a:schemeClr val="tx1">
                    <a:lumMod val="65000"/>
                  </a:schemeClr>
                </a:solidFill>
                <a:effectLst/>
                <a:cs typeface="Calibri" panose="020F0502020204030204" pitchFamily="34" charset="0"/>
              </a:rPr>
              <a:t>covalent bond is formed by </a:t>
            </a:r>
            <a:r>
              <a:rPr lang="en-US" altLang="en-US" sz="3600" dirty="0">
                <a:solidFill>
                  <a:srgbClr val="FFFF00"/>
                </a:solidFill>
                <a:effectLst/>
                <a:cs typeface="Calibri" panose="020F0502020204030204" pitchFamily="34" charset="0"/>
              </a:rPr>
              <a:t>equal (or almost equal) sharing </a:t>
            </a:r>
            <a:r>
              <a:rPr lang="en-US" altLang="en-US" sz="3600" dirty="0">
                <a:solidFill>
                  <a:schemeClr val="tx1">
                    <a:lumMod val="65000"/>
                  </a:schemeClr>
                </a:solidFill>
                <a:effectLst/>
                <a:cs typeface="Calibri" panose="020F0502020204030204" pitchFamily="34" charset="0"/>
              </a:rPr>
              <a:t>of 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52800"/>
            <a:ext cx="4262438"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352800"/>
            <a:ext cx="36861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par>
                                <p:cTn id="16" presetID="3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descr="Large confetti"/>
          <p:cNvSpPr>
            <a:spLocks noGrp="1" noChangeArrowheads="1"/>
          </p:cNvSpPr>
          <p:nvPr>
            <p:ph type="title"/>
          </p:nvPr>
        </p:nvSpPr>
        <p:spPr>
          <a:xfrm>
            <a:off x="1143000" y="381000"/>
            <a:ext cx="7772400" cy="868363"/>
          </a:xfrm>
        </p:spPr>
        <p:txBody>
          <a:bodyPr/>
          <a:lstStyle/>
          <a:p>
            <a:pPr eaLnBrk="1" fontAlgn="auto" hangingPunct="1">
              <a:spcAft>
                <a:spcPts val="0"/>
              </a:spcAft>
              <a:defRPr/>
            </a:pPr>
            <a:r>
              <a:rPr lang="en-US" altLang="en-US" dirty="0">
                <a:solidFill>
                  <a:schemeClr val="tx1">
                    <a:lumMod val="65000"/>
                  </a:schemeClr>
                </a:solidFill>
                <a:latin typeface="Times New Roman" panose="02020603050405020304" pitchFamily="18" charset="0"/>
                <a:cs typeface="Times New Roman" panose="02020603050405020304" pitchFamily="18" charset="0"/>
              </a:rPr>
              <a:t>Dipole-Dipole IMF</a:t>
            </a:r>
            <a:endParaRPr lang="en-US" altLang="en-US" dirty="0">
              <a:cs typeface="Times New Roman" panose="02020603050405020304" pitchFamily="18" charset="0"/>
            </a:endParaRPr>
          </a:p>
        </p:txBody>
      </p:sp>
      <p:pic>
        <p:nvPicPr>
          <p:cNvPr id="18436" name="Picture 4" descr="hfp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350" y="2362200"/>
            <a:ext cx="332105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609600" y="3030538"/>
            <a:ext cx="47625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eaLnBrk="1" hangingPunct="1">
              <a:lnSpc>
                <a:spcPct val="100000"/>
              </a:lnSpc>
              <a:spcBef>
                <a:spcPct val="20000"/>
              </a:spcBef>
              <a:buClr>
                <a:schemeClr val="hlink"/>
              </a:buClr>
              <a:buSzPct val="75000"/>
              <a:buFont typeface="Arial" panose="020B0604020202020204" pitchFamily="34" charset="0"/>
              <a:buNone/>
            </a:pPr>
            <a:r>
              <a:rPr lang="en-US" altLang="en-US" sz="3200">
                <a:latin typeface="Arial" panose="020B0604020202020204" pitchFamily="34" charset="0"/>
                <a:cs typeface="Arial" panose="020B0604020202020204" pitchFamily="34" charset="0"/>
              </a:rPr>
              <a:t>A dipole arrow points toward the more negative end.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439">
                                            <p:txEl>
                                              <p:pRg st="0" end="0"/>
                                            </p:txEl>
                                          </p:spTgt>
                                        </p:tgtEl>
                                        <p:attrNameLst>
                                          <p:attrName>style.visibility</p:attrName>
                                        </p:attrNameLst>
                                      </p:cBhvr>
                                      <p:to>
                                        <p:strVal val="visible"/>
                                      </p:to>
                                    </p:set>
                                    <p:anim calcmode="lin" valueType="num">
                                      <p:cBhvr additive="base">
                                        <p:cTn id="7" dur="500" fill="hold"/>
                                        <p:tgtEl>
                                          <p:spTgt spid="184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additive="base">
                                        <p:cTn id="13" dur="500" fill="hold"/>
                                        <p:tgtEl>
                                          <p:spTgt spid="18436"/>
                                        </p:tgtEl>
                                        <p:attrNameLst>
                                          <p:attrName>ppt_x</p:attrName>
                                        </p:attrNameLst>
                                      </p:cBhvr>
                                      <p:tavLst>
                                        <p:tav tm="0">
                                          <p:val>
                                            <p:strVal val="0-#ppt_w/2"/>
                                          </p:val>
                                        </p:tav>
                                        <p:tav tm="100000">
                                          <p:val>
                                            <p:strVal val="#ppt_x"/>
                                          </p:val>
                                        </p:tav>
                                      </p:tavLst>
                                    </p:anim>
                                    <p:anim calcmode="lin" valueType="num">
                                      <p:cBhvr additive="base">
                                        <p:cTn id="14" dur="500" fill="hold"/>
                                        <p:tgtEl>
                                          <p:spTgt spid="184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descr="Large confetti"/>
          <p:cNvSpPr>
            <a:spLocks noGrp="1" noChangeArrowheads="1"/>
          </p:cNvSpPr>
          <p:nvPr>
            <p:ph type="title"/>
          </p:nvPr>
        </p:nvSpPr>
        <p:spPr>
          <a:xfrm>
            <a:off x="688975" y="388938"/>
            <a:ext cx="7766050" cy="1325562"/>
          </a:xfrm>
        </p:spPr>
        <p:txBody>
          <a:bodyPr/>
          <a:lstStyle/>
          <a:p>
            <a:pPr eaLnBrk="1" fontAlgn="auto" hangingPunct="1">
              <a:spcAft>
                <a:spcPts val="0"/>
              </a:spcAft>
              <a:defRPr/>
            </a:pPr>
            <a:r>
              <a:rPr lang="en-US" altLang="en-US" dirty="0">
                <a:solidFill>
                  <a:schemeClr val="tx1">
                    <a:lumMod val="65000"/>
                  </a:schemeClr>
                </a:solidFill>
                <a:latin typeface="Times New Roman" panose="02020603050405020304" pitchFamily="18" charset="0"/>
                <a:cs typeface="Times New Roman" panose="02020603050405020304" pitchFamily="18" charset="0"/>
              </a:rPr>
              <a:t>Classifying chemical bonds</a:t>
            </a:r>
          </a:p>
        </p:txBody>
      </p:sp>
      <p:sp>
        <p:nvSpPr>
          <p:cNvPr id="16387" name="Rectangle 3"/>
          <p:cNvSpPr>
            <a:spLocks noGrp="1" noChangeArrowheads="1"/>
          </p:cNvSpPr>
          <p:nvPr>
            <p:ph idx="1"/>
          </p:nvPr>
        </p:nvSpPr>
        <p:spPr bwMode="auto">
          <a:xfrm>
            <a:off x="420688" y="1371600"/>
            <a:ext cx="8302625" cy="990600"/>
          </a:xfrm>
        </p:spPr>
        <p:txBody>
          <a:bodyPr wrap="square" numCol="1" anchor="t" anchorCtr="0" compatLnSpc="1">
            <a:prstTxWarp prst="textNoShape">
              <a:avLst/>
            </a:prstTxWarp>
          </a:bodyPr>
          <a:lstStyle/>
          <a:p>
            <a:pPr eaLnBrk="1" hangingPunct="1">
              <a:buFontTx/>
              <a:buNone/>
              <a:defRPr/>
            </a:pPr>
            <a:r>
              <a:rPr lang="en-US" altLang="en-US" sz="3200" dirty="0">
                <a:solidFill>
                  <a:schemeClr val="tx1">
                    <a:lumMod val="65000"/>
                  </a:schemeClr>
                </a:solidFill>
                <a:effectLst/>
                <a:latin typeface="Times New Roman" panose="02020603050405020304" pitchFamily="18" charset="0"/>
                <a:cs typeface="Times New Roman" panose="02020603050405020304" pitchFamily="18" charset="0"/>
              </a:rPr>
              <a:t>Differences in EN values determine type of bond</a:t>
            </a:r>
          </a:p>
        </p:txBody>
      </p:sp>
      <p:graphicFrame>
        <p:nvGraphicFramePr>
          <p:cNvPr id="16410" name="Group 26"/>
          <p:cNvGraphicFramePr>
            <a:graphicFrameLocks noGrp="1"/>
          </p:cNvGraphicFramePr>
          <p:nvPr/>
        </p:nvGraphicFramePr>
        <p:xfrm>
          <a:off x="401638" y="2514600"/>
          <a:ext cx="8458200" cy="2989265"/>
        </p:xfrm>
        <a:graphic>
          <a:graphicData uri="http://schemas.openxmlformats.org/drawingml/2006/table">
            <a:tbl>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066819">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Type of Bond</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Electronegativity Difference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extLst>
                  <a:ext uri="{0D108BD9-81ED-4DB2-BD59-A6C34878D82A}">
                    <a16:rowId xmlns:a16="http://schemas.microsoft.com/office/drawing/2014/main" val="10000"/>
                  </a:ext>
                </a:extLst>
              </a:tr>
              <a:tr h="704998">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Nonpolar Covalent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  </a:t>
                      </a: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sym typeface="Wingdings" charset="2"/>
                        </a:rPr>
                        <a:t>to  0.4</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8307">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3200" b="1" i="0" u="none" strike="noStrike" cap="none" normalizeH="0" baseline="0">
                          <a:ln>
                            <a:noFill/>
                          </a:ln>
                          <a:solidFill>
                            <a:schemeClr val="tx1"/>
                          </a:solidFill>
                          <a:effectLst/>
                          <a:latin typeface="Calibri" panose="020F0502020204030204" pitchFamily="34" charset="0"/>
                          <a:cs typeface="Calibri" panose="020F0502020204030204" pitchFamily="34" charset="0"/>
                        </a:rPr>
                        <a:t>Polar Covalent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0.5  </a:t>
                      </a: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sym typeface="Wingdings" charset="2"/>
                        </a:rPr>
                        <a:t>to  1.9</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14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Ionic</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  </a:t>
                      </a:r>
                      <a:r>
                        <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sym typeface="Wingdings" charset="2"/>
                        </a:rPr>
                        <a:t>and above</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6410"/>
                                        </p:tgtEl>
                                        <p:attrNameLst>
                                          <p:attrName>style.visibility</p:attrName>
                                        </p:attrNameLst>
                                      </p:cBhvr>
                                      <p:to>
                                        <p:strVal val="visible"/>
                                      </p:to>
                                    </p:set>
                                    <p:anim calcmode="lin" valueType="num">
                                      <p:cBhvr additive="base">
                                        <p:cTn id="12" dur="500" fill="hold"/>
                                        <p:tgtEl>
                                          <p:spTgt spid="16410"/>
                                        </p:tgtEl>
                                        <p:attrNameLst>
                                          <p:attrName>ppt_x</p:attrName>
                                        </p:attrNameLst>
                                      </p:cBhvr>
                                      <p:tavLst>
                                        <p:tav tm="0">
                                          <p:val>
                                            <p:strVal val="0-#ppt_w/2"/>
                                          </p:val>
                                        </p:tav>
                                        <p:tav tm="100000">
                                          <p:val>
                                            <p:strVal val="#ppt_x"/>
                                          </p:val>
                                        </p:tav>
                                      </p:tavLst>
                                    </p:anim>
                                    <p:anim calcmode="lin" valueType="num">
                                      <p:cBhvr additive="base">
                                        <p:cTn id="13" dur="500" fill="hold"/>
                                        <p:tgtEl>
                                          <p:spTgt spid="164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descr="Large confetti"/>
          <p:cNvSpPr>
            <a:spLocks noGrp="1" noChangeArrowheads="1"/>
          </p:cNvSpPr>
          <p:nvPr>
            <p:ph type="title"/>
          </p:nvPr>
        </p:nvSpPr>
        <p:spPr>
          <a:xfrm>
            <a:off x="1066800" y="609600"/>
            <a:ext cx="7772400" cy="790575"/>
          </a:xfrm>
        </p:spPr>
        <p:txBody>
          <a:bodyPr/>
          <a:lstStyle/>
          <a:p>
            <a:pPr eaLnBrk="1" fontAlgn="auto" hangingPunct="1">
              <a:spcAft>
                <a:spcPts val="0"/>
              </a:spcAft>
              <a:defRPr/>
            </a:pPr>
            <a:r>
              <a:rPr lang="en-US" altLang="en-US" dirty="0">
                <a:solidFill>
                  <a:schemeClr val="tx1">
                    <a:lumMod val="65000"/>
                  </a:schemeClr>
                </a:solidFill>
                <a:cs typeface="Times New Roman" panose="02020603050405020304" pitchFamily="18" charset="0"/>
              </a:rPr>
              <a:t>Practice</a:t>
            </a:r>
          </a:p>
        </p:txBody>
      </p:sp>
      <p:sp>
        <p:nvSpPr>
          <p:cNvPr id="11267" name="Rectangle 3"/>
          <p:cNvSpPr>
            <a:spLocks noGrp="1" noChangeArrowheads="1"/>
          </p:cNvSpPr>
          <p:nvPr>
            <p:ph idx="1"/>
          </p:nvPr>
        </p:nvSpPr>
        <p:spPr bwMode="auto">
          <a:xfrm>
            <a:off x="198438" y="1349375"/>
            <a:ext cx="8763000" cy="708025"/>
          </a:xfrm>
        </p:spPr>
        <p:txBody>
          <a:bodyPr wrap="square" numCol="1" anchor="t" anchorCtr="0" compatLnSpc="1">
            <a:prstTxWarp prst="textNoShape">
              <a:avLst/>
            </a:prstTxWarp>
          </a:bodyPr>
          <a:lstStyle/>
          <a:p>
            <a:pPr eaLnBrk="1" hangingPunct="1">
              <a:lnSpc>
                <a:spcPct val="90000"/>
              </a:lnSpc>
              <a:buFontTx/>
              <a:buNone/>
              <a:defRPr/>
            </a:pPr>
            <a:r>
              <a:rPr lang="en-US" altLang="en-US" sz="3600" dirty="0">
                <a:solidFill>
                  <a:schemeClr val="tx1">
                    <a:lumMod val="65000"/>
                  </a:schemeClr>
                </a:solidFill>
                <a:effectLst/>
                <a:cs typeface="Calibri" panose="020F0502020204030204" pitchFamily="34" charset="0"/>
              </a:rPr>
              <a:t>What type of bond is in </a:t>
            </a:r>
            <a:r>
              <a:rPr lang="en-US" altLang="en-US" sz="3600" dirty="0" err="1">
                <a:solidFill>
                  <a:schemeClr val="tx1">
                    <a:lumMod val="65000"/>
                  </a:schemeClr>
                </a:solidFill>
                <a:effectLst/>
                <a:cs typeface="Calibri" panose="020F0502020204030204" pitchFamily="34" charset="0"/>
              </a:rPr>
              <a:t>HCl</a:t>
            </a:r>
            <a:r>
              <a:rPr lang="en-US" altLang="en-US" sz="3600" dirty="0">
                <a:solidFill>
                  <a:schemeClr val="tx1">
                    <a:lumMod val="65000"/>
                  </a:schemeClr>
                </a:solidFill>
                <a:effectLst/>
                <a:cs typeface="Calibri" panose="020F0502020204030204" pitchFamily="34" charset="0"/>
              </a:rPr>
              <a:t>? (H = 2.1, Cl = 3.1)</a:t>
            </a:r>
          </a:p>
        </p:txBody>
      </p:sp>
      <p:sp>
        <p:nvSpPr>
          <p:cNvPr id="17412" name="Rectangle 4"/>
          <p:cNvSpPr>
            <a:spLocks noChangeArrowheads="1"/>
          </p:cNvSpPr>
          <p:nvPr/>
        </p:nvSpPr>
        <p:spPr bwMode="auto">
          <a:xfrm>
            <a:off x="465138" y="32115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u="sng">
                <a:solidFill>
                  <a:schemeClr val="tx2"/>
                </a:solidFill>
                <a:latin typeface="Arial" panose="020B0604020202020204" pitchFamily="34" charset="0"/>
                <a:cs typeface="Times New Roman" panose="02020603050405020304" pitchFamily="18" charset="0"/>
              </a:rPr>
              <a:t>Practice: Identify each type of bond</a:t>
            </a:r>
          </a:p>
        </p:txBody>
      </p:sp>
      <p:sp>
        <p:nvSpPr>
          <p:cNvPr id="17413" name="Rectangle 5"/>
          <p:cNvSpPr>
            <a:spLocks noChangeArrowheads="1"/>
          </p:cNvSpPr>
          <p:nvPr/>
        </p:nvSpPr>
        <p:spPr bwMode="auto">
          <a:xfrm>
            <a:off x="457200" y="4351338"/>
            <a:ext cx="4191000" cy="2044700"/>
          </a:xfrm>
          <a:prstGeom prst="rect">
            <a:avLst/>
          </a:prstGeom>
          <a:noFill/>
          <a:ln w="9525">
            <a:noFill/>
            <a:miter lim="800000"/>
            <a:headEnd/>
            <a:tailEnd/>
          </a:ln>
          <a:effectLst/>
        </p:spPr>
        <p:txBody>
          <a:bodyPr>
            <a:spAutoFit/>
          </a:bodyPr>
          <a:lstStyle/>
          <a:p>
            <a:pPr eaLnBrk="1" fontAlgn="auto" hangingPunct="1">
              <a:spcBef>
                <a:spcPct val="50000"/>
              </a:spcBef>
              <a:spcAft>
                <a:spcPts val="0"/>
              </a:spcAft>
              <a:buClr>
                <a:schemeClr val="hlink"/>
              </a:buClr>
              <a:buSzPct val="75000"/>
              <a:buFont typeface="Wingdings" pitchFamily="2" charset="2"/>
              <a:buChar char="l"/>
              <a:defRPr/>
            </a:pPr>
            <a:r>
              <a:rPr lang="en-US" sz="3200" dirty="0">
                <a:effectLst>
                  <a:outerShdw blurRad="38100" dist="38100" dir="2700000" algn="tl">
                    <a:srgbClr val="000000"/>
                  </a:outerShdw>
                </a:effectLst>
                <a:latin typeface="Arial" charset="0"/>
              </a:rPr>
              <a:t> </a:t>
            </a:r>
            <a:r>
              <a:rPr lang="en-US" sz="3200" b="1" dirty="0">
                <a:latin typeface="Arial" charset="0"/>
              </a:rPr>
              <a:t>N (3.0) and H (2.1)</a:t>
            </a:r>
          </a:p>
          <a:p>
            <a:pPr eaLnBrk="1" fontAlgn="auto" hangingPunct="1">
              <a:spcBef>
                <a:spcPct val="50000"/>
              </a:spcBef>
              <a:spcAft>
                <a:spcPts val="0"/>
              </a:spcAft>
              <a:buClr>
                <a:schemeClr val="hlink"/>
              </a:buClr>
              <a:buSzPct val="75000"/>
              <a:buFont typeface="Wingdings" pitchFamily="2" charset="2"/>
              <a:buChar char="l"/>
              <a:defRPr/>
            </a:pPr>
            <a:r>
              <a:rPr lang="en-US" sz="3200" b="1" dirty="0">
                <a:latin typeface="Arial" charset="0"/>
              </a:rPr>
              <a:t> C (2.5) and H (2.1)</a:t>
            </a:r>
          </a:p>
          <a:p>
            <a:pPr eaLnBrk="1" fontAlgn="auto" hangingPunct="1">
              <a:spcBef>
                <a:spcPct val="50000"/>
              </a:spcBef>
              <a:spcAft>
                <a:spcPts val="0"/>
              </a:spcAft>
              <a:buClr>
                <a:schemeClr val="hlink"/>
              </a:buClr>
              <a:buSzPct val="75000"/>
              <a:buFont typeface="Wingdings" pitchFamily="2" charset="2"/>
              <a:buChar char="l"/>
              <a:defRPr/>
            </a:pPr>
            <a:r>
              <a:rPr lang="en-US" sz="3200" b="1" dirty="0">
                <a:latin typeface="Arial" charset="0"/>
              </a:rPr>
              <a:t> Si (1.8) and Cl(3.0)</a:t>
            </a:r>
          </a:p>
        </p:txBody>
      </p:sp>
      <p:sp>
        <p:nvSpPr>
          <p:cNvPr id="17414" name="Rectangle 6"/>
          <p:cNvSpPr>
            <a:spLocks noChangeArrowheads="1"/>
          </p:cNvSpPr>
          <p:nvPr/>
        </p:nvSpPr>
        <p:spPr bwMode="auto">
          <a:xfrm>
            <a:off x="4770438" y="4351338"/>
            <a:ext cx="4191000" cy="2044700"/>
          </a:xfrm>
          <a:prstGeom prst="rect">
            <a:avLst/>
          </a:prstGeom>
          <a:noFill/>
          <a:ln w="9525">
            <a:noFill/>
            <a:miter lim="800000"/>
            <a:headEnd/>
            <a:tailEnd/>
          </a:ln>
          <a:effectLst/>
        </p:spPr>
        <p:txBody>
          <a:bodyPr>
            <a:spAutoFit/>
          </a:bodyPr>
          <a:lstStyle/>
          <a:p>
            <a:pPr eaLnBrk="1" fontAlgn="auto" hangingPunct="1">
              <a:spcBef>
                <a:spcPct val="50000"/>
              </a:spcBef>
              <a:spcAft>
                <a:spcPts val="0"/>
              </a:spcAft>
              <a:buClr>
                <a:schemeClr val="hlink"/>
              </a:buClr>
              <a:buSzPct val="75000"/>
              <a:buFont typeface="Wingdings" pitchFamily="2" charset="2"/>
              <a:buChar char="l"/>
              <a:defRPr/>
            </a:pPr>
            <a:r>
              <a:rPr lang="en-US" sz="3200" dirty="0">
                <a:effectLst>
                  <a:outerShdw blurRad="38100" dist="38100" dir="2700000" algn="tl">
                    <a:srgbClr val="000000"/>
                  </a:outerShdw>
                </a:effectLst>
                <a:latin typeface="Arial" charset="0"/>
              </a:rPr>
              <a:t> </a:t>
            </a:r>
            <a:r>
              <a:rPr lang="en-US" sz="3200" b="1" dirty="0">
                <a:latin typeface="Arial" charset="0"/>
              </a:rPr>
              <a:t>C (2.5) and Cl (3.0)</a:t>
            </a:r>
          </a:p>
          <a:p>
            <a:pPr eaLnBrk="1" fontAlgn="auto" hangingPunct="1">
              <a:spcBef>
                <a:spcPct val="50000"/>
              </a:spcBef>
              <a:spcAft>
                <a:spcPts val="0"/>
              </a:spcAft>
              <a:buClr>
                <a:schemeClr val="hlink"/>
              </a:buClr>
              <a:buSzPct val="75000"/>
              <a:buFont typeface="Wingdings" pitchFamily="2" charset="2"/>
              <a:buChar char="l"/>
              <a:defRPr/>
            </a:pPr>
            <a:r>
              <a:rPr lang="en-US" sz="3200" b="1" dirty="0">
                <a:latin typeface="Arial" charset="0"/>
              </a:rPr>
              <a:t> O (3.5) and C (2.5)</a:t>
            </a:r>
          </a:p>
          <a:p>
            <a:pPr eaLnBrk="1" fontAlgn="auto" hangingPunct="1">
              <a:spcBef>
                <a:spcPct val="50000"/>
              </a:spcBef>
              <a:spcAft>
                <a:spcPts val="0"/>
              </a:spcAft>
              <a:buClr>
                <a:schemeClr val="hlink"/>
              </a:buClr>
              <a:buSzPct val="75000"/>
              <a:buFont typeface="Wingdings" pitchFamily="2" charset="2"/>
              <a:buChar char="l"/>
              <a:defRPr/>
            </a:pPr>
            <a:r>
              <a:rPr lang="en-US" sz="3200" b="1" dirty="0">
                <a:latin typeface="Arial" charset="0"/>
              </a:rPr>
              <a:t> Si (1.8) and O (3.5)</a:t>
            </a:r>
          </a:p>
        </p:txBody>
      </p:sp>
      <p:sp>
        <p:nvSpPr>
          <p:cNvPr id="17415" name="Text Box 7"/>
          <p:cNvSpPr txBox="1">
            <a:spLocks noChangeArrowheads="1"/>
          </p:cNvSpPr>
          <p:nvPr/>
        </p:nvSpPr>
        <p:spPr bwMode="auto">
          <a:xfrm>
            <a:off x="274638" y="1903413"/>
            <a:ext cx="8991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eaLnBrk="1" hangingPunct="1">
              <a:lnSpc>
                <a:spcPct val="100000"/>
              </a:lnSpc>
              <a:spcBef>
                <a:spcPct val="20000"/>
              </a:spcBef>
              <a:buClr>
                <a:schemeClr val="hlink"/>
              </a:buClr>
              <a:buSzPct val="75000"/>
              <a:buFont typeface="Wingdings" panose="05000000000000000000" pitchFamily="2" charset="2"/>
              <a:buNone/>
            </a:pPr>
            <a:r>
              <a:rPr lang="en-US" altLang="en-US" sz="3200">
                <a:solidFill>
                  <a:srgbClr val="FFFF00"/>
                </a:solidFill>
                <a:latin typeface="Arial" panose="020B0604020202020204" pitchFamily="34" charset="0"/>
                <a:cs typeface="Times New Roman" panose="02020603050405020304" pitchFamily="18" charset="0"/>
              </a:rPr>
              <a:t>E.N. difference = 3.1 – 2.1 = 1.0</a:t>
            </a:r>
          </a:p>
        </p:txBody>
      </p:sp>
      <p:sp>
        <p:nvSpPr>
          <p:cNvPr id="17416" name="Text Box 8"/>
          <p:cNvSpPr txBox="1">
            <a:spLocks noChangeArrowheads="1"/>
          </p:cNvSpPr>
          <p:nvPr/>
        </p:nvSpPr>
        <p:spPr bwMode="auto">
          <a:xfrm>
            <a:off x="1905000" y="2413000"/>
            <a:ext cx="7239000" cy="579438"/>
          </a:xfrm>
          <a:prstGeom prst="rect">
            <a:avLst/>
          </a:prstGeom>
          <a:noFill/>
          <a:ln>
            <a:noFill/>
          </a:ln>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eaLnBrk="1" hangingPunct="1">
              <a:lnSpc>
                <a:spcPct val="100000"/>
              </a:lnSpc>
              <a:spcBef>
                <a:spcPct val="20000"/>
              </a:spcBef>
              <a:buClr>
                <a:schemeClr val="hlink"/>
              </a:buClr>
              <a:buSzPct val="75000"/>
              <a:buFont typeface="Wingdings" panose="05000000000000000000" pitchFamily="2" charset="2"/>
              <a:buNone/>
              <a:defRPr/>
            </a:pPr>
            <a:r>
              <a:rPr lang="en-US" altLang="en-US" sz="3200" dirty="0">
                <a:solidFill>
                  <a:schemeClr val="tx1">
                    <a:lumMod val="65000"/>
                  </a:schemeClr>
                </a:solidFill>
                <a:cs typeface="Calibri" panose="020F0502020204030204" pitchFamily="34" charset="0"/>
              </a:rPr>
              <a:t>The bond is </a:t>
            </a:r>
            <a:r>
              <a:rPr lang="en-US" altLang="en-US" sz="3200" b="1" u="sng" dirty="0">
                <a:solidFill>
                  <a:schemeClr val="tx1">
                    <a:lumMod val="65000"/>
                  </a:schemeClr>
                </a:solidFill>
                <a:cs typeface="Calibri" panose="020F0502020204030204" pitchFamily="34" charset="0"/>
              </a:rPr>
              <a:t>polar</a:t>
            </a:r>
            <a:r>
              <a:rPr lang="en-US" altLang="en-US" sz="3200" dirty="0">
                <a:solidFill>
                  <a:schemeClr val="tx1">
                    <a:lumMod val="65000"/>
                  </a:schemeClr>
                </a:solidFill>
                <a:cs typeface="Calibri" panose="020F0502020204030204" pitchFamily="34" charset="0"/>
              </a:rPr>
              <a:t>.</a:t>
            </a:r>
            <a:endParaRPr lang="en-US" altLang="en-US" sz="1800" dirty="0">
              <a:solidFill>
                <a:schemeClr val="tx1">
                  <a:lumMod val="65000"/>
                </a:schemeClr>
              </a:solidFill>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15">
                                            <p:txEl>
                                              <p:pRg st="0" end="0"/>
                                            </p:txEl>
                                          </p:spTgt>
                                        </p:tgtEl>
                                        <p:attrNameLst>
                                          <p:attrName>style.visibility</p:attrName>
                                        </p:attrNameLst>
                                      </p:cBhvr>
                                      <p:to>
                                        <p:strVal val="visible"/>
                                      </p:to>
                                    </p:set>
                                    <p:anim calcmode="lin" valueType="num">
                                      <p:cBhvr additive="base">
                                        <p:cTn id="7" dur="500" fill="hold"/>
                                        <p:tgtEl>
                                          <p:spTgt spid="174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6">
                                            <p:txEl>
                                              <p:pRg st="0" end="0"/>
                                            </p:txEl>
                                          </p:spTgt>
                                        </p:tgtEl>
                                        <p:attrNameLst>
                                          <p:attrName>style.visibility</p:attrName>
                                        </p:attrNameLst>
                                      </p:cBhvr>
                                      <p:to>
                                        <p:strVal val="visible"/>
                                      </p:to>
                                    </p:set>
                                    <p:anim calcmode="lin" valueType="num">
                                      <p:cBhvr additive="base">
                                        <p:cTn id="13" dur="500" fill="hold"/>
                                        <p:tgtEl>
                                          <p:spTgt spid="1741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7412">
                                            <p:txEl>
                                              <p:pRg st="0" end="0"/>
                                            </p:txEl>
                                          </p:spTgt>
                                        </p:tgtEl>
                                        <p:attrNameLst>
                                          <p:attrName>style.visibility</p:attrName>
                                        </p:attrNameLst>
                                      </p:cBhvr>
                                      <p:to>
                                        <p:strVal val="visible"/>
                                      </p:to>
                                    </p:set>
                                    <p:anim calcmode="lin" valueType="num">
                                      <p:cBhvr additive="base">
                                        <p:cTn id="19" dur="500" fill="hold"/>
                                        <p:tgtEl>
                                          <p:spTgt spid="1741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7413">
                                            <p:txEl>
                                              <p:pRg st="0" end="0"/>
                                            </p:txEl>
                                          </p:spTgt>
                                        </p:tgtEl>
                                        <p:attrNameLst>
                                          <p:attrName>style.visibility</p:attrName>
                                        </p:attrNameLst>
                                      </p:cBhvr>
                                      <p:to>
                                        <p:strVal val="visible"/>
                                      </p:to>
                                    </p:set>
                                    <p:anim calcmode="lin" valueType="num">
                                      <p:cBhvr additive="base">
                                        <p:cTn id="25" dur="500" fill="hold"/>
                                        <p:tgtEl>
                                          <p:spTgt spid="1741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7413">
                                            <p:txEl>
                                              <p:pRg st="1" end="1"/>
                                            </p:txEl>
                                          </p:spTgt>
                                        </p:tgtEl>
                                        <p:attrNameLst>
                                          <p:attrName>style.visibility</p:attrName>
                                        </p:attrNameLst>
                                      </p:cBhvr>
                                      <p:to>
                                        <p:strVal val="visible"/>
                                      </p:to>
                                    </p:set>
                                    <p:anim calcmode="lin" valueType="num">
                                      <p:cBhvr additive="base">
                                        <p:cTn id="31" dur="500" fill="hold"/>
                                        <p:tgtEl>
                                          <p:spTgt spid="17413">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7413">
                                            <p:txEl>
                                              <p:pRg st="2" end="2"/>
                                            </p:txEl>
                                          </p:spTgt>
                                        </p:tgtEl>
                                        <p:attrNameLst>
                                          <p:attrName>style.visibility</p:attrName>
                                        </p:attrNameLst>
                                      </p:cBhvr>
                                      <p:to>
                                        <p:strVal val="visible"/>
                                      </p:to>
                                    </p:set>
                                    <p:anim calcmode="lin" valueType="num">
                                      <p:cBhvr additive="base">
                                        <p:cTn id="37" dur="500" fill="hold"/>
                                        <p:tgtEl>
                                          <p:spTgt spid="17413">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1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7414">
                                            <p:txEl>
                                              <p:pRg st="0" end="0"/>
                                            </p:txEl>
                                          </p:spTgt>
                                        </p:tgtEl>
                                        <p:attrNameLst>
                                          <p:attrName>style.visibility</p:attrName>
                                        </p:attrNameLst>
                                      </p:cBhvr>
                                      <p:to>
                                        <p:strVal val="visible"/>
                                      </p:to>
                                    </p:set>
                                    <p:anim calcmode="lin" valueType="num">
                                      <p:cBhvr additive="base">
                                        <p:cTn id="43" dur="500" fill="hold"/>
                                        <p:tgtEl>
                                          <p:spTgt spid="17414">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41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7414">
                                            <p:txEl>
                                              <p:pRg st="1" end="1"/>
                                            </p:txEl>
                                          </p:spTgt>
                                        </p:tgtEl>
                                        <p:attrNameLst>
                                          <p:attrName>style.visibility</p:attrName>
                                        </p:attrNameLst>
                                      </p:cBhvr>
                                      <p:to>
                                        <p:strVal val="visible"/>
                                      </p:to>
                                    </p:set>
                                    <p:anim calcmode="lin" valueType="num">
                                      <p:cBhvr additive="base">
                                        <p:cTn id="49" dur="500" fill="hold"/>
                                        <p:tgtEl>
                                          <p:spTgt spid="17414">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741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7414">
                                            <p:txEl>
                                              <p:pRg st="2" end="2"/>
                                            </p:txEl>
                                          </p:spTgt>
                                        </p:tgtEl>
                                        <p:attrNameLst>
                                          <p:attrName>style.visibility</p:attrName>
                                        </p:attrNameLst>
                                      </p:cBhvr>
                                      <p:to>
                                        <p:strVal val="visible"/>
                                      </p:to>
                                    </p:set>
                                    <p:anim calcmode="lin" valueType="num">
                                      <p:cBhvr additive="base">
                                        <p:cTn id="55" dur="500" fill="hold"/>
                                        <p:tgtEl>
                                          <p:spTgt spid="17414">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741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autoUpdateAnimBg="0"/>
      <p:bldP spid="17413" grpId="0" build="p" autoUpdateAnimBg="0"/>
      <p:bldP spid="17414" grpId="0" build="p" autoUpdateAnimBg="0"/>
      <p:bldP spid="17415" grpId="0" build="p" autoUpdateAnimBg="0"/>
      <p:bldP spid="1741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descr="Large confetti"/>
          <p:cNvSpPr>
            <a:spLocks noGrp="1" noChangeArrowheads="1"/>
          </p:cNvSpPr>
          <p:nvPr>
            <p:ph type="title"/>
          </p:nvPr>
        </p:nvSpPr>
        <p:spPr>
          <a:xfrm>
            <a:off x="609600" y="177800"/>
            <a:ext cx="7766050" cy="1327150"/>
          </a:xfrm>
        </p:spPr>
        <p:txBody>
          <a:bodyPr/>
          <a:lstStyle/>
          <a:p>
            <a:pPr eaLnBrk="1" fontAlgn="auto" hangingPunct="1">
              <a:spcAft>
                <a:spcPts val="0"/>
              </a:spcAft>
              <a:defRPr/>
            </a:pPr>
            <a:r>
              <a:rPr lang="en-US" altLang="en-US" dirty="0">
                <a:cs typeface="Times New Roman" panose="02020603050405020304" pitchFamily="18" charset="0"/>
              </a:rPr>
              <a:t>Practice Drawing Dipoles</a:t>
            </a:r>
          </a:p>
        </p:txBody>
      </p:sp>
      <p:sp>
        <p:nvSpPr>
          <p:cNvPr id="32771" name="Rectangle 3"/>
          <p:cNvSpPr>
            <a:spLocks noGrp="1" noChangeArrowheads="1"/>
          </p:cNvSpPr>
          <p:nvPr>
            <p:ph idx="1"/>
          </p:nvPr>
        </p:nvSpPr>
        <p:spPr>
          <a:xfrm>
            <a:off x="609600" y="1382713"/>
            <a:ext cx="4267200" cy="1690687"/>
          </a:xfrm>
        </p:spPr>
        <p:txBody>
          <a:bodyPr>
            <a:normAutofit fontScale="92500" lnSpcReduction="20000"/>
          </a:bodyPr>
          <a:lstStyle/>
          <a:p>
            <a:pPr eaLnBrk="1" fontAlgn="auto" hangingPunct="1">
              <a:lnSpc>
                <a:spcPct val="90000"/>
              </a:lnSpc>
              <a:spcAft>
                <a:spcPts val="0"/>
              </a:spcAft>
              <a:buFontTx/>
              <a:buNone/>
              <a:defRPr/>
            </a:pPr>
            <a:r>
              <a:rPr lang="en-US" altLang="en-US" sz="3200" b="1" dirty="0">
                <a:latin typeface="Arial" panose="020B0604020202020204" pitchFamily="34" charset="0"/>
                <a:cs typeface="Arial" panose="020B0604020202020204" pitchFamily="34" charset="0"/>
              </a:rPr>
              <a:t>	Consider this P – Br bond:</a:t>
            </a:r>
          </a:p>
          <a:p>
            <a:pPr eaLnBrk="1" fontAlgn="auto" hangingPunct="1">
              <a:lnSpc>
                <a:spcPct val="90000"/>
              </a:lnSpc>
              <a:spcAft>
                <a:spcPts val="0"/>
              </a:spcAft>
              <a:buFontTx/>
              <a:buNone/>
              <a:defRPr/>
            </a:pPr>
            <a:r>
              <a:rPr lang="en-US" altLang="en-US" sz="3200" b="1" dirty="0">
                <a:latin typeface="Arial" panose="020B0604020202020204" pitchFamily="34" charset="0"/>
                <a:cs typeface="Arial" panose="020B0604020202020204" pitchFamily="34" charset="0"/>
              </a:rPr>
              <a:t>		E.N. for P = 2.1</a:t>
            </a:r>
          </a:p>
          <a:p>
            <a:pPr eaLnBrk="1" fontAlgn="auto" hangingPunct="1">
              <a:lnSpc>
                <a:spcPct val="90000"/>
              </a:lnSpc>
              <a:spcAft>
                <a:spcPts val="0"/>
              </a:spcAft>
              <a:buFontTx/>
              <a:buNone/>
              <a:defRPr/>
            </a:pPr>
            <a:r>
              <a:rPr lang="en-US" altLang="en-US" sz="3200" b="1" dirty="0">
                <a:latin typeface="Arial" panose="020B0604020202020204" pitchFamily="34" charset="0"/>
                <a:cs typeface="Arial" panose="020B0604020202020204" pitchFamily="34" charset="0"/>
              </a:rPr>
              <a:t>		E.N. for Br = 2.8</a:t>
            </a:r>
          </a:p>
        </p:txBody>
      </p:sp>
      <p:sp>
        <p:nvSpPr>
          <p:cNvPr id="13316" name="Line 4"/>
          <p:cNvSpPr>
            <a:spLocks noChangeShapeType="1"/>
          </p:cNvSpPr>
          <p:nvPr/>
        </p:nvSpPr>
        <p:spPr bwMode="auto">
          <a:xfrm>
            <a:off x="5410200" y="1554163"/>
            <a:ext cx="1143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7" name="Line 5"/>
          <p:cNvSpPr>
            <a:spLocks noChangeShapeType="1"/>
          </p:cNvSpPr>
          <p:nvPr/>
        </p:nvSpPr>
        <p:spPr bwMode="auto">
          <a:xfrm>
            <a:off x="5638800" y="1382713"/>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2" name="Text Box 6"/>
          <p:cNvSpPr txBox="1">
            <a:spLocks noChangeArrowheads="1"/>
          </p:cNvSpPr>
          <p:nvPr/>
        </p:nvSpPr>
        <p:spPr bwMode="auto">
          <a:xfrm>
            <a:off x="5213350" y="1738313"/>
            <a:ext cx="1447800" cy="1077912"/>
          </a:xfrm>
          <a:prstGeom prst="rect">
            <a:avLst/>
          </a:prstGeom>
          <a:noFill/>
          <a:ln w="9525">
            <a:noFill/>
            <a:miter lim="800000"/>
            <a:headEnd/>
            <a:tailEnd/>
          </a:ln>
          <a:effectLst/>
        </p:spPr>
        <p:txBody>
          <a:bodyPr>
            <a:spAutoFit/>
          </a:bodyPr>
          <a:lstStyle/>
          <a:p>
            <a:pPr algn="ctr" eaLnBrk="1" fontAlgn="auto" hangingPunct="1">
              <a:lnSpc>
                <a:spcPct val="90000"/>
              </a:lnSpc>
              <a:spcBef>
                <a:spcPct val="20000"/>
              </a:spcBef>
              <a:spcAft>
                <a:spcPts val="0"/>
              </a:spcAft>
              <a:buClr>
                <a:schemeClr val="hlink"/>
              </a:buClr>
              <a:buSzPct val="75000"/>
              <a:buFont typeface="Wingdings" charset="2"/>
              <a:buNone/>
              <a:defRPr/>
            </a:pPr>
            <a:r>
              <a:rPr lang="en-US" sz="3200" b="1" dirty="0">
                <a:effectLst>
                  <a:outerShdw blurRad="38100" dist="38100" dir="2700000" algn="tl">
                    <a:srgbClr val="000000"/>
                  </a:outerShdw>
                </a:effectLst>
                <a:latin typeface="Arial" charset="0"/>
                <a:cs typeface="Times New Roman" charset="0"/>
              </a:rPr>
              <a:t>P – Br </a:t>
            </a:r>
          </a:p>
          <a:p>
            <a:pPr algn="ctr" eaLnBrk="1" fontAlgn="auto" hangingPunct="1">
              <a:lnSpc>
                <a:spcPct val="90000"/>
              </a:lnSpc>
              <a:spcBef>
                <a:spcPct val="20000"/>
              </a:spcBef>
              <a:spcAft>
                <a:spcPts val="0"/>
              </a:spcAft>
              <a:buClr>
                <a:schemeClr val="hlink"/>
              </a:buClr>
              <a:buSzPct val="75000"/>
              <a:buFont typeface="Wingdings" charset="2"/>
              <a:buNone/>
              <a:defRPr/>
            </a:pPr>
            <a:r>
              <a:rPr lang="en-US" sz="3200" baseline="30000" dirty="0">
                <a:effectLst>
                  <a:outerShdw blurRad="38100" dist="38100" dir="2700000" algn="tl">
                    <a:srgbClr val="000000"/>
                  </a:outerShdw>
                </a:effectLst>
                <a:latin typeface="Tahoma" pitchFamily="34" charset="0"/>
                <a:cs typeface="Tahoma" pitchFamily="34" charset="0"/>
                <a:sym typeface="Symbol" charset="2"/>
              </a:rPr>
              <a:t></a:t>
            </a:r>
            <a:r>
              <a:rPr lang="en-US" sz="3200" baseline="30000" dirty="0">
                <a:effectLst>
                  <a:outerShdw blurRad="38100" dist="38100" dir="2700000" algn="tl">
                    <a:srgbClr val="000000"/>
                  </a:outerShdw>
                </a:effectLst>
                <a:latin typeface="Tahoma" pitchFamily="34" charset="0"/>
                <a:cs typeface="Tahoma" pitchFamily="34" charset="0"/>
              </a:rPr>
              <a:t>+       </a:t>
            </a:r>
            <a:r>
              <a:rPr lang="en-US" sz="3200" baseline="30000" dirty="0">
                <a:effectLst>
                  <a:outerShdw blurRad="38100" dist="38100" dir="2700000" algn="tl">
                    <a:srgbClr val="000000"/>
                  </a:outerShdw>
                </a:effectLst>
                <a:latin typeface="Tahoma" pitchFamily="34" charset="0"/>
                <a:cs typeface="Tahoma" pitchFamily="34" charset="0"/>
                <a:sym typeface="Symbol" charset="2"/>
              </a:rPr>
              <a:t></a:t>
            </a:r>
            <a:r>
              <a:rPr lang="en-US" sz="3200" baseline="30000" dirty="0">
                <a:effectLst>
                  <a:outerShdw blurRad="38100" dist="38100" dir="2700000" algn="tl">
                    <a:srgbClr val="000000"/>
                  </a:outerShdw>
                </a:effectLst>
                <a:latin typeface="Tahoma" pitchFamily="34" charset="0"/>
                <a:cs typeface="Tahoma" pitchFamily="34" charset="0"/>
              </a:rPr>
              <a:t>-</a:t>
            </a:r>
            <a:endParaRPr lang="en-US" dirty="0">
              <a:latin typeface="Arial" charset="0"/>
              <a:cs typeface="Times New Roman" charset="0"/>
            </a:endParaRPr>
          </a:p>
        </p:txBody>
      </p:sp>
      <p:sp>
        <p:nvSpPr>
          <p:cNvPr id="19463" name="Text Box 7"/>
          <p:cNvSpPr txBox="1">
            <a:spLocks noChangeArrowheads="1"/>
          </p:cNvSpPr>
          <p:nvPr/>
        </p:nvSpPr>
        <p:spPr bwMode="auto">
          <a:xfrm>
            <a:off x="2286000" y="3162300"/>
            <a:ext cx="6477000" cy="3148013"/>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4500" b="1" u="sng" dirty="0">
                <a:latin typeface="Arial" charset="0"/>
                <a:cs typeface="Times New Roman" charset="0"/>
              </a:rPr>
              <a:t>Practice</a:t>
            </a:r>
          </a:p>
          <a:p>
            <a:pPr eaLnBrk="1" fontAlgn="auto" hangingPunct="1">
              <a:spcBef>
                <a:spcPct val="20000"/>
              </a:spcBef>
              <a:spcAft>
                <a:spcPts val="0"/>
              </a:spcAft>
              <a:buClr>
                <a:schemeClr val="hlink"/>
              </a:buClr>
              <a:buSzPct val="75000"/>
              <a:buFont typeface="Wingdings" charset="2"/>
              <a:buChar char="l"/>
              <a:defRPr/>
            </a:pPr>
            <a:r>
              <a:rPr lang="en-US" sz="3200" dirty="0">
                <a:effectLst>
                  <a:outerShdw blurRad="38100" dist="38100" dir="2700000" algn="tl">
                    <a:srgbClr val="000000"/>
                  </a:outerShdw>
                </a:effectLst>
                <a:latin typeface="Arial" charset="0"/>
                <a:cs typeface="Times New Roman" charset="0"/>
              </a:rPr>
              <a:t> </a:t>
            </a:r>
            <a:r>
              <a:rPr lang="en-US" sz="3200" b="1" dirty="0">
                <a:latin typeface="Arial" panose="020B0604020202020204" pitchFamily="34" charset="0"/>
                <a:cs typeface="Arial" panose="020B0604020202020204" pitchFamily="34" charset="0"/>
              </a:rPr>
              <a:t>H (2.1) – S (2.5)</a:t>
            </a:r>
          </a:p>
          <a:p>
            <a:pPr eaLnBrk="1" fontAlgn="auto" hangingPunct="1">
              <a:spcBef>
                <a:spcPct val="20000"/>
              </a:spcBef>
              <a:spcAft>
                <a:spcPts val="0"/>
              </a:spcAft>
              <a:buClr>
                <a:schemeClr val="hlink"/>
              </a:buClr>
              <a:buSzPct val="75000"/>
              <a:buFont typeface="Wingdings" charset="2"/>
              <a:buChar char="l"/>
              <a:defRPr/>
            </a:pPr>
            <a:r>
              <a:rPr lang="en-US" sz="3200" b="1" dirty="0">
                <a:latin typeface="Arial" panose="020B0604020202020204" pitchFamily="34" charset="0"/>
                <a:cs typeface="Arial" panose="020B0604020202020204" pitchFamily="34" charset="0"/>
              </a:rPr>
              <a:t> F (4.0) – C (2.5) </a:t>
            </a:r>
          </a:p>
          <a:p>
            <a:pPr eaLnBrk="1" fontAlgn="auto" hangingPunct="1">
              <a:spcBef>
                <a:spcPct val="20000"/>
              </a:spcBef>
              <a:spcAft>
                <a:spcPts val="0"/>
              </a:spcAft>
              <a:buClr>
                <a:schemeClr val="hlink"/>
              </a:buClr>
              <a:buSzPct val="75000"/>
              <a:buFont typeface="Wingdings" charset="2"/>
              <a:buChar char="l"/>
              <a:defRPr/>
            </a:pPr>
            <a:r>
              <a:rPr lang="en-US" sz="3200" b="1" dirty="0">
                <a:latin typeface="Arial" panose="020B0604020202020204" pitchFamily="34" charset="0"/>
                <a:cs typeface="Arial" panose="020B0604020202020204" pitchFamily="34" charset="0"/>
              </a:rPr>
              <a:t> C (2.5) – Si (1.8) </a:t>
            </a:r>
          </a:p>
          <a:p>
            <a:pPr eaLnBrk="1" fontAlgn="auto" hangingPunct="1">
              <a:spcBef>
                <a:spcPct val="20000"/>
              </a:spcBef>
              <a:spcAft>
                <a:spcPts val="0"/>
              </a:spcAft>
              <a:buClr>
                <a:schemeClr val="hlink"/>
              </a:buClr>
              <a:buSzPct val="75000"/>
              <a:buFont typeface="Wingdings" charset="2"/>
              <a:buChar char="l"/>
              <a:defRPr/>
            </a:pPr>
            <a:r>
              <a:rPr lang="en-US" sz="3200" b="1" dirty="0">
                <a:latin typeface="Arial" panose="020B0604020202020204" pitchFamily="34" charset="0"/>
                <a:cs typeface="Arial" panose="020B0604020202020204" pitchFamily="34" charset="0"/>
              </a:rPr>
              <a:t> N (3.0) – O (3.5)</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463">
                                            <p:txEl>
                                              <p:pRg st="0" end="0"/>
                                            </p:txEl>
                                          </p:spTgt>
                                        </p:tgtEl>
                                        <p:attrNameLst>
                                          <p:attrName>style.visibility</p:attrName>
                                        </p:attrNameLst>
                                      </p:cBhvr>
                                      <p:to>
                                        <p:strVal val="visible"/>
                                      </p:to>
                                    </p:set>
                                    <p:anim calcmode="lin" valueType="num">
                                      <p:cBhvr additive="base">
                                        <p:cTn id="7" dur="500" fill="hold"/>
                                        <p:tgtEl>
                                          <p:spTgt spid="194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9463">
                                            <p:txEl>
                                              <p:pRg st="1" end="1"/>
                                            </p:txEl>
                                          </p:spTgt>
                                        </p:tgtEl>
                                        <p:attrNameLst>
                                          <p:attrName>style.visibility</p:attrName>
                                        </p:attrNameLst>
                                      </p:cBhvr>
                                      <p:to>
                                        <p:strVal val="visible"/>
                                      </p:to>
                                    </p:set>
                                    <p:anim calcmode="lin" valueType="num">
                                      <p:cBhvr additive="base">
                                        <p:cTn id="13" dur="500" fill="hold"/>
                                        <p:tgtEl>
                                          <p:spTgt spid="194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9463">
                                            <p:txEl>
                                              <p:pRg st="2" end="2"/>
                                            </p:txEl>
                                          </p:spTgt>
                                        </p:tgtEl>
                                        <p:attrNameLst>
                                          <p:attrName>style.visibility</p:attrName>
                                        </p:attrNameLst>
                                      </p:cBhvr>
                                      <p:to>
                                        <p:strVal val="visible"/>
                                      </p:to>
                                    </p:set>
                                    <p:anim calcmode="lin" valueType="num">
                                      <p:cBhvr additive="base">
                                        <p:cTn id="19" dur="500" fill="hold"/>
                                        <p:tgtEl>
                                          <p:spTgt spid="194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9463">
                                            <p:txEl>
                                              <p:pRg st="3" end="3"/>
                                            </p:txEl>
                                          </p:spTgt>
                                        </p:tgtEl>
                                        <p:attrNameLst>
                                          <p:attrName>style.visibility</p:attrName>
                                        </p:attrNameLst>
                                      </p:cBhvr>
                                      <p:to>
                                        <p:strVal val="visible"/>
                                      </p:to>
                                    </p:set>
                                    <p:anim calcmode="lin" valueType="num">
                                      <p:cBhvr additive="base">
                                        <p:cTn id="25" dur="500" fill="hold"/>
                                        <p:tgtEl>
                                          <p:spTgt spid="194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9463">
                                            <p:txEl>
                                              <p:pRg st="4" end="4"/>
                                            </p:txEl>
                                          </p:spTgt>
                                        </p:tgtEl>
                                        <p:attrNameLst>
                                          <p:attrName>style.visibility</p:attrName>
                                        </p:attrNameLst>
                                      </p:cBhvr>
                                      <p:to>
                                        <p:strVal val="visible"/>
                                      </p:to>
                                    </p:set>
                                    <p:anim calcmode="lin" valueType="num">
                                      <p:cBhvr additive="base">
                                        <p:cTn id="31" dur="500" fill="hold"/>
                                        <p:tgtEl>
                                          <p:spTgt spid="194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Custom 6">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FFFF00"/>
      </a:hlink>
      <a:folHlink>
        <a:srgbClr val="F8EB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19255</TotalTime>
  <Words>1421</Words>
  <Application>Microsoft Office PowerPoint</Application>
  <PresentationFormat>On-screen Show (4:3)</PresentationFormat>
  <Paragraphs>191</Paragraphs>
  <Slides>43</Slides>
  <Notes>2</Notes>
  <HiddenSlides>13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Bookman Old Style</vt:lpstr>
      <vt:lpstr>Calibri</vt:lpstr>
      <vt:lpstr>Calibri Light</vt:lpstr>
      <vt:lpstr>Cambria Math</vt:lpstr>
      <vt:lpstr>Rockwell</vt:lpstr>
      <vt:lpstr>Tahoma</vt:lpstr>
      <vt:lpstr>Times New Roman</vt:lpstr>
      <vt:lpstr>Wingdings</vt:lpstr>
      <vt:lpstr>Damask</vt:lpstr>
      <vt:lpstr>Part I: Polar and Nonpolar molecules</vt:lpstr>
      <vt:lpstr>intermolecular forces</vt:lpstr>
      <vt:lpstr>Polar Covalent Bonds</vt:lpstr>
      <vt:lpstr>Polar Covalent Bonds</vt:lpstr>
      <vt:lpstr>Nonpolar Covalent Bonds</vt:lpstr>
      <vt:lpstr>Dipole-Dipole IMF</vt:lpstr>
      <vt:lpstr>Classifying chemical bonds</vt:lpstr>
      <vt:lpstr>Practice</vt:lpstr>
      <vt:lpstr>Practice Drawing Dipoles</vt:lpstr>
      <vt:lpstr>Part II: intermolecular forces</vt:lpstr>
      <vt:lpstr>Intermolecular Forces</vt:lpstr>
      <vt:lpstr> Covalent, Intramolecular Bonds versus Intermolecular Forces</vt:lpstr>
      <vt:lpstr>Intermolecular Forces</vt:lpstr>
      <vt:lpstr>Types of Intermolecular Forces</vt:lpstr>
      <vt:lpstr> Covalent, Intramolecular Bonds versus Intermolecular Forces</vt:lpstr>
      <vt:lpstr>Ion–Dipole Attractions</vt:lpstr>
      <vt:lpstr>Ions Form Ion–Dipole Attractions upon Dissolution</vt:lpstr>
      <vt:lpstr>Example Predict whether any of the following pairs of compounds can form ion–dipole attractions.</vt:lpstr>
      <vt:lpstr>Dipole-Dipole IMF</vt:lpstr>
      <vt:lpstr>Classifying chemical bonds</vt:lpstr>
      <vt:lpstr>Dipole–Dipole Attractions</vt:lpstr>
      <vt:lpstr>Dipole-Dipole Forces</vt:lpstr>
      <vt:lpstr>Dipole-Dipole Forces</vt:lpstr>
      <vt:lpstr> Orientation of Dipoles in Polar Molecules</vt:lpstr>
      <vt:lpstr>Evaluate each molecule and determine whether it will have dipole-dipole forces with other molecules</vt:lpstr>
      <vt:lpstr>Will this have dipole-dipole forces with other molecules</vt:lpstr>
      <vt:lpstr>Will this have dipole-dipole forces with other molecules</vt:lpstr>
      <vt:lpstr>Will this have dipole-dipole forces with other molecules</vt:lpstr>
      <vt:lpstr>Hydrogen Bonds</vt:lpstr>
      <vt:lpstr>Hydrogen Bonds</vt:lpstr>
      <vt:lpstr>Hydrogen Bond Strength</vt:lpstr>
      <vt:lpstr>Evaluate each molecule and determine whether it will form hydrogen bonds with other molecules</vt:lpstr>
      <vt:lpstr>Will this form hydrogen bonds with other molecules</vt:lpstr>
      <vt:lpstr>Will this form hydrogen bonds with other molecules</vt:lpstr>
      <vt:lpstr>London dispersion forces</vt:lpstr>
      <vt:lpstr>Dispersion Forces Are Instantaneous Dipole-Induced Dipole Attractions</vt:lpstr>
      <vt:lpstr>PowerPoint Presentation</vt:lpstr>
      <vt:lpstr>Atomic Size and Polarizability</vt:lpstr>
      <vt:lpstr>London dispersion forces</vt:lpstr>
      <vt:lpstr>  </vt:lpstr>
      <vt:lpstr>PowerPoint Presentation</vt:lpstr>
      <vt:lpstr>IMFs and boiling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Jenifer</dc:creator>
  <cp:lastModifiedBy>Holland Jeff</cp:lastModifiedBy>
  <cp:revision>237</cp:revision>
  <cp:lastPrinted>2016-10-20T17:04:29Z</cp:lastPrinted>
  <dcterms:created xsi:type="dcterms:W3CDTF">2007-10-11T15:28:26Z</dcterms:created>
  <dcterms:modified xsi:type="dcterms:W3CDTF">2024-10-24T13:44:39Z</dcterms:modified>
</cp:coreProperties>
</file>