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55" r:id="rId2"/>
    <p:sldId id="391" r:id="rId3"/>
    <p:sldId id="398" r:id="rId4"/>
    <p:sldId id="390" r:id="rId5"/>
    <p:sldId id="256" r:id="rId6"/>
    <p:sldId id="393" r:id="rId7"/>
    <p:sldId id="389" r:id="rId8"/>
    <p:sldId id="362" r:id="rId9"/>
    <p:sldId id="367" r:id="rId10"/>
    <p:sldId id="366" r:id="rId11"/>
    <p:sldId id="399" r:id="rId12"/>
    <p:sldId id="400" r:id="rId13"/>
    <p:sldId id="395" r:id="rId14"/>
    <p:sldId id="394" r:id="rId15"/>
    <p:sldId id="369" r:id="rId16"/>
    <p:sldId id="370" r:id="rId17"/>
    <p:sldId id="39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DE84A-BFEF-45C6-9266-5A17503201B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31C68-7412-4185-8E33-BD28C2517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80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6, 1937 New Jersey during landing 400 ft high, dropped cables, winched down to ground. 10 previous flights, this first flight of new season.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31C68-7412-4185-8E33-BD28C25179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32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9D35-5A29-4B8B-AA25-E249D335191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A42D-450D-4BF8-B4D6-325EF26E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5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9D35-5A29-4B8B-AA25-E249D335191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A42D-450D-4BF8-B4D6-325EF26E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8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9D35-5A29-4B8B-AA25-E249D335191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A42D-450D-4BF8-B4D6-325EF26E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9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9D35-5A29-4B8B-AA25-E249D335191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A42D-450D-4BF8-B4D6-325EF26E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8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9D35-5A29-4B8B-AA25-E249D335191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A42D-450D-4BF8-B4D6-325EF26E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1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9D35-5A29-4B8B-AA25-E249D335191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A42D-450D-4BF8-B4D6-325EF26E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9D35-5A29-4B8B-AA25-E249D335191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A42D-450D-4BF8-B4D6-325EF26E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9D35-5A29-4B8B-AA25-E249D335191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A42D-450D-4BF8-B4D6-325EF26E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2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9D35-5A29-4B8B-AA25-E249D335191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A42D-450D-4BF8-B4D6-325EF26E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2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9D35-5A29-4B8B-AA25-E249D335191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A42D-450D-4BF8-B4D6-325EF26E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9D35-5A29-4B8B-AA25-E249D335191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A42D-450D-4BF8-B4D6-325EF26E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0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C3099D35-5A29-4B8B-AA25-E249D335191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34CAA42D-450D-4BF8-B4D6-325EF26E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67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pload.wikimedia.org/wikipedia/commons/1/18/Live_audio_recording_from_the_scene_of_the_Hindenburg_disaster_1937-05-06_19-25_EST.oga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7453552B-9ABE-DC9A-E06B-979C3821B498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5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A2D1F9-D66B-364E-3562-52897CCDF91E}"/>
              </a:ext>
            </a:extLst>
          </p:cNvPr>
          <p:cNvSpPr txBox="1"/>
          <p:nvPr/>
        </p:nvSpPr>
        <p:spPr>
          <a:xfrm>
            <a:off x="1828800" y="1295400"/>
            <a:ext cx="84201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Titanium(II) phosphate</a:t>
            </a:r>
          </a:p>
          <a:p>
            <a:pPr marL="2286000" lvl="4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Elements</a:t>
            </a:r>
          </a:p>
          <a:p>
            <a:pPr marL="2286000" lvl="4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Ions</a:t>
            </a:r>
          </a:p>
          <a:p>
            <a:pPr marL="2286000" lvl="4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Atoms</a:t>
            </a:r>
          </a:p>
          <a:p>
            <a:pPr marL="2286000" lvl="4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Molar Mass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158F30-0471-529F-4E46-2DDD04C801A4}"/>
              </a:ext>
            </a:extLst>
          </p:cNvPr>
          <p:cNvSpPr txBox="1"/>
          <p:nvPr/>
        </p:nvSpPr>
        <p:spPr>
          <a:xfrm>
            <a:off x="6525491" y="1295400"/>
            <a:ext cx="271549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333.58-g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96328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  <p:bldP spid="9" grpId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826FA27-F6FA-6DC2-5187-B8F74A577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7B1CF4-EA3D-78D9-B05A-47DDE6A6CF9A}"/>
              </a:ext>
            </a:extLst>
          </p:cNvPr>
          <p:cNvSpPr txBox="1"/>
          <p:nvPr/>
        </p:nvSpPr>
        <p:spPr>
          <a:xfrm>
            <a:off x="2057400" y="1447800"/>
            <a:ext cx="81915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Ex/ How much energy is released when .728  </a:t>
            </a:r>
          </a:p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moles of water is created?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C749C-1268-4087-C712-205E9D6A22A0}"/>
              </a:ext>
            </a:extLst>
          </p:cNvPr>
          <p:cNvSpPr txBox="1"/>
          <p:nvPr/>
        </p:nvSpPr>
        <p:spPr>
          <a:xfrm>
            <a:off x="3124200" y="2844226"/>
            <a:ext cx="5638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O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2H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  +  572 kJ 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C2C8F0-69E3-0994-15DC-4009D2AC8F6B}"/>
              </a:ext>
            </a:extLst>
          </p:cNvPr>
          <p:cNvSpPr txBox="1"/>
          <p:nvPr/>
        </p:nvSpPr>
        <p:spPr>
          <a:xfrm>
            <a:off x="1842655" y="3841700"/>
            <a:ext cx="4634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?kJ = (.728 mol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O)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AA5D14-7754-650D-C78E-48864017467C}"/>
              </a:ext>
            </a:extLst>
          </p:cNvPr>
          <p:cNvSpPr txBox="1"/>
          <p:nvPr/>
        </p:nvSpPr>
        <p:spPr>
          <a:xfrm>
            <a:off x="5410201" y="3580088"/>
            <a:ext cx="22541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2-mol H</a:t>
            </a:r>
            <a:r>
              <a:rPr lang="en-US" sz="2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6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71841A-E478-A912-21D7-278AC49E443A}"/>
              </a:ext>
            </a:extLst>
          </p:cNvPr>
          <p:cNvSpPr txBox="1"/>
          <p:nvPr/>
        </p:nvSpPr>
        <p:spPr>
          <a:xfrm>
            <a:off x="5757892" y="3748208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-572-kJ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5AD1F1-9F86-553B-DC6B-DD0D01FC5880}"/>
              </a:ext>
            </a:extLst>
          </p:cNvPr>
          <p:cNvSpPr txBox="1"/>
          <p:nvPr/>
        </p:nvSpPr>
        <p:spPr>
          <a:xfrm>
            <a:off x="7664344" y="3947603"/>
            <a:ext cx="2079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-208.2-kJ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42BB8F2-67D1-CB39-F10A-B57141E563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228600"/>
            <a:ext cx="8420100" cy="762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5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of </a:t>
            </a:r>
            <a:r>
              <a:rPr lang="en-US" altLang="en-US" sz="55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Rxn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696E78-0A3A-7418-49E8-7B9065CB4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698" y="2481764"/>
            <a:ext cx="2002403" cy="112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6" grpId="0" build="p" autoUpdateAnimBg="0"/>
      <p:bldP spid="6" grpId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99B5B59-DA8F-08E0-6492-CD51F254B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B86C0C-F7EF-E146-63D7-BBAC4D79F59E}"/>
              </a:ext>
            </a:extLst>
          </p:cNvPr>
          <p:cNvSpPr txBox="1"/>
          <p:nvPr/>
        </p:nvSpPr>
        <p:spPr>
          <a:xfrm>
            <a:off x="2057400" y="1447800"/>
            <a:ext cx="89453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Ex/ How much energy is absorbed when .728 moles                      </a:t>
            </a:r>
          </a:p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of water is decomposed?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F2AD41-39C5-A751-1B2E-F586BD253FC2}"/>
              </a:ext>
            </a:extLst>
          </p:cNvPr>
          <p:cNvSpPr txBox="1"/>
          <p:nvPr/>
        </p:nvSpPr>
        <p:spPr>
          <a:xfrm>
            <a:off x="3124200" y="2844226"/>
            <a:ext cx="5638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2H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  +  572 kJ  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O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9FD130-1E8E-F179-7666-7BF425D5AE15}"/>
              </a:ext>
            </a:extLst>
          </p:cNvPr>
          <p:cNvSpPr txBox="1"/>
          <p:nvPr/>
        </p:nvSpPr>
        <p:spPr>
          <a:xfrm>
            <a:off x="1842655" y="3841700"/>
            <a:ext cx="4634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?kJ = (.728 mol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O)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036C0F-CE72-5884-319F-BE17407BA66A}"/>
              </a:ext>
            </a:extLst>
          </p:cNvPr>
          <p:cNvSpPr txBox="1"/>
          <p:nvPr/>
        </p:nvSpPr>
        <p:spPr>
          <a:xfrm>
            <a:off x="5410201" y="3580088"/>
            <a:ext cx="22541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2-mol H</a:t>
            </a:r>
            <a:r>
              <a:rPr lang="en-US" sz="2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6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4E9C31-2DB0-D0DE-66E7-2030D6E3C9F3}"/>
              </a:ext>
            </a:extLst>
          </p:cNvPr>
          <p:cNvSpPr txBox="1"/>
          <p:nvPr/>
        </p:nvSpPr>
        <p:spPr>
          <a:xfrm>
            <a:off x="5757892" y="3748208"/>
            <a:ext cx="1532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+572-kJ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97B6F4-AFDC-413A-DC74-B719A06C1D2A}"/>
              </a:ext>
            </a:extLst>
          </p:cNvPr>
          <p:cNvSpPr txBox="1"/>
          <p:nvPr/>
        </p:nvSpPr>
        <p:spPr>
          <a:xfrm>
            <a:off x="7664344" y="3947603"/>
            <a:ext cx="2173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+208.2-kJ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FE75920-8C53-26C2-11E7-93862562FE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228600"/>
            <a:ext cx="8420100" cy="762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5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of </a:t>
            </a:r>
            <a:r>
              <a:rPr lang="en-US" altLang="en-US" sz="55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Rxn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89A734-3A61-2219-94C7-2BC77E90A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166" y="1974918"/>
            <a:ext cx="1458468" cy="186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2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6" grpId="0" build="p" autoUpdateAnimBg="0"/>
      <p:bldP spid="6" grpId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AA6F42F9-63CC-7B31-E31F-24D8748048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89337" y="223060"/>
            <a:ext cx="4222282" cy="762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5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of </a:t>
            </a:r>
            <a:r>
              <a:rPr lang="en-US" altLang="en-US" sz="55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Rxn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7570" y="1556627"/>
            <a:ext cx="112312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Gatorade has 34.0 grams of sugar (we will assume a monosacharide, C</a:t>
            </a:r>
            <a:r>
              <a:rPr lang="pt-BR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pt-BR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in its 20 ounce drink.  How much energy would you expect to get from this sports drink?</a:t>
            </a:r>
          </a:p>
          <a:p>
            <a:pPr algn="ctr"/>
            <a:r>
              <a:rPr lang="pt-BR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pt-BR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36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   O</a:t>
            </a:r>
            <a:r>
              <a:rPr lang="pt-BR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36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t-BR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CO</a:t>
            </a:r>
            <a:r>
              <a:rPr lang="pt-BR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36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t-BR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   H</a:t>
            </a:r>
            <a:r>
              <a:rPr lang="pt-BR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(</a:t>
            </a:r>
            <a:r>
              <a:rPr lang="pt-BR" sz="36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pt-BR" sz="3600" dirty="0">
                <a:solidFill>
                  <a:srgbClr val="FFC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</a:t>
            </a:r>
            <a:r>
              <a:rPr lang="pt-BR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= -2,801 kJ</a:t>
            </a:r>
          </a:p>
          <a:p>
            <a:pPr algn="ctr"/>
            <a:endParaRPr lang="pt-BR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?kJ =(34.0g C</a:t>
            </a:r>
            <a:r>
              <a:rPr lang="pt-BR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pt-BR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endParaRPr lang="pt-BR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t-BR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1Cal = 4.184kJ</a:t>
            </a:r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5655" y="321862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22016" y="321862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59238" y="321862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94621" y="4868362"/>
            <a:ext cx="2124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(-529kJ)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971AD4-C0F5-50BF-871D-2FC7139D7362}"/>
              </a:ext>
            </a:extLst>
          </p:cNvPr>
          <p:cNvSpPr txBox="1"/>
          <p:nvPr/>
        </p:nvSpPr>
        <p:spPr>
          <a:xfrm>
            <a:off x="4653404" y="4548478"/>
            <a:ext cx="21339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180.16g </a:t>
            </a:r>
            <a:r>
              <a:rPr lang="en-US" sz="6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073A8E-C10F-40F2-B6A5-ECC215BE62DC}"/>
              </a:ext>
            </a:extLst>
          </p:cNvPr>
          <p:cNvSpPr txBox="1"/>
          <p:nvPr/>
        </p:nvSpPr>
        <p:spPr>
          <a:xfrm>
            <a:off x="5001095" y="4716598"/>
            <a:ext cx="1540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1mol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2336B-D23D-450E-C63E-C871A90CF8C4}"/>
              </a:ext>
            </a:extLst>
          </p:cNvPr>
          <p:cNvSpPr txBox="1"/>
          <p:nvPr/>
        </p:nvSpPr>
        <p:spPr>
          <a:xfrm>
            <a:off x="6787322" y="4548478"/>
            <a:ext cx="25218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1-mol       </a:t>
            </a:r>
            <a:r>
              <a:rPr lang="en-US" sz="6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48A60B-D983-13BE-8138-5D174292274F}"/>
              </a:ext>
            </a:extLst>
          </p:cNvPr>
          <p:cNvSpPr txBox="1"/>
          <p:nvPr/>
        </p:nvSpPr>
        <p:spPr>
          <a:xfrm>
            <a:off x="7135013" y="4716598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-2,801-kJ</a:t>
            </a:r>
          </a:p>
        </p:txBody>
      </p:sp>
    </p:spTree>
    <p:extLst>
      <p:ext uri="{BB962C8B-B14F-4D97-AF65-F5344CB8AC3E}">
        <p14:creationId xmlns:p14="http://schemas.microsoft.com/office/powerpoint/2010/main" val="406691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5" grpId="1" autoUpdateAnimBg="0"/>
      <p:bldP spid="4" grpId="0"/>
      <p:bldP spid="6" grpId="0"/>
      <p:bldP spid="7" grpId="0"/>
      <p:bldP spid="10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3960E-60B8-3137-268E-A39248A5F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008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AC433-800E-4476-FEA1-B42852729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884E75-3F42-78EA-39EE-1FCCC24A9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053" y="442462"/>
            <a:ext cx="9299893" cy="1746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33474A-544A-9411-13FA-EDA3664B5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640" y="2843130"/>
            <a:ext cx="9299892" cy="232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7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894CC9E-C9F0-E51E-30B3-E0DC0643F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C0D51920-804A-E71E-F4DC-CFA5568514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228600"/>
            <a:ext cx="8420100" cy="762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5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Stoichiometry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9CC38F-D627-0BAE-194A-2CC340893841}"/>
              </a:ext>
            </a:extLst>
          </p:cNvPr>
          <p:cNvSpPr txBox="1"/>
          <p:nvPr/>
        </p:nvSpPr>
        <p:spPr>
          <a:xfrm>
            <a:off x="6040582" y="19050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D8439A-DB8C-CCAD-9D19-E2B77B6CEF83}"/>
              </a:ext>
            </a:extLst>
          </p:cNvPr>
          <p:cNvSpPr txBox="1"/>
          <p:nvPr/>
        </p:nvSpPr>
        <p:spPr>
          <a:xfrm>
            <a:off x="5638800" y="396240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235563-5A51-311D-A20F-3743B83E0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071" y="76200"/>
            <a:ext cx="4717858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8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  <p:bldP spid="38915" grpId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4A93CE1-1970-969D-8563-3BE309155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5DD2D0EB-514A-F4E3-1774-73E0B42BA2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228600"/>
            <a:ext cx="8420100" cy="762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5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Stoichiometry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F4CA10-D3B2-B4C5-0C3B-8AEC3A29E24C}"/>
              </a:ext>
            </a:extLst>
          </p:cNvPr>
          <p:cNvSpPr txBox="1"/>
          <p:nvPr/>
        </p:nvSpPr>
        <p:spPr>
          <a:xfrm>
            <a:off x="6040582" y="19050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BE518-E4A4-2C5E-96C8-06E0D3067CB3}"/>
              </a:ext>
            </a:extLst>
          </p:cNvPr>
          <p:cNvSpPr txBox="1"/>
          <p:nvPr/>
        </p:nvSpPr>
        <p:spPr>
          <a:xfrm>
            <a:off x="5638800" y="396240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720D3B-0FA5-F244-A045-F560F59F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458" y="228600"/>
            <a:ext cx="480708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6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  <p:bldP spid="38915" grpId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C2016-48C8-280F-7690-A0AF3B23E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579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0583F6C-64F6-0AAA-182C-700E69F0E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DA8224-0F59-CE1E-6276-7B75561E8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218" y="396815"/>
            <a:ext cx="8999563" cy="507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5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D3457-DD23-A065-C8B5-54FEED164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4524F3-AF3A-6E67-2D88-01F105F19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75" y="586596"/>
            <a:ext cx="10805849" cy="355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44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4A93CE1-1970-969D-8563-3BE309155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A4A8A3-9555-FAFC-911D-4A981C549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451" y="480806"/>
            <a:ext cx="7716130" cy="10986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11BD71-1419-B4EA-45A5-275AAE75E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451" y="1579418"/>
            <a:ext cx="7716130" cy="476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81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A1FED1-2909-CB39-E2A0-478C93BCB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410" y="558930"/>
            <a:ext cx="8813180" cy="452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5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0EF0D-1D75-EA25-9DD2-EEEE5E4CD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440A147-7D1F-F680-4607-98B412356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460" y="396824"/>
            <a:ext cx="9041080" cy="370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Hindenburg Disaster: 9 Surprising Facts - History in the Headl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155" y="990600"/>
            <a:ext cx="7883387" cy="44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42109" y="5567411"/>
            <a:ext cx="8793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pt-BR" sz="3600" baseline="-25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36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t-BR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O</a:t>
            </a:r>
            <a:r>
              <a:rPr lang="pt-BR" sz="3600" baseline="-25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36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t-BR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2H</a:t>
            </a:r>
            <a:r>
              <a:rPr lang="pt-BR" sz="3600" baseline="-25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(</a:t>
            </a:r>
            <a:r>
              <a:rPr lang="pt-BR" sz="36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t-BR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energy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6F42F9-63CC-7B31-E31F-24D8748048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6269" y="5567411"/>
            <a:ext cx="10805160" cy="76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Thermochemistry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study of heat change in chemical reactions.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B19775-5885-9A37-F1C5-DA87CE7CACC3}"/>
              </a:ext>
            </a:extLst>
          </p:cNvPr>
          <p:cNvSpPr txBox="1"/>
          <p:nvPr/>
        </p:nvSpPr>
        <p:spPr>
          <a:xfrm>
            <a:off x="10248897" y="3779520"/>
            <a:ext cx="1512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u="sng">
                <a:effectLst/>
                <a:hlinkClick r:id="rId4" tooltip="Live audio recording from the scene of the Hindenburg disaster 1937-05-06 19-25 EST.oga"/>
              </a:rPr>
              <a:t>Live_audio_recording_from_the_scene_of_the_Hindenburg_disaster_1937-05-06_19-25_EST.oga</a:t>
            </a:r>
            <a:r>
              <a:rPr lang="en-US" sz="1000" b="0" i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1000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3C51AD8-BD38-119E-2D7C-7F21EFDA4B43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of Rxn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14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build="p" autoUpdateAnimBg="0"/>
      <p:bldP spid="6" grpId="1" autoUpdateAnimBg="0"/>
      <p:bldP spid="2" grpId="0" build="p" autoUpdateAnimBg="0"/>
      <p:bldP spid="2" grpId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AA6F42F9-63CC-7B31-E31F-24D8748048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228600"/>
            <a:ext cx="8420100" cy="762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5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of </a:t>
            </a:r>
            <a:r>
              <a:rPr lang="en-US" altLang="en-US" sz="55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Rxn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AAADE2-2BB5-5A15-4871-80D1223C80C0}"/>
              </a:ext>
            </a:extLst>
          </p:cNvPr>
          <p:cNvSpPr txBox="1"/>
          <p:nvPr/>
        </p:nvSpPr>
        <p:spPr>
          <a:xfrm>
            <a:off x="1828800" y="1295400"/>
            <a:ext cx="84201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system is what we study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surroundings is everything else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rxn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exothermic if the system gives off heat and the surroundings absorb heat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rxn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endothermic if the system absorbs heat and the surroundings release heat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382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  <p:bldP spid="38915" grpId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3DE5215-11EA-8C73-31C1-CA757EC62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BD2CE3-1C5C-3B06-8E3E-32E744D247CF}"/>
              </a:ext>
            </a:extLst>
          </p:cNvPr>
          <p:cNvSpPr txBox="1"/>
          <p:nvPr/>
        </p:nvSpPr>
        <p:spPr>
          <a:xfrm>
            <a:off x="1828800" y="1295401"/>
            <a:ext cx="842010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Enthalpy is the energy change in a system and the work done on or by the system.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 in kilo Joules (kJ)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Exothermic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rxn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show heat as a product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Endothermic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rxn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show heat as a reactant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C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= the abbreviation for change in enthalpy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Ex/ Write the balanced equation for the                 </a:t>
            </a:r>
          </a:p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production of water from its elements.</a:t>
            </a:r>
          </a:p>
          <a:p>
            <a:endParaRPr lang="en-US" sz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__O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2H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  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117CB8-7712-AAA6-5054-72E68EBF334F}"/>
              </a:ext>
            </a:extLst>
          </p:cNvPr>
          <p:cNvSpPr txBox="1"/>
          <p:nvPr/>
        </p:nvSpPr>
        <p:spPr>
          <a:xfrm>
            <a:off x="9429436" y="6273225"/>
            <a:ext cx="2552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= -572 kJ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AE55CC-6FA4-73D2-06A8-DB38D11BDAFE}"/>
              </a:ext>
            </a:extLst>
          </p:cNvPr>
          <p:cNvSpPr txBox="1"/>
          <p:nvPr/>
        </p:nvSpPr>
        <p:spPr>
          <a:xfrm>
            <a:off x="7987258" y="5912050"/>
            <a:ext cx="1981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572 kJ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D1B990-0CB1-CA07-4BD8-8BA52BAB55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228600"/>
            <a:ext cx="8420100" cy="762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5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of </a:t>
            </a:r>
            <a:r>
              <a:rPr lang="en-US" altLang="en-US" sz="55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Rxn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51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4" grpId="0" build="p" autoUpdateAnimBg="0"/>
      <p:bldP spid="4" grpId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415</Words>
  <Application>Microsoft Office PowerPoint</Application>
  <PresentationFormat>Widescreen</PresentationFormat>
  <Paragraphs>74</Paragraphs>
  <Slides>17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Holland Jeff</dc:creator>
  <cp:lastModifiedBy>Holland Jeff</cp:lastModifiedBy>
  <cp:revision>1</cp:revision>
  <dcterms:created xsi:type="dcterms:W3CDTF">2024-12-05T14:19:24Z</dcterms:created>
  <dcterms:modified xsi:type="dcterms:W3CDTF">2024-12-05T15:30:43Z</dcterms:modified>
</cp:coreProperties>
</file>