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  <p:sldId id="266" r:id="rId12"/>
    <p:sldId id="256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7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CB75-7A5E-4450-BC0A-46E3234858D0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337-CBAA-4325-8051-AA8D9D9A5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110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CB75-7A5E-4450-BC0A-46E3234858D0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337-CBAA-4325-8051-AA8D9D9A5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10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CB75-7A5E-4450-BC0A-46E3234858D0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337-CBAA-4325-8051-AA8D9D9A5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CB75-7A5E-4450-BC0A-46E3234858D0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337-CBAA-4325-8051-AA8D9D9A5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322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CB75-7A5E-4450-BC0A-46E3234858D0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337-CBAA-4325-8051-AA8D9D9A5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39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CB75-7A5E-4450-BC0A-46E3234858D0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337-CBAA-4325-8051-AA8D9D9A5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11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CB75-7A5E-4450-BC0A-46E3234858D0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337-CBAA-4325-8051-AA8D9D9A5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26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CB75-7A5E-4450-BC0A-46E3234858D0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337-CBAA-4325-8051-AA8D9D9A5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892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CB75-7A5E-4450-BC0A-46E3234858D0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337-CBAA-4325-8051-AA8D9D9A5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304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CB75-7A5E-4450-BC0A-46E3234858D0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337-CBAA-4325-8051-AA8D9D9A5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563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CCB75-7A5E-4450-BC0A-46E3234858D0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8337-CBAA-4325-8051-AA8D9D9A5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434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CCB75-7A5E-4450-BC0A-46E3234858D0}" type="datetimeFigureOut">
              <a:rPr lang="en-US" smtClean="0"/>
              <a:t>10/29/2024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838337-CBAA-4325-8051-AA8D9D9A5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8080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EAD86-D251-33D4-7D20-208B1F306E8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450667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Types of Chemical Reactions</a:t>
            </a:r>
          </a:p>
          <a:p>
            <a:pPr marL="2971800" lvl="5" indent="-685800"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Synthesis</a:t>
            </a:r>
          </a:p>
          <a:p>
            <a:pPr marL="2971800" lvl="5" indent="-685800"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Decomposition</a:t>
            </a:r>
          </a:p>
          <a:p>
            <a:pPr marL="2971800" lvl="5" indent="-685800"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Single Replacement</a:t>
            </a:r>
          </a:p>
          <a:p>
            <a:pPr marL="2971800" lvl="5" indent="-685800"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Double Replacement</a:t>
            </a:r>
          </a:p>
          <a:p>
            <a:pPr marL="2971800" lvl="5" indent="-685800">
              <a:buFont typeface="Wingdings" panose="05000000000000000000" pitchFamily="2" charset="2"/>
              <a:buChar char="Ø"/>
            </a:pPr>
            <a:r>
              <a:rPr lang="en-US" sz="45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Combustion</a:t>
            </a:r>
          </a:p>
        </p:txBody>
      </p:sp>
    </p:spTree>
    <p:extLst>
      <p:ext uri="{BB962C8B-B14F-4D97-AF65-F5344CB8AC3E}">
        <p14:creationId xmlns:p14="http://schemas.microsoft.com/office/powerpoint/2010/main" val="1682388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Combustion Reaction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526" y="1253331"/>
            <a:ext cx="11790947" cy="36184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[Carbon compound</a:t>
            </a:r>
            <a:r>
              <a:rPr lang="en-US" sz="44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r>
              <a:rPr lang="en-US" sz="44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CO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+  H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+  heat</a:t>
            </a:r>
          </a:p>
          <a:p>
            <a:pPr marL="0" indent="0" algn="ctr">
              <a:buNone/>
            </a:pPr>
            <a:endParaRPr lang="en-US" sz="32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a fuel source containing carbon reacts with oxygen, combustion occurs. (combustion = burning)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always produces carbon dioxide, water vapor, and heat.</a:t>
            </a:r>
          </a:p>
          <a:p>
            <a:pPr marL="1828800" lvl="4" indent="0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+    </a:t>
            </a:r>
          </a:p>
          <a:p>
            <a:pPr marL="0" indent="0" algn="ctr">
              <a:buNone/>
            </a:pPr>
            <a:endParaRPr lang="en-US" sz="4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en-US" sz="4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A4ADE4-3130-6472-2F80-3A635086E260}"/>
              </a:ext>
            </a:extLst>
          </p:cNvPr>
          <p:cNvSpPr txBox="1"/>
          <p:nvPr/>
        </p:nvSpPr>
        <p:spPr>
          <a:xfrm>
            <a:off x="4084820" y="4030543"/>
            <a:ext cx="62508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CO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+       H</a:t>
            </a:r>
            <a:r>
              <a:rPr lang="en-US" sz="3200" b="1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 +  heat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C581EF-F8E4-8D9A-2B9D-DB7C3E9C215A}"/>
              </a:ext>
            </a:extLst>
          </p:cNvPr>
          <p:cNvSpPr txBox="1"/>
          <p:nvPr/>
        </p:nvSpPr>
        <p:spPr>
          <a:xfrm>
            <a:off x="3841887" y="4030540"/>
            <a:ext cx="10118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45A5842-250B-416A-BFD7-863230E32D8B}"/>
              </a:ext>
            </a:extLst>
          </p:cNvPr>
          <p:cNvSpPr txBox="1"/>
          <p:nvPr/>
        </p:nvSpPr>
        <p:spPr>
          <a:xfrm>
            <a:off x="5721245" y="4030541"/>
            <a:ext cx="10118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0CC451E-F6D7-1BDC-9349-445300844278}"/>
              </a:ext>
            </a:extLst>
          </p:cNvPr>
          <p:cNvSpPr txBox="1"/>
          <p:nvPr/>
        </p:nvSpPr>
        <p:spPr>
          <a:xfrm>
            <a:off x="7663721" y="4030542"/>
            <a:ext cx="10118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79217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 for Understanding: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24765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Classify these reactions, predict the products, and balance the equation.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Mg (s) + Fe(NO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</a:t>
            </a:r>
            <a:r>
              <a:rPr lang="en-US" sz="32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aq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  </a:t>
            </a:r>
          </a:p>
          <a:p>
            <a:pPr marL="742950" indent="-742950">
              <a:buAutoNum type="arabicParenR" startAt="2"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8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(s)  +  4C (s)    </a:t>
            </a:r>
          </a:p>
          <a:p>
            <a:pPr marL="742950" indent="-742950">
              <a:buAutoNum type="arabicParenR" startAt="2"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aq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 +  NaOH (</a:t>
            </a:r>
            <a:r>
              <a:rPr lang="en-US" sz="32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aq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endParaRPr lang="en-US" sz="32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7777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0417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Synthesis Reaction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FFC000"/>
                </a:solidFill>
              </a:rPr>
              <a:t>A  +  X  </a:t>
            </a:r>
            <a:r>
              <a:rPr lang="en-US" sz="7200" b="1" dirty="0">
                <a:solidFill>
                  <a:srgbClr val="FFC000"/>
                </a:solidFill>
                <a:sym typeface="Wingdings" panose="05000000000000000000" pitchFamily="2" charset="2"/>
              </a:rPr>
              <a:t></a:t>
            </a:r>
            <a:r>
              <a:rPr lang="en-US" sz="7200" b="1" dirty="0">
                <a:solidFill>
                  <a:srgbClr val="FFC000"/>
                </a:solidFill>
              </a:rPr>
              <a:t>   AX</a:t>
            </a:r>
            <a:endParaRPr lang="en-US" sz="72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or more reactants combine to form one product.  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reactants may be elements or compounds.</a:t>
            </a:r>
          </a:p>
          <a:p>
            <a:pPr marL="0" indent="0" algn="ctr">
              <a:buNone/>
            </a:pPr>
            <a:endParaRPr lang="en-US" sz="22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    +    O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endParaRPr lang="en-US" sz="32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 dirty="0">
              <a:solidFill>
                <a:srgbClr val="FFC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879037-8B9C-F1B0-1022-8E0CAA13C19C}"/>
              </a:ext>
            </a:extLst>
          </p:cNvPr>
          <p:cNvSpPr txBox="1"/>
          <p:nvPr/>
        </p:nvSpPr>
        <p:spPr>
          <a:xfrm>
            <a:off x="7958529" y="4957976"/>
            <a:ext cx="109553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MgO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F35D87-3C34-5537-F40A-995466B47BB9}"/>
              </a:ext>
            </a:extLst>
          </p:cNvPr>
          <p:cNvSpPr txBox="1"/>
          <p:nvPr/>
        </p:nvSpPr>
        <p:spPr>
          <a:xfrm>
            <a:off x="7721809" y="4957976"/>
            <a:ext cx="47343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310278-A7DC-30E0-7D46-381C9547C394}"/>
              </a:ext>
            </a:extLst>
          </p:cNvPr>
          <p:cNvSpPr txBox="1"/>
          <p:nvPr/>
        </p:nvSpPr>
        <p:spPr>
          <a:xfrm>
            <a:off x="4236595" y="4973982"/>
            <a:ext cx="59648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2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23466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Decomposition Reaction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600" b="1" dirty="0">
                <a:solidFill>
                  <a:srgbClr val="FFC000"/>
                </a:solidFill>
              </a:rPr>
              <a:t>AX  </a:t>
            </a:r>
            <a:r>
              <a:rPr lang="en-US" sz="6600" b="1" dirty="0">
                <a:solidFill>
                  <a:srgbClr val="FFC000"/>
                </a:solidFill>
                <a:sym typeface="Wingdings" panose="05000000000000000000" pitchFamily="2" charset="2"/>
              </a:rPr>
              <a:t></a:t>
            </a:r>
            <a:r>
              <a:rPr lang="en-US" sz="6600" b="1" dirty="0">
                <a:solidFill>
                  <a:srgbClr val="FFC000"/>
                </a:solidFill>
              </a:rPr>
              <a:t>   A  +  X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is just the opposite of synthesis. 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 reactant breaks down to form two or more products.  </a:t>
            </a:r>
          </a:p>
          <a:p>
            <a:pPr marL="0" indent="0" algn="ctr">
              <a:buNone/>
            </a:pPr>
            <a:endParaRPr lang="en-US" sz="2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NaCl   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               +</a:t>
            </a:r>
            <a:endParaRPr lang="en-US" sz="32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D11932-B28C-8485-D4D0-6C219AF2DBFC}"/>
              </a:ext>
            </a:extLst>
          </p:cNvPr>
          <p:cNvSpPr txBox="1"/>
          <p:nvPr/>
        </p:nvSpPr>
        <p:spPr>
          <a:xfrm>
            <a:off x="6584431" y="4403340"/>
            <a:ext cx="104556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Na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AB84EC-568C-875A-CAEF-ECB4BC2C2A23}"/>
              </a:ext>
            </a:extLst>
          </p:cNvPr>
          <p:cNvSpPr txBox="1"/>
          <p:nvPr/>
        </p:nvSpPr>
        <p:spPr>
          <a:xfrm>
            <a:off x="8238347" y="4403339"/>
            <a:ext cx="8357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Cl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en-US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DD69B7-23F8-3611-8531-2D73FF166809}"/>
              </a:ext>
            </a:extLst>
          </p:cNvPr>
          <p:cNvSpPr txBox="1"/>
          <p:nvPr/>
        </p:nvSpPr>
        <p:spPr>
          <a:xfrm>
            <a:off x="6271511" y="4403337"/>
            <a:ext cx="6258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5C1105A-4E0C-EA4E-9FB2-6F148000C910}"/>
              </a:ext>
            </a:extLst>
          </p:cNvPr>
          <p:cNvSpPr txBox="1"/>
          <p:nvPr/>
        </p:nvSpPr>
        <p:spPr>
          <a:xfrm>
            <a:off x="3949288" y="4403337"/>
            <a:ext cx="6258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9413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Single Replacement Reactions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 are 2 types of single replacement: 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Replacement by a metal 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Replacement by a nonmetal.</a:t>
            </a:r>
          </a:p>
        </p:txBody>
      </p:sp>
    </p:spTree>
    <p:extLst>
      <p:ext uri="{BB962C8B-B14F-4D97-AF65-F5344CB8AC3E}">
        <p14:creationId xmlns:p14="http://schemas.microsoft.com/office/powerpoint/2010/main" val="1453943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Single Replacement by a Metal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 +  BX   </a:t>
            </a:r>
            <a:r>
              <a:rPr lang="en-US" sz="7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7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AX   +  B 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metal reacts with an ionic compound or acid. 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metal must be higher on the activity series than the cation it’s trying to replace in solution.</a:t>
            </a:r>
          </a:p>
          <a:p>
            <a:pPr marL="0" indent="0" algn="ctr">
              <a:buNone/>
            </a:pPr>
            <a:endParaRPr lang="en-US" sz="14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    +    FeCl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                  +</a:t>
            </a:r>
            <a:endParaRPr lang="en-US" sz="3200" baseline="-25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DEC5C9-DE2A-D193-FFD2-E6401CE18173}"/>
              </a:ext>
            </a:extLst>
          </p:cNvPr>
          <p:cNvSpPr txBox="1"/>
          <p:nvPr/>
        </p:nvSpPr>
        <p:spPr>
          <a:xfrm>
            <a:off x="2978048" y="4804270"/>
            <a:ext cx="910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B30951-EBE2-3195-AE6D-51B62D191172}"/>
              </a:ext>
            </a:extLst>
          </p:cNvPr>
          <p:cNvSpPr txBox="1"/>
          <p:nvPr/>
        </p:nvSpPr>
        <p:spPr>
          <a:xfrm>
            <a:off x="8853567" y="4776475"/>
            <a:ext cx="910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839551-1987-66DD-5AC7-4E20F02887E2}"/>
              </a:ext>
            </a:extLst>
          </p:cNvPr>
          <p:cNvSpPr txBox="1"/>
          <p:nvPr/>
        </p:nvSpPr>
        <p:spPr>
          <a:xfrm>
            <a:off x="9148060" y="4776476"/>
            <a:ext cx="910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Fe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267621-D721-5DD7-D2ED-22708F8B7431}"/>
              </a:ext>
            </a:extLst>
          </p:cNvPr>
          <p:cNvSpPr txBox="1"/>
          <p:nvPr/>
        </p:nvSpPr>
        <p:spPr>
          <a:xfrm>
            <a:off x="7389528" y="4776477"/>
            <a:ext cx="13740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MgCl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endParaRPr lang="en-US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DE56A6F-4937-99DA-8BBC-D19577527B55}"/>
              </a:ext>
            </a:extLst>
          </p:cNvPr>
          <p:cNvSpPr txBox="1"/>
          <p:nvPr/>
        </p:nvSpPr>
        <p:spPr>
          <a:xfrm>
            <a:off x="4575749" y="4788239"/>
            <a:ext cx="910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endParaRPr lang="en-US" sz="3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5E05488-C8A6-FC52-3128-98C501430E06}"/>
              </a:ext>
            </a:extLst>
          </p:cNvPr>
          <p:cNvSpPr txBox="1"/>
          <p:nvPr/>
        </p:nvSpPr>
        <p:spPr>
          <a:xfrm>
            <a:off x="7165924" y="4788239"/>
            <a:ext cx="9106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42802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Single Replacement by a Non-Metal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8823" y="1825625"/>
            <a:ext cx="11390811" cy="382566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 +  BX   </a:t>
            </a:r>
            <a:r>
              <a:rPr lang="en-US" sz="7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72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BY   +  X 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covalent molecule reacts with an aqueous ionic compound or acid. 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must be higher on the activity series than X.</a:t>
            </a:r>
          </a:p>
          <a:p>
            <a:pPr marL="0" indent="0" algn="ctr">
              <a:buNone/>
            </a:pPr>
            <a:endParaRPr lang="en-US" sz="3200" i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3200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+    ZnS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             +</a:t>
            </a:r>
            <a:endParaRPr lang="en-US" sz="3200" baseline="-25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664BFB6-F5EB-1FBA-B2AD-46FA78FC2A24}"/>
              </a:ext>
            </a:extLst>
          </p:cNvPr>
          <p:cNvSpPr txBox="1"/>
          <p:nvPr/>
        </p:nvSpPr>
        <p:spPr>
          <a:xfrm>
            <a:off x="6880485" y="4781710"/>
            <a:ext cx="1289154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2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ZnO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688E286-957F-A6D0-EFEC-EDE7E7CB0938}"/>
              </a:ext>
            </a:extLst>
          </p:cNvPr>
          <p:cNvSpPr txBox="1"/>
          <p:nvPr/>
        </p:nvSpPr>
        <p:spPr>
          <a:xfrm>
            <a:off x="4796170" y="4781556"/>
            <a:ext cx="94247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4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95C2E8C-D2B3-9D9D-4DF6-A06C042603D9}"/>
              </a:ext>
            </a:extLst>
          </p:cNvPr>
          <p:cNvSpPr txBox="1"/>
          <p:nvPr/>
        </p:nvSpPr>
        <p:spPr>
          <a:xfrm>
            <a:off x="8623090" y="4781558"/>
            <a:ext cx="94247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8</a:t>
            </a:r>
            <a:endParaRPr lang="en-US" sz="32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1C43FA7-4886-7195-29EB-E838D71E4C75}"/>
              </a:ext>
            </a:extLst>
          </p:cNvPr>
          <p:cNvSpPr txBox="1"/>
          <p:nvPr/>
        </p:nvSpPr>
        <p:spPr>
          <a:xfrm>
            <a:off x="6584401" y="4781556"/>
            <a:ext cx="94247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4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FB1C0A-A700-18FF-6F3D-26A5533E4576}"/>
              </a:ext>
            </a:extLst>
          </p:cNvPr>
          <p:cNvSpPr txBox="1"/>
          <p:nvPr/>
        </p:nvSpPr>
        <p:spPr>
          <a:xfrm>
            <a:off x="3434362" y="4781556"/>
            <a:ext cx="94247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9681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10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</a:rPr>
              <a:t>Double Replacement Reaction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9685" y="1390910"/>
            <a:ext cx="11332563" cy="367576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FFC000"/>
                </a:solidFill>
              </a:rPr>
              <a:t>AX  +  BY   </a:t>
            </a:r>
            <a:r>
              <a:rPr lang="en-US" sz="7200" b="1" dirty="0">
                <a:solidFill>
                  <a:srgbClr val="FFC000"/>
                </a:solidFill>
                <a:sym typeface="Wingdings" panose="05000000000000000000" pitchFamily="2" charset="2"/>
              </a:rPr>
              <a:t></a:t>
            </a:r>
            <a:r>
              <a:rPr lang="en-US" sz="7200" b="1" dirty="0">
                <a:solidFill>
                  <a:srgbClr val="FFC000"/>
                </a:solidFill>
              </a:rPr>
              <a:t>   AY  +  BX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Ionic compounds (or an ionic compound and an acid) react in water.  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cations trade with anions. 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 least one of the products will be a solid (precipitate), a gas, or a new liquid compound. 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sz="32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AgF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+    Ca(OH)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 </a:t>
            </a:r>
            <a:endParaRPr lang="en-US" sz="3200" baseline="-25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3A8626F-AE14-B653-66FD-30B724CA5503}"/>
              </a:ext>
            </a:extLst>
          </p:cNvPr>
          <p:cNvSpPr txBox="1"/>
          <p:nvPr/>
        </p:nvSpPr>
        <p:spPr>
          <a:xfrm>
            <a:off x="5840541" y="4255975"/>
            <a:ext cx="6108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2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27064C2-1FE8-66D1-E0CE-8F938250829F}"/>
              </a:ext>
            </a:extLst>
          </p:cNvPr>
          <p:cNvSpPr txBox="1"/>
          <p:nvPr/>
        </p:nvSpPr>
        <p:spPr>
          <a:xfrm>
            <a:off x="1454356" y="4255975"/>
            <a:ext cx="61084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F9166A9-AF2F-2E95-8EF3-A396A4581684}"/>
              </a:ext>
            </a:extLst>
          </p:cNvPr>
          <p:cNvSpPr txBox="1"/>
          <p:nvPr/>
        </p:nvSpPr>
        <p:spPr>
          <a:xfrm>
            <a:off x="6103492" y="4235654"/>
            <a:ext cx="19312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AgOH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+</a:t>
            </a:r>
            <a:endParaRPr lang="en-US" sz="32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AAC810-4E59-5115-FF11-059CA5A9807A}"/>
              </a:ext>
            </a:extLst>
          </p:cNvPr>
          <p:cNvSpPr txBox="1"/>
          <p:nvPr/>
        </p:nvSpPr>
        <p:spPr>
          <a:xfrm>
            <a:off x="8556258" y="4255975"/>
            <a:ext cx="117797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CaF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433036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Acid-Base Neutralization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76812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  +  BOH  </a:t>
            </a:r>
            <a:r>
              <a:rPr lang="en-US" sz="6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6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HOH  +  BA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type of double replacement reaction occurs between an acid and a base. </a:t>
            </a:r>
          </a:p>
          <a:p>
            <a:pPr marL="0" indent="0" algn="ctr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products of a neutralization reaction are water and a salt, BA. (recall that a salt is an ionic compound). </a:t>
            </a:r>
          </a:p>
        </p:txBody>
      </p:sp>
    </p:spTree>
    <p:extLst>
      <p:ext uri="{BB962C8B-B14F-4D97-AF65-F5344CB8AC3E}">
        <p14:creationId xmlns:p14="http://schemas.microsoft.com/office/powerpoint/2010/main" val="716184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Acid-Base Neutralization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824411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6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  +  BOH  </a:t>
            </a:r>
            <a:r>
              <a:rPr lang="en-US" sz="6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6000" b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HOH  +  BA</a:t>
            </a:r>
          </a:p>
          <a:p>
            <a:pPr marL="0" indent="0" algn="ctr">
              <a:buNone/>
            </a:pPr>
            <a:r>
              <a:rPr lang="en-US" sz="3200" u="sng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formula for an acid begins with H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r>
              <a:rPr lang="en-US" sz="3200" u="sng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formula for a base is an ionic compound ending with -OH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ctr">
              <a:buNone/>
            </a:pPr>
            <a:endParaRPr lang="en-US" sz="2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3" indent="0">
              <a:buNone/>
            </a:pP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+    KOH   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             +</a:t>
            </a:r>
            <a:endParaRPr lang="en-US" sz="3200" baseline="-25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89EB05-D131-1FAE-E3A5-7A18BF3C76DF}"/>
              </a:ext>
            </a:extLst>
          </p:cNvPr>
          <p:cNvSpPr txBox="1"/>
          <p:nvPr/>
        </p:nvSpPr>
        <p:spPr>
          <a:xfrm>
            <a:off x="6096000" y="4188743"/>
            <a:ext cx="145029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2</a:t>
            </a:r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      </a:t>
            </a:r>
            <a:endParaRPr lang="en-US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1D892B-E824-6144-D420-83656473EAB5}"/>
              </a:ext>
            </a:extLst>
          </p:cNvPr>
          <p:cNvSpPr txBox="1"/>
          <p:nvPr/>
        </p:nvSpPr>
        <p:spPr>
          <a:xfrm>
            <a:off x="7806126" y="4188742"/>
            <a:ext cx="145404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KNO</a:t>
            </a:r>
            <a:r>
              <a:rPr lang="en-US" sz="3200" baseline="-25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09353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3239</TotalTime>
  <Words>456</Words>
  <Application>Microsoft Office PowerPoint</Application>
  <PresentationFormat>Widescreen</PresentationFormat>
  <Paragraphs>92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Office 2013 - 2022 Theme</vt:lpstr>
      <vt:lpstr>PowerPoint Presentation</vt:lpstr>
      <vt:lpstr>Synthesis Reaction</vt:lpstr>
      <vt:lpstr>Decomposition Reaction</vt:lpstr>
      <vt:lpstr>Single Replacement Reactions</vt:lpstr>
      <vt:lpstr>Single Replacement by a Metal</vt:lpstr>
      <vt:lpstr>Single Replacement by a Non-Metal</vt:lpstr>
      <vt:lpstr>Double Replacement Reaction</vt:lpstr>
      <vt:lpstr>Acid-Base Neutralization</vt:lpstr>
      <vt:lpstr>Acid-Base Neutralization</vt:lpstr>
      <vt:lpstr>Combustion Reaction</vt:lpstr>
      <vt:lpstr>Check for Understanding:</vt:lpstr>
      <vt:lpstr>PowerPoint Presentation</vt:lpstr>
    </vt:vector>
  </TitlesOfParts>
  <Company>Jefferson County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Galindo Catherine</dc:creator>
  <cp:lastModifiedBy>Holland Jeff</cp:lastModifiedBy>
  <cp:revision>21</cp:revision>
  <dcterms:created xsi:type="dcterms:W3CDTF">2021-11-11T14:50:27Z</dcterms:created>
  <dcterms:modified xsi:type="dcterms:W3CDTF">2024-10-29T13:11:08Z</dcterms:modified>
</cp:coreProperties>
</file>