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0" y="7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85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47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53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9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6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6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75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76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27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C4678-3912-4AA8-A88A-7888C737F34A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2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305" y="365125"/>
            <a:ext cx="11197389" cy="176045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Entrance ticket – Do this on your OWN. </a:t>
            </a:r>
            <a:r>
              <a:rPr lang="en-US" u="sng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Do not</a:t>
            </a:r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seek help from others.</a:t>
            </a:r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957137"/>
            <a:ext cx="10996863" cy="4219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On the slip of paper you’ve been given, write your name, then answer the following questions:</a:t>
            </a:r>
          </a:p>
          <a:p>
            <a:pPr marL="0" indent="0">
              <a:buNone/>
            </a:pPr>
            <a:r>
              <a:rPr lang="en-US" sz="4400" dirty="0" smtClean="0"/>
              <a:t>1) Write the formula for aluminum hydroxide</a:t>
            </a:r>
          </a:p>
          <a:p>
            <a:pPr marL="0" indent="0">
              <a:buNone/>
            </a:pPr>
            <a:r>
              <a:rPr lang="en-US" sz="4400" dirty="0" smtClean="0"/>
              <a:t>2) Name FeSO</a:t>
            </a:r>
            <a:r>
              <a:rPr lang="en-US" sz="4400" baseline="-25000" dirty="0" smtClean="0"/>
              <a:t>4</a:t>
            </a:r>
          </a:p>
          <a:p>
            <a:pPr marL="0" indent="0">
              <a:buNone/>
            </a:pPr>
            <a:r>
              <a:rPr lang="en-US" sz="4400" dirty="0" smtClean="0"/>
              <a:t>3) Write the formula for chromium(III) nitrate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8802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526" y="1122363"/>
            <a:ext cx="11839074" cy="2387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Writing Chemical Equations for Reactions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Unit 4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0505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6496"/>
          </a:xfrm>
        </p:spPr>
        <p:txBody>
          <a:bodyPr/>
          <a:lstStyle/>
          <a:p>
            <a:r>
              <a:rPr lang="en-US" dirty="0" smtClean="0"/>
              <a:t>Chemical reactions are broken into 2 parts:</a:t>
            </a:r>
            <a:br>
              <a:rPr lang="en-US" dirty="0" smtClean="0"/>
            </a:br>
            <a:r>
              <a:rPr lang="en-US" dirty="0" smtClean="0"/>
              <a:t>Reactants and products. In a chemical equation, reactants are written on the left and products on the right. They are divided by an arrow </a:t>
            </a:r>
            <a:r>
              <a:rPr lang="en-US" dirty="0" smtClean="0">
                <a:sym typeface="Wingdings" panose="05000000000000000000" pitchFamily="2" charset="2"/>
              </a:rPr>
              <a:t>.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		</a:t>
            </a:r>
            <a:r>
              <a:rPr lang="en-US" sz="4800" b="1" dirty="0" smtClean="0">
                <a:sym typeface="Wingdings" panose="05000000000000000000" pitchFamily="2" charset="2"/>
              </a:rPr>
              <a:t>Reactants    Products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17975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37232" cy="6300370"/>
          </a:xfrm>
        </p:spPr>
        <p:txBody>
          <a:bodyPr/>
          <a:lstStyle/>
          <a:p>
            <a:r>
              <a:rPr lang="en-US" dirty="0" smtClean="0"/>
              <a:t>The arrow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means “react(s) to produce” or “form(s)” whatever the products are.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word “and” is represented by a </a:t>
            </a:r>
            <a:r>
              <a:rPr lang="en-US" sz="6000" dirty="0" smtClean="0"/>
              <a:t>+</a:t>
            </a:r>
            <a:r>
              <a:rPr lang="en-US" dirty="0" smtClean="0"/>
              <a:t> sign.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Example: Oxygen and magnesium react to produce magnesium oxide.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Equation:  </a:t>
            </a:r>
            <a:r>
              <a:rPr lang="en-US" b="1" dirty="0" smtClean="0"/>
              <a:t>O</a:t>
            </a:r>
            <a:r>
              <a:rPr lang="en-US" b="1" baseline="-25000" dirty="0" smtClean="0"/>
              <a:t>2</a:t>
            </a:r>
            <a:r>
              <a:rPr lang="en-US" b="1" dirty="0" smtClean="0"/>
              <a:t>  +  Mg  </a:t>
            </a:r>
            <a:r>
              <a:rPr lang="en-US" b="1" dirty="0" smtClean="0">
                <a:sym typeface="Wingdings" panose="05000000000000000000" pitchFamily="2" charset="2"/>
              </a:rPr>
              <a:t>  </a:t>
            </a:r>
            <a:r>
              <a:rPr lang="en-US" b="1" dirty="0" err="1" smtClean="0">
                <a:sym typeface="Wingdings" panose="05000000000000000000" pitchFamily="2" charset="2"/>
              </a:rPr>
              <a:t>MgO</a:t>
            </a:r>
            <a:r>
              <a:rPr lang="en-US" b="1" dirty="0">
                <a:sym typeface="Wingdings" panose="05000000000000000000" pitchFamily="2" charset="2"/>
              </a:rPr>
              <a:t/>
            </a:r>
            <a:br>
              <a:rPr lang="en-US" b="1" dirty="0">
                <a:sym typeface="Wingdings" panose="05000000000000000000" pitchFamily="2" charset="2"/>
              </a:rPr>
            </a:br>
            <a:r>
              <a:rPr lang="en-US" sz="3200" dirty="0" smtClean="0">
                <a:solidFill>
                  <a:srgbClr val="C00000"/>
                </a:solidFill>
                <a:sym typeface="Wingdings" panose="05000000000000000000" pitchFamily="2" charset="2"/>
              </a:rPr>
              <a:t>(Note that the equation is not balanced. We’ll get to that later.)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1988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88075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Why was oxygen written as “O</a:t>
            </a:r>
            <a:r>
              <a:rPr lang="en-US" sz="4800" baseline="-25000" dirty="0" smtClean="0"/>
              <a:t>2</a:t>
            </a:r>
            <a:r>
              <a:rPr lang="en-US" sz="4800" dirty="0" smtClean="0"/>
              <a:t>” in the equation  </a:t>
            </a:r>
            <a:r>
              <a:rPr lang="en-US" sz="4800" b="1" dirty="0" smtClean="0"/>
              <a:t>O</a:t>
            </a:r>
            <a:r>
              <a:rPr lang="en-US" sz="4800" b="1" baseline="-25000" dirty="0" smtClean="0"/>
              <a:t>2</a:t>
            </a:r>
            <a:r>
              <a:rPr lang="en-US" sz="4800" b="1" dirty="0" smtClean="0"/>
              <a:t>  +  Mg  </a:t>
            </a:r>
            <a:r>
              <a:rPr lang="en-US" sz="4800" b="1" dirty="0" smtClean="0">
                <a:sym typeface="Wingdings" panose="05000000000000000000" pitchFamily="2" charset="2"/>
              </a:rPr>
              <a:t>  </a:t>
            </a:r>
            <a:r>
              <a:rPr lang="en-US" sz="4800" b="1" dirty="0" err="1" smtClean="0">
                <a:sym typeface="Wingdings" panose="05000000000000000000" pitchFamily="2" charset="2"/>
              </a:rPr>
              <a:t>MgO</a:t>
            </a:r>
            <a:r>
              <a:rPr lang="en-US" sz="4800" dirty="0" smtClean="0">
                <a:sym typeface="Wingdings" panose="05000000000000000000" pitchFamily="2" charset="2"/>
              </a:rPr>
              <a:t> ?</a:t>
            </a:r>
            <a:br>
              <a:rPr lang="en-US" sz="4800" dirty="0" smtClean="0">
                <a:sym typeface="Wingdings" panose="05000000000000000000" pitchFamily="2" charset="2"/>
              </a:rPr>
            </a:br>
            <a:r>
              <a:rPr lang="en-US" sz="4800" dirty="0">
                <a:sym typeface="Wingdings" panose="05000000000000000000" pitchFamily="2" charset="2"/>
              </a:rPr>
              <a:t/>
            </a:r>
            <a:br>
              <a:rPr lang="en-US" sz="4800" dirty="0">
                <a:sym typeface="Wingdings" panose="05000000000000000000" pitchFamily="2" charset="2"/>
              </a:rPr>
            </a:br>
            <a:r>
              <a:rPr lang="en-US" sz="4800" dirty="0" smtClean="0">
                <a:sym typeface="Wingdings" panose="05000000000000000000" pitchFamily="2" charset="2"/>
              </a:rPr>
              <a:t>Oxygen is one of 7 elements that exist as </a:t>
            </a:r>
            <a:r>
              <a:rPr lang="en-US" sz="4800" b="1" dirty="0" smtClean="0">
                <a:sym typeface="Wingdings" panose="05000000000000000000" pitchFamily="2" charset="2"/>
              </a:rPr>
              <a:t>diatomic molecules</a:t>
            </a:r>
            <a:r>
              <a:rPr lang="en-US" sz="4800" dirty="0" smtClean="0">
                <a:sym typeface="Wingdings" panose="05000000000000000000" pitchFamily="2" charset="2"/>
              </a:rPr>
              <a:t>, molecules made of two of the same atom.</a:t>
            </a:r>
            <a:br>
              <a:rPr lang="en-US" sz="4800" dirty="0" smtClean="0">
                <a:sym typeface="Wingdings" panose="05000000000000000000" pitchFamily="2" charset="2"/>
              </a:rPr>
            </a:br>
            <a:r>
              <a:rPr lang="en-US" sz="4800" dirty="0">
                <a:sym typeface="Wingdings" panose="05000000000000000000" pitchFamily="2" charset="2"/>
              </a:rPr>
              <a:t/>
            </a:r>
            <a:br>
              <a:rPr lang="en-US" sz="4800" dirty="0">
                <a:sym typeface="Wingdings" panose="05000000000000000000" pitchFamily="2" charset="2"/>
              </a:rPr>
            </a:br>
            <a:r>
              <a:rPr lang="en-US" sz="4800" dirty="0" smtClean="0">
                <a:sym typeface="Wingdings" panose="05000000000000000000" pitchFamily="2" charset="2"/>
              </a:rPr>
              <a:t>I call them “gen-u-</a:t>
            </a:r>
            <a:r>
              <a:rPr lang="en-US" sz="4800" dirty="0" err="1" smtClean="0">
                <a:sym typeface="Wingdings" panose="05000000000000000000" pitchFamily="2" charset="2"/>
              </a:rPr>
              <a:t>ine</a:t>
            </a:r>
            <a:r>
              <a:rPr lang="en-US" sz="4800" dirty="0" smtClean="0">
                <a:sym typeface="Wingdings" panose="05000000000000000000" pitchFamily="2" charset="2"/>
              </a:rPr>
              <a:t>” buddy molecules. Know why?...</a:t>
            </a:r>
            <a:r>
              <a:rPr lang="en-US" sz="4800" b="1" dirty="0" smtClean="0">
                <a:sym typeface="Wingdings" panose="05000000000000000000" pitchFamily="2" charset="2"/>
              </a:rPr>
              <a:t/>
            </a:r>
            <a:br>
              <a:rPr lang="en-US" sz="4800" b="1" dirty="0" smtClean="0">
                <a:sym typeface="Wingdings" panose="05000000000000000000" pitchFamily="2" charset="2"/>
              </a:rPr>
            </a:b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19243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504" y="284915"/>
            <a:ext cx="11057021" cy="6388601"/>
          </a:xfrm>
        </p:spPr>
        <p:txBody>
          <a:bodyPr>
            <a:normAutofit/>
          </a:bodyPr>
          <a:lstStyle/>
          <a:p>
            <a:r>
              <a:rPr lang="en-US" dirty="0" smtClean="0"/>
              <a:t>Any element ending in </a:t>
            </a:r>
            <a:r>
              <a:rPr lang="en-US" b="1" dirty="0" smtClean="0"/>
              <a:t>–gen </a:t>
            </a:r>
            <a:r>
              <a:rPr lang="en-US" dirty="0" smtClean="0"/>
              <a:t>or </a:t>
            </a:r>
            <a:r>
              <a:rPr lang="en-US" b="1" dirty="0" smtClean="0"/>
              <a:t>–</a:t>
            </a:r>
            <a:r>
              <a:rPr lang="en-US" b="1" dirty="0" err="1" smtClean="0"/>
              <a:t>ine</a:t>
            </a:r>
            <a:r>
              <a:rPr lang="en-US" b="1" dirty="0" smtClean="0"/>
              <a:t> </a:t>
            </a:r>
            <a:r>
              <a:rPr lang="en-US" dirty="0" smtClean="0"/>
              <a:t>will form a diatomic molecule if not bonded to something else. So when you see “hydro</a:t>
            </a:r>
            <a:r>
              <a:rPr lang="en-US" b="1" dirty="0" smtClean="0"/>
              <a:t>gen</a:t>
            </a:r>
            <a:r>
              <a:rPr lang="en-US" dirty="0" smtClean="0"/>
              <a:t>”, “nitro</a:t>
            </a:r>
            <a:r>
              <a:rPr lang="en-US" b="1" dirty="0" smtClean="0"/>
              <a:t>gen</a:t>
            </a:r>
            <a:r>
              <a:rPr lang="en-US" dirty="0" smtClean="0"/>
              <a:t>”, “oxy</a:t>
            </a:r>
            <a:r>
              <a:rPr lang="en-US" b="1" dirty="0" smtClean="0"/>
              <a:t>gen</a:t>
            </a:r>
            <a:r>
              <a:rPr lang="en-US" dirty="0" smtClean="0"/>
              <a:t>”, “fluor</a:t>
            </a:r>
            <a:r>
              <a:rPr lang="en-US" b="1" dirty="0" smtClean="0"/>
              <a:t>ine</a:t>
            </a:r>
            <a:r>
              <a:rPr lang="en-US" dirty="0" smtClean="0"/>
              <a:t>”, “chlor</a:t>
            </a:r>
            <a:r>
              <a:rPr lang="en-US" b="1" dirty="0" smtClean="0"/>
              <a:t>ine</a:t>
            </a:r>
            <a:r>
              <a:rPr lang="en-US" dirty="0" smtClean="0"/>
              <a:t>”, “brom</a:t>
            </a:r>
            <a:r>
              <a:rPr lang="en-US" b="1" dirty="0" smtClean="0"/>
              <a:t>ine</a:t>
            </a:r>
            <a:r>
              <a:rPr lang="en-US" dirty="0" smtClean="0"/>
              <a:t>”, or “iod</a:t>
            </a:r>
            <a:r>
              <a:rPr lang="en-US" b="1" dirty="0" smtClean="0"/>
              <a:t>ine</a:t>
            </a:r>
            <a:r>
              <a:rPr lang="en-US" dirty="0" smtClean="0"/>
              <a:t>” in a word equation, it will be written as </a:t>
            </a:r>
            <a:r>
              <a:rPr lang="en-US" b="1" dirty="0"/>
              <a:t>Br</a:t>
            </a:r>
            <a:r>
              <a:rPr lang="en-US" b="1" baseline="-25000" dirty="0"/>
              <a:t>2</a:t>
            </a:r>
            <a:r>
              <a:rPr lang="en-US" b="1" dirty="0"/>
              <a:t>, </a:t>
            </a:r>
            <a:r>
              <a:rPr lang="en-US" b="1" dirty="0" smtClean="0"/>
              <a:t>I</a:t>
            </a:r>
            <a:r>
              <a:rPr lang="en-US" b="1" baseline="-25000" dirty="0" smtClean="0"/>
              <a:t>2</a:t>
            </a:r>
            <a:r>
              <a:rPr lang="en-US" b="1" dirty="0"/>
              <a:t> , N</a:t>
            </a:r>
            <a:r>
              <a:rPr lang="en-US" b="1" baseline="-25000" dirty="0"/>
              <a:t>2</a:t>
            </a:r>
            <a:r>
              <a:rPr lang="en-US" b="1" dirty="0" smtClean="0"/>
              <a:t>,</a:t>
            </a:r>
            <a:r>
              <a:rPr lang="en-US" b="1" dirty="0"/>
              <a:t> Cl</a:t>
            </a:r>
            <a:r>
              <a:rPr lang="en-US" b="1" baseline="-25000" dirty="0"/>
              <a:t>2</a:t>
            </a:r>
            <a:r>
              <a:rPr lang="en-US" b="1" dirty="0"/>
              <a:t>,</a:t>
            </a:r>
            <a:r>
              <a:rPr lang="en-US" b="1" baseline="-25000" dirty="0" smtClean="0"/>
              <a:t> </a:t>
            </a:r>
            <a:r>
              <a:rPr lang="en-US" b="1" dirty="0" smtClean="0"/>
              <a:t>H</a:t>
            </a:r>
            <a:r>
              <a:rPr lang="en-US" b="1" baseline="-25000" dirty="0" smtClean="0"/>
              <a:t>2</a:t>
            </a:r>
            <a:r>
              <a:rPr lang="en-US" b="1" dirty="0" smtClean="0"/>
              <a:t>, O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b="1" dirty="0" smtClean="0"/>
              <a:t>or F</a:t>
            </a:r>
            <a:r>
              <a:rPr lang="en-US" b="1" baseline="-25000" dirty="0" smtClean="0"/>
              <a:t>2</a:t>
            </a:r>
            <a:r>
              <a:rPr lang="en-US" b="1" dirty="0" smtClean="0"/>
              <a:t>, </a:t>
            </a:r>
            <a:r>
              <a:rPr lang="en-US" dirty="0" smtClean="0"/>
              <a:t>in </a:t>
            </a:r>
            <a:r>
              <a:rPr lang="en-US" dirty="0" smtClean="0"/>
              <a:t>the chemical equation.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solidFill>
                  <a:srgbClr val="C00000"/>
                </a:solidFill>
              </a:rPr>
              <a:t>Example: Hydrogen and nitrogen react to 	produce ammonia.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	</a:t>
            </a:r>
            <a:r>
              <a:rPr lang="en-US" dirty="0" smtClean="0">
                <a:solidFill>
                  <a:srgbClr val="C00000"/>
                </a:solidFill>
              </a:rPr>
              <a:t>		         </a:t>
            </a:r>
            <a:r>
              <a:rPr lang="en-US" b="1" dirty="0" smtClean="0">
                <a:solidFill>
                  <a:srgbClr val="C00000"/>
                </a:solidFill>
              </a:rPr>
              <a:t>H</a:t>
            </a:r>
            <a:r>
              <a:rPr lang="en-US" b="1" baseline="-25000" dirty="0" smtClean="0">
                <a:solidFill>
                  <a:srgbClr val="C00000"/>
                </a:solidFill>
              </a:rPr>
              <a:t>2</a:t>
            </a:r>
            <a:r>
              <a:rPr lang="en-US" b="1" dirty="0" smtClean="0">
                <a:solidFill>
                  <a:srgbClr val="C00000"/>
                </a:solidFill>
              </a:rPr>
              <a:t> + N</a:t>
            </a:r>
            <a:r>
              <a:rPr lang="en-US" b="1" baseline="-25000" dirty="0" smtClean="0">
                <a:solidFill>
                  <a:srgbClr val="C00000"/>
                </a:solidFill>
              </a:rPr>
              <a:t>2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NH</a:t>
            </a:r>
            <a:r>
              <a:rPr lang="en-US" b="1" baseline="-25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3</a:t>
            </a:r>
            <a:endParaRPr lang="en-US" b="1" baseline="-25000" dirty="0"/>
          </a:p>
        </p:txBody>
      </p:sp>
    </p:spTree>
    <p:extLst>
      <p:ext uri="{BB962C8B-B14F-4D97-AF65-F5344CB8AC3E}">
        <p14:creationId xmlns:p14="http://schemas.microsoft.com/office/powerpoint/2010/main" val="238265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89" y="365125"/>
            <a:ext cx="11710737" cy="5995570"/>
          </a:xfrm>
        </p:spPr>
        <p:txBody>
          <a:bodyPr>
            <a:normAutofit/>
          </a:bodyPr>
          <a:lstStyle/>
          <a:p>
            <a:r>
              <a:rPr lang="en-US" dirty="0" smtClean="0"/>
              <a:t>In most cases when an element’s name is given in a word equation, it means we are dealing with a neutral atom and just write its symbol in the chemical equation. </a:t>
            </a:r>
            <a:br>
              <a:rPr lang="en-US" dirty="0" smtClean="0"/>
            </a:br>
            <a:r>
              <a:rPr lang="en-US" dirty="0" smtClean="0"/>
              <a:t>Example: </a:t>
            </a:r>
            <a:r>
              <a:rPr lang="en-US" dirty="0" smtClean="0">
                <a:solidFill>
                  <a:srgbClr val="C00000"/>
                </a:solidFill>
              </a:rPr>
              <a:t>“</a:t>
            </a:r>
            <a:r>
              <a:rPr lang="en-US" b="1" dirty="0" smtClean="0">
                <a:solidFill>
                  <a:srgbClr val="C00000"/>
                </a:solidFill>
              </a:rPr>
              <a:t>Sodium</a:t>
            </a:r>
            <a:r>
              <a:rPr lang="en-US" dirty="0" smtClean="0">
                <a:solidFill>
                  <a:srgbClr val="C00000"/>
                </a:solidFill>
              </a:rPr>
              <a:t> and bromine react to form sodium bromide.” </a:t>
            </a:r>
            <a:r>
              <a:rPr lang="en-US" dirty="0" smtClean="0"/>
              <a:t>The reactant </a:t>
            </a:r>
            <a:r>
              <a:rPr lang="en-US" b="1" dirty="0" smtClean="0"/>
              <a:t>sodium</a:t>
            </a:r>
            <a:r>
              <a:rPr lang="en-US" dirty="0" smtClean="0"/>
              <a:t> would just be written as </a:t>
            </a:r>
            <a:r>
              <a:rPr lang="en-US" b="1" dirty="0" smtClean="0">
                <a:solidFill>
                  <a:srgbClr val="C00000"/>
                </a:solidFill>
              </a:rPr>
              <a:t>Na</a:t>
            </a:r>
            <a:r>
              <a:rPr lang="en-US" dirty="0" smtClean="0"/>
              <a:t> in the chemical equation. Bromine, however, is a diatomic molecule that must be written as Br</a:t>
            </a:r>
            <a:r>
              <a:rPr lang="en-US" baseline="-25000" dirty="0" smtClean="0"/>
              <a:t>2</a:t>
            </a:r>
            <a:r>
              <a:rPr lang="en-US" dirty="0" smtClean="0"/>
              <a:t> in the equation.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1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675" y="381167"/>
            <a:ext cx="11622504" cy="6083801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Besides the diatomic molecules, there are 2 more exceptions to the “lone atom” rule for chemical equations:</a:t>
            </a:r>
            <a:r>
              <a:rPr lang="en-US" sz="1800" dirty="0">
                <a:solidFill>
                  <a:srgbClr val="C00000"/>
                </a:solidFill>
              </a:rPr>
              <a:t/>
            </a:r>
            <a:br>
              <a:rPr lang="en-US" sz="1800" dirty="0">
                <a:solidFill>
                  <a:srgbClr val="C00000"/>
                </a:solidFill>
              </a:rPr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5400" dirty="0" smtClean="0"/>
              <a:t>The element </a:t>
            </a:r>
            <a:r>
              <a:rPr lang="en-US" sz="5400" b="1" dirty="0" smtClean="0"/>
              <a:t>sulfur</a:t>
            </a:r>
            <a:r>
              <a:rPr lang="en-US" sz="5400" dirty="0" smtClean="0"/>
              <a:t> is written as </a:t>
            </a:r>
            <a:r>
              <a:rPr lang="en-US" sz="6000" b="1" dirty="0" smtClean="0"/>
              <a:t>S</a:t>
            </a:r>
            <a:r>
              <a:rPr lang="en-US" sz="6000" b="1" baseline="-25000" dirty="0" smtClean="0"/>
              <a:t>8</a:t>
            </a:r>
            <a:r>
              <a:rPr lang="en-US" sz="5400" dirty="0" smtClean="0"/>
              <a:t>.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5400" dirty="0" smtClean="0"/>
              <a:t>The element </a:t>
            </a:r>
            <a:r>
              <a:rPr lang="en-US" sz="5400" b="1" dirty="0" smtClean="0"/>
              <a:t>phosphorus</a:t>
            </a:r>
            <a:r>
              <a:rPr lang="en-US" sz="5400" dirty="0" smtClean="0"/>
              <a:t> is written as </a:t>
            </a:r>
            <a:r>
              <a:rPr lang="en-US" sz="6000" b="1" dirty="0" smtClean="0"/>
              <a:t>P</a:t>
            </a:r>
            <a:r>
              <a:rPr lang="en-US" sz="6000" b="1" baseline="-25000" dirty="0" smtClean="0"/>
              <a:t>4</a:t>
            </a:r>
            <a:r>
              <a:rPr lang="en-US" sz="540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8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095" y="220747"/>
            <a:ext cx="10896599" cy="1046580"/>
          </a:xfrm>
        </p:spPr>
        <p:txBody>
          <a:bodyPr/>
          <a:lstStyle/>
          <a:p>
            <a:r>
              <a:rPr lang="en-US" smtClean="0">
                <a:solidFill>
                  <a:srgbClr val="C00000"/>
                </a:solidFill>
                <a:latin typeface="Arial Black" panose="020B0A04020102020204" pitchFamily="34" charset="0"/>
              </a:rPr>
              <a:t>Lastly…Know </a:t>
            </a:r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your acids!</a:t>
            </a:r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95" y="1098884"/>
            <a:ext cx="11277599" cy="5678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Hydrogen sometimes forms bonds with various </a:t>
            </a:r>
            <a:r>
              <a:rPr lang="en-US" sz="3600" dirty="0" smtClean="0"/>
              <a:t>nonmetals, forming acids.  These 6 </a:t>
            </a:r>
            <a:r>
              <a:rPr lang="en-US" sz="3600" dirty="0"/>
              <a:t>acids </a:t>
            </a:r>
            <a:r>
              <a:rPr lang="en-US" sz="3600" dirty="0" smtClean="0"/>
              <a:t>will be used often </a:t>
            </a:r>
            <a:r>
              <a:rPr lang="en-US" sz="3600" dirty="0"/>
              <a:t>enough that </a:t>
            </a:r>
            <a:r>
              <a:rPr lang="en-US" sz="3600" b="1" dirty="0"/>
              <a:t>you need to memorize</a:t>
            </a:r>
            <a:r>
              <a:rPr lang="en-US" sz="3600" dirty="0"/>
              <a:t> their names and formulas.</a:t>
            </a:r>
          </a:p>
          <a:p>
            <a:r>
              <a:rPr lang="en-US" sz="3600" b="1" dirty="0"/>
              <a:t>Hydrochloric Acid	    </a:t>
            </a:r>
            <a:r>
              <a:rPr lang="en-US" sz="3600" b="1" dirty="0" smtClean="0"/>
              <a:t>   </a:t>
            </a:r>
            <a:r>
              <a:rPr lang="en-US" sz="3600" b="1" dirty="0" err="1" smtClean="0"/>
              <a:t>HCl</a:t>
            </a:r>
            <a:r>
              <a:rPr lang="en-US" sz="3600" b="1" dirty="0"/>
              <a:t>			</a:t>
            </a:r>
            <a:endParaRPr lang="en-US" sz="3600" b="1" dirty="0" smtClean="0"/>
          </a:p>
          <a:p>
            <a:r>
              <a:rPr lang="en-US" sz="3600" b="1" dirty="0" smtClean="0"/>
              <a:t>Sulfuric </a:t>
            </a:r>
            <a:r>
              <a:rPr lang="en-US" sz="3600" b="1" dirty="0"/>
              <a:t>Acid		   </a:t>
            </a:r>
            <a:r>
              <a:rPr lang="en-US" sz="3600" b="1" dirty="0" smtClean="0"/>
              <a:t>    H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SO</a:t>
            </a:r>
            <a:r>
              <a:rPr lang="en-US" sz="3600" b="1" baseline="-25000" dirty="0" smtClean="0"/>
              <a:t>4</a:t>
            </a:r>
            <a:endParaRPr lang="en-US" sz="3600" b="1" dirty="0" smtClean="0"/>
          </a:p>
          <a:p>
            <a:r>
              <a:rPr lang="en-US" sz="3600" b="1" dirty="0" smtClean="0"/>
              <a:t>Phosphoric </a:t>
            </a:r>
            <a:r>
              <a:rPr lang="en-US" sz="3600" b="1" dirty="0"/>
              <a:t>Acid	</a:t>
            </a:r>
            <a:r>
              <a:rPr lang="en-US" sz="3600" b="1" dirty="0" smtClean="0"/>
              <a:t>       H</a:t>
            </a:r>
            <a:r>
              <a:rPr lang="en-US" sz="3600" b="1" baseline="-25000" dirty="0" smtClean="0"/>
              <a:t>3</a:t>
            </a:r>
            <a:r>
              <a:rPr lang="en-US" sz="3600" b="1" dirty="0" smtClean="0"/>
              <a:t>PO</a:t>
            </a:r>
            <a:r>
              <a:rPr lang="en-US" sz="3600" b="1" baseline="-25000" dirty="0" smtClean="0"/>
              <a:t>4</a:t>
            </a:r>
            <a:endParaRPr lang="en-US" sz="3600" b="1" dirty="0"/>
          </a:p>
          <a:p>
            <a:r>
              <a:rPr lang="en-US" sz="3600" b="1" dirty="0"/>
              <a:t>Acetic Acid (Vinegar)   </a:t>
            </a:r>
            <a:r>
              <a:rPr lang="en-US" sz="3600" b="1" dirty="0" smtClean="0"/>
              <a:t>HC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H</a:t>
            </a:r>
            <a:r>
              <a:rPr lang="en-US" sz="3600" b="1" baseline="-25000" dirty="0" smtClean="0"/>
              <a:t>3</a:t>
            </a:r>
            <a:r>
              <a:rPr lang="en-US" sz="3600" b="1" dirty="0" smtClean="0"/>
              <a:t>O</a:t>
            </a:r>
            <a:r>
              <a:rPr lang="en-US" sz="3600" b="1" baseline="-25000" dirty="0" smtClean="0"/>
              <a:t>2</a:t>
            </a:r>
            <a:r>
              <a:rPr lang="en-US" sz="3600" b="1" dirty="0"/>
              <a:t>		</a:t>
            </a:r>
            <a:endParaRPr lang="en-US" sz="3600" b="1" dirty="0" smtClean="0"/>
          </a:p>
          <a:p>
            <a:r>
              <a:rPr lang="en-US" sz="3600" b="1" dirty="0" smtClean="0"/>
              <a:t>Carbonic </a:t>
            </a:r>
            <a:r>
              <a:rPr lang="en-US" sz="3600" b="1" dirty="0"/>
              <a:t>Acid	 </a:t>
            </a:r>
            <a:r>
              <a:rPr lang="en-US" sz="3600" b="1" dirty="0" smtClean="0"/>
              <a:t>      H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CO</a:t>
            </a:r>
            <a:r>
              <a:rPr lang="en-US" sz="3600" b="1" baseline="-25000" dirty="0" smtClean="0"/>
              <a:t>3</a:t>
            </a:r>
          </a:p>
          <a:p>
            <a:r>
              <a:rPr lang="en-US" sz="3600" b="1" dirty="0" smtClean="0"/>
              <a:t>Nitric Acid		       HNO</a:t>
            </a:r>
            <a:r>
              <a:rPr lang="en-US" sz="3600" b="1" baseline="-25000" dirty="0" smtClean="0"/>
              <a:t>3</a:t>
            </a:r>
            <a:endParaRPr lang="en-US" b="1" dirty="0" smtClean="0"/>
          </a:p>
          <a:p>
            <a:endParaRPr lang="en-US" sz="20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3299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2120</TotalTime>
  <Words>524</Words>
  <Application>Microsoft Office PowerPoint</Application>
  <PresentationFormat>Widescreen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Wingdings</vt:lpstr>
      <vt:lpstr>Office Theme</vt:lpstr>
      <vt:lpstr>Entrance ticket – Do this on your OWN. Do not seek help from others.</vt:lpstr>
      <vt:lpstr>Writing Chemical Equations for Reactions</vt:lpstr>
      <vt:lpstr>Chemical reactions are broken into 2 parts: Reactants and products. In a chemical equation, reactants are written on the left and products on the right. They are divided by an arrow .    Reactants    Products</vt:lpstr>
      <vt:lpstr>The arrow  means “react(s) to produce” or “form(s)” whatever the products are.  The word “and” is represented by a + sign.  Example: Oxygen and magnesium react to produce magnesium oxide.  Equation:  O2  +  Mg    MgO (Note that the equation is not balanced. We’ll get to that later.)</vt:lpstr>
      <vt:lpstr>Why was oxygen written as “O2” in the equation  O2  +  Mg    MgO ?  Oxygen is one of 7 elements that exist as diatomic molecules, molecules made of two of the same atom.  I call them “gen-u-ine” buddy molecules. Know why?... </vt:lpstr>
      <vt:lpstr>Any element ending in –gen or –ine will form a diatomic molecule if not bonded to something else. So when you see “hydrogen”, “nitrogen”, “oxygen”, “fluorine”, “chlorine”, “bromine”, or “iodine” in a word equation, it will be written as Br2, I2 , N2, Cl2, H2, O2, or F2, in the chemical equation.  Example: Hydrogen and nitrogen react to  produce ammonia.             H2 + N2  NH3</vt:lpstr>
      <vt:lpstr>In most cases when an element’s name is given in a word equation, it means we are dealing with a neutral atom and just write its symbol in the chemical equation.  Example: “Sodium and bromine react to form sodium bromide.” The reactant sodium would just be written as Na in the chemical equation. Bromine, however, is a diatomic molecule that must be written as Br2 in the equation.</vt:lpstr>
      <vt:lpstr>Besides the diatomic molecules, there are 2 more exceptions to the “lone atom” rule for chemical equations:  The element sulfur is written as S8.   The element phosphorus is written as P4.</vt:lpstr>
      <vt:lpstr>Lastly…Know your acids!</vt:lpstr>
    </vt:vector>
  </TitlesOfParts>
  <Company>Jefferson County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Chemical Equations for Reactions</dc:title>
  <dc:creator>Galindo Catherine</dc:creator>
  <cp:lastModifiedBy>Holland Jeff</cp:lastModifiedBy>
  <cp:revision>11</cp:revision>
  <dcterms:created xsi:type="dcterms:W3CDTF">2021-11-09T13:45:17Z</dcterms:created>
  <dcterms:modified xsi:type="dcterms:W3CDTF">2023-10-26T21:28:28Z</dcterms:modified>
</cp:coreProperties>
</file>